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413" r:id="rId2"/>
    <p:sldId id="368" r:id="rId3"/>
    <p:sldId id="378" r:id="rId4"/>
    <p:sldId id="405" r:id="rId5"/>
    <p:sldId id="414" r:id="rId6"/>
    <p:sldId id="390" r:id="rId7"/>
    <p:sldId id="391" r:id="rId8"/>
    <p:sldId id="410" r:id="rId9"/>
    <p:sldId id="407" r:id="rId10"/>
    <p:sldId id="408" r:id="rId11"/>
    <p:sldId id="411" r:id="rId12"/>
    <p:sldId id="393" r:id="rId13"/>
    <p:sldId id="394" r:id="rId14"/>
    <p:sldId id="412" r:id="rId15"/>
    <p:sldId id="403" r:id="rId16"/>
    <p:sldId id="404" r:id="rId17"/>
    <p:sldId id="415" r:id="rId18"/>
    <p:sldId id="416" r:id="rId19"/>
    <p:sldId id="417" r:id="rId20"/>
    <p:sldId id="418" r:id="rId21"/>
    <p:sldId id="419" r:id="rId22"/>
    <p:sldId id="421" r:id="rId23"/>
    <p:sldId id="422" r:id="rId24"/>
    <p:sldId id="423" r:id="rId25"/>
    <p:sldId id="424" r:id="rId26"/>
    <p:sldId id="425" r:id="rId27"/>
    <p:sldId id="426" r:id="rId28"/>
    <p:sldId id="373" r:id="rId29"/>
    <p:sldId id="341" r:id="rId30"/>
    <p:sldId id="375" r:id="rId31"/>
    <p:sldId id="312" r:id="rId32"/>
    <p:sldId id="313" r:id="rId33"/>
    <p:sldId id="315" r:id="rId34"/>
    <p:sldId id="316" r:id="rId35"/>
    <p:sldId id="343" r:id="rId36"/>
    <p:sldId id="320" r:id="rId37"/>
    <p:sldId id="321" r:id="rId38"/>
    <p:sldId id="322" r:id="rId39"/>
    <p:sldId id="376" r:id="rId40"/>
    <p:sldId id="372" r:id="rId41"/>
    <p:sldId id="347" r:id="rId42"/>
    <p:sldId id="328" r:id="rId43"/>
    <p:sldId id="329" r:id="rId44"/>
    <p:sldId id="330" r:id="rId45"/>
    <p:sldId id="331" r:id="rId46"/>
    <p:sldId id="275" r:id="rId47"/>
    <p:sldId id="290" r:id="rId48"/>
    <p:sldId id="370" r:id="rId49"/>
    <p:sldId id="339" r:id="rId50"/>
    <p:sldId id="377" r:id="rId51"/>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a:srgbClr val="FFFF00"/>
    <a:srgbClr val="0000FF"/>
    <a:srgbClr val="FF0066"/>
    <a:srgbClr val="FF0000"/>
    <a:srgbClr val="FF99CC"/>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64" autoAdjust="0"/>
    <p:restoredTop sz="92819" autoAdjust="0"/>
  </p:normalViewPr>
  <p:slideViewPr>
    <p:cSldViewPr>
      <p:cViewPr>
        <p:scale>
          <a:sx n="66" d="100"/>
          <a:sy n="66" d="100"/>
        </p:scale>
        <p:origin x="-163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7782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7782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7782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80C4196-FF3A-4540-8C50-5EA01BECB3E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2150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434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151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2151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291934-0000-4FC3-A19F-5AA3BC3C3E4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87C58F5D-140E-4173-B5BD-1FE2F714BC2A}" type="slidenum">
              <a:rPr kumimoji="0" lang="zh-TW" altLang="en-US" sz="1200">
                <a:latin typeface="Calibri" pitchFamily="34" charset="0"/>
              </a:rPr>
              <a:pPr algn="r"/>
              <a:t>41</a:t>
            </a:fld>
            <a:endParaRPr kumimoji="0" lang="en-US" altLang="zh-TW" sz="1200">
              <a:latin typeface="Calibri" pitchFamily="34" charset="0"/>
            </a:endParaRPr>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a:ln/>
        </p:spPr>
        <p:txBody>
          <a:bodyPr/>
          <a:lstStyle/>
          <a:p>
            <a:pPr>
              <a:spcBef>
                <a:spcPct val="0"/>
              </a:spcBef>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77904C5-35F9-4EAD-97DF-BE5DD6A830EE}" type="slidenum">
              <a:rPr lang="en-US" altLang="zh-TW" smtClean="0"/>
              <a:pPr/>
              <a:t>47</a:t>
            </a:fld>
            <a:endParaRPr lang="en-US" altLang="zh-TW" smtClean="0"/>
          </a:p>
        </p:txBody>
      </p:sp>
      <p:sp>
        <p:nvSpPr>
          <p:cNvPr id="5120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B4A97059-5AF5-44A0-875C-D30BE0662D65}" type="slidenum">
              <a:rPr kumimoji="0" lang="en-US" altLang="zh-TW" sz="1200">
                <a:cs typeface="Arial" pitchFamily="34" charset="0"/>
              </a:rPr>
              <a:pPr algn="r"/>
              <a:t>47</a:t>
            </a:fld>
            <a:endParaRPr kumimoji="0" lang="en-US" altLang="zh-TW" sz="1200">
              <a:cs typeface="Arial" pitchFamily="34" charset="0"/>
            </a:endParaRPr>
          </a:p>
        </p:txBody>
      </p:sp>
      <p:sp>
        <p:nvSpPr>
          <p:cNvPr id="51203" name="Rectangle 2"/>
          <p:cNvSpPr>
            <a:spLocks noGrp="1" noRot="1" noChangeAspect="1" noChangeArrowheads="1" noTextEdit="1"/>
          </p:cNvSpPr>
          <p:nvPr>
            <p:ph type="sldImg"/>
          </p:nvPr>
        </p:nvSpPr>
        <p:spPr>
          <a:xfrm>
            <a:off x="917575" y="744538"/>
            <a:ext cx="4962525" cy="3722687"/>
          </a:xfrm>
          <a:ln/>
        </p:spPr>
      </p:sp>
      <p:sp>
        <p:nvSpPr>
          <p:cNvPr id="51204" name="Rectangle 3"/>
          <p:cNvSpPr>
            <a:spLocks noGrp="1" noChangeArrowheads="1"/>
          </p:cNvSpPr>
          <p:nvPr>
            <p:ph type="body" idx="1"/>
          </p:nvPr>
        </p:nvSpPr>
        <p:spPr>
          <a:noFill/>
          <a:ln/>
        </p:spPr>
        <p:txBody>
          <a:bodyPr/>
          <a:lstStyle/>
          <a:p>
            <a:pPr eaLnBrk="1" hangingPunct="1">
              <a:spcBef>
                <a:spcPct val="0"/>
              </a:spcBef>
            </a:pPr>
            <a:endParaRPr lang="zh-TW" altLang="zh-TW"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7C28A82-E284-47B7-A62E-25053A63074D}"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3AAF271-F30E-4483-82F1-07662E949453}"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93FB8CC-C58F-456E-BB03-C6A54ADD51E0}"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D8B10B6-E851-4CC9-81D2-7DBE07F137D4}"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smtClean="0"/>
            </a:lvl1pPr>
          </a:lstStyle>
          <a:p>
            <a:pPr>
              <a:defRPr/>
            </a:pPr>
            <a:fld id="{1E5C0ED5-B615-4E10-9717-4FCE6CBDD523}"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457200" y="6245225"/>
            <a:ext cx="2133600" cy="476250"/>
          </a:xfrm>
        </p:spPr>
        <p:txBody>
          <a:bodyPr/>
          <a:lstStyle>
            <a:lvl1pPr>
              <a:defRPr/>
            </a:lvl1pPr>
          </a:lstStyle>
          <a:p>
            <a:pPr>
              <a:defRPr/>
            </a:pPr>
            <a:endParaRPr lang="en-US" altLang="zh-TW"/>
          </a:p>
        </p:txBody>
      </p:sp>
      <p:sp>
        <p:nvSpPr>
          <p:cNvPr id="4" name="頁尾版面配置區 3"/>
          <p:cNvSpPr>
            <a:spLocks noGrp="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a:xfrm>
            <a:off x="6553200" y="6245225"/>
            <a:ext cx="2133600" cy="476250"/>
          </a:xfrm>
        </p:spPr>
        <p:txBody>
          <a:bodyPr/>
          <a:lstStyle>
            <a:lvl1pPr>
              <a:defRPr smtClean="0"/>
            </a:lvl1pPr>
          </a:lstStyle>
          <a:p>
            <a:pPr>
              <a:defRPr/>
            </a:pPr>
            <a:fld id="{CF178798-6964-4D5B-A6E2-9DD115CAB24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C58BF28-7805-4EF7-80EC-DD02E5C90879}"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8D44238-A810-4E48-8C21-C1E3FCF56822}"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22734B7-B219-498B-AC10-4609C8667890}"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4791E96-66E1-423E-9513-2A726A7A8B09}"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3AC1897F-0D31-49E6-A852-0FE1B4218A15}"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24EDED74-6280-4B57-948A-4DD35555BCD0}"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2BE1802-FD19-47B3-84B0-ABFE78E4B05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F8BBB2-DCE6-4C60-9001-6C77EAC91005}"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E931D7D-65DE-434D-8467-3401403866F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 id="2147483661" r:id="rId13"/>
    <p:sldLayoutId id="2147483662"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title1.jpg"/>
          <p:cNvPicPr>
            <a:picLocks noGrp="1" noChangeAspect="1"/>
          </p:cNvPicPr>
          <p:nvPr>
            <p:ph idx="4294967295"/>
          </p:nvPr>
        </p:nvPicPr>
        <p:blipFill>
          <a:blip r:embed="rId2"/>
          <a:stretch>
            <a:fillRect/>
          </a:stretch>
        </p:blipFill>
        <p:spPr>
          <a:xfrm>
            <a:off x="60308" y="0"/>
            <a:ext cx="9083692" cy="6429396"/>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849" name="Group 2481"/>
          <p:cNvGraphicFramePr>
            <a:graphicFrameLocks noGrp="1"/>
          </p:cNvGraphicFramePr>
          <p:nvPr>
            <p:ph type="tbl" idx="1"/>
          </p:nvPr>
        </p:nvGraphicFramePr>
        <p:xfrm>
          <a:off x="179388" y="188913"/>
          <a:ext cx="8766175" cy="6480184"/>
        </p:xfrm>
        <a:graphic>
          <a:graphicData uri="http://schemas.openxmlformats.org/drawingml/2006/table">
            <a:tbl>
              <a:tblPr/>
              <a:tblGrid>
                <a:gridCol w="641350"/>
                <a:gridCol w="534987"/>
                <a:gridCol w="647700"/>
                <a:gridCol w="685800"/>
                <a:gridCol w="793750"/>
                <a:gridCol w="715963"/>
                <a:gridCol w="987425"/>
                <a:gridCol w="923925"/>
                <a:gridCol w="923925"/>
                <a:gridCol w="922337"/>
                <a:gridCol w="989013"/>
              </a:tblGrid>
              <a:tr h="439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捐獻排名</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396,800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$292.31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1,151,712.66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49,900.03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78,800.01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22,000.02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1,302,412.72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3,714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651,378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$248.92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924,477.94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143,300.00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84,737.00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109,900.00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1,262,414.94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6860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398,850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$123.85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429,647.95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106,663.08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543,000.00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172,825.00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1,252,136.03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603,445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$160.57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740,692.82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245,332.12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85,905.27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168,842.72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1,240,772.93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5,105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690,600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$171.82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877,144.07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155,111.00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62,825.00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90,700.00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1,185,780.07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329,074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$206.67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948,200.44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92,753.02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13,736.21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123,564.58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1,178,254.25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752,998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$208.41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830,718.32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116,634.86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15,525.00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191,571.16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1,154,449.34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62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440,350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$292.22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829,622.71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61,116.44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108,949.69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1,120,688.84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552,680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$300.38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968,429.58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13,125.00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126,125.70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1,107,680.28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594,076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$163.03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697,292.43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261,133.31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22,434.36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119,350.00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1,100,210.10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341,750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528,019.11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180,684.36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124,444.75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260,713.89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1,093,862.11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379,331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$225.28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708,500.82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205,742.74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62,557.85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112,082.27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1,088,883.68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314,948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$184.90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661,192.39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211,820.80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96,294.47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115,118.18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1,084,425.84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330,507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$148.01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686,313.38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36,481.57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174,105.03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181,618.20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1,078,518.18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195,400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$209.88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379,882.68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347,900.83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5,652.35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340,812.38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1,074,248.24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445,050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$173.01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578,028.40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140,377.17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127,300.03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204,916.51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1,050,622.11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324,106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$338.42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914,069.91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78,550.56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53,533.59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1,047,654.06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62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669,879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$185.60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880,323.75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61,551.45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100,459.79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1,042,334.99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452,314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428,084.76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62,874.32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355,080.77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195,227.54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1,041,267.39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$225.99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964,311.33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67,500.01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1,040,911.35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2,131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318,210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$206.23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439,474.50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10,700.00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30,075.00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27,498.86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507,748.36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208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3790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2,612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200,889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$132.71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346,646.22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12,419.99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1,001.00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FF"/>
                          </a:solidFill>
                          <a:effectLst/>
                          <a:latin typeface="Arial" pitchFamily="34" charset="0"/>
                          <a:ea typeface="新細明體" pitchFamily="18" charset="-120"/>
                          <a:cs typeface="Arial" pitchFamily="34" charset="0"/>
                        </a:rPr>
                        <a:t>360,067.21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88847" name="Rectangle 2479"/>
          <p:cNvSpPr>
            <a:spLocks noChangeArrowheads="1"/>
          </p:cNvSpPr>
          <p:nvPr/>
        </p:nvSpPr>
        <p:spPr bwMode="auto">
          <a:xfrm>
            <a:off x="7956550" y="188913"/>
            <a:ext cx="1008063" cy="6480175"/>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3" name="Picture 5" descr="ptt標題字-03"/>
          <p:cNvPicPr>
            <a:picLocks noChangeAspect="1" noChangeArrowheads="1"/>
          </p:cNvPicPr>
          <p:nvPr/>
        </p:nvPicPr>
        <p:blipFill>
          <a:blip r:embed="rId2" cstate="print"/>
          <a:srcRect l="12015" t="35994" r="10910" b="33333"/>
          <a:stretch>
            <a:fillRect/>
          </a:stretch>
        </p:blipFill>
        <p:spPr bwMode="auto">
          <a:xfrm>
            <a:off x="250825" y="2500306"/>
            <a:ext cx="8893175" cy="2654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687" name="Group 3207"/>
          <p:cNvGraphicFramePr>
            <a:graphicFrameLocks noGrp="1"/>
          </p:cNvGraphicFramePr>
          <p:nvPr>
            <p:ph type="tbl" idx="1"/>
          </p:nvPr>
        </p:nvGraphicFramePr>
        <p:xfrm>
          <a:off x="179388" y="188913"/>
          <a:ext cx="8843962" cy="6480185"/>
        </p:xfrm>
        <a:graphic>
          <a:graphicData uri="http://schemas.openxmlformats.org/drawingml/2006/table">
            <a:tbl>
              <a:tblPr/>
              <a:tblGrid>
                <a:gridCol w="692150"/>
                <a:gridCol w="534987"/>
                <a:gridCol w="652463"/>
                <a:gridCol w="685800"/>
                <a:gridCol w="796925"/>
                <a:gridCol w="715962"/>
                <a:gridCol w="993775"/>
                <a:gridCol w="927100"/>
                <a:gridCol w="927100"/>
                <a:gridCol w="927100"/>
                <a:gridCol w="990600"/>
              </a:tblGrid>
              <a:tr h="577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FFFF"/>
                          </a:solidFill>
                          <a:effectLst/>
                          <a:latin typeface="細明體" pitchFamily="49" charset="-120"/>
                          <a:ea typeface="細明體" pitchFamily="49" charset="-120"/>
                          <a:cs typeface="Arial" pitchFamily="34" charset="0"/>
                        </a:rPr>
                        <a:t>社友排名</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7,317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895,947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$164.26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1,201,919.82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76,594.14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481,847.18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243,169.60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2,003,530.74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313,600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$220.87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1,373,833.38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6,467.84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28,900.07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1,409,201.29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3520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6,103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852,817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$141.29</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862,285.53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78,509.51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221,350.00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744,900.00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1,907,045.04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301,528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$63.56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387,466.09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36,222.59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542,372.96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50,218.76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1,016,280.40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5,561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93,813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279,201.20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4,205.51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3,858.02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312,264.73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372,245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$65.64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364,174.09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13,583.44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124,317.03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9,810.99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511,885.55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5,381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1,111,108</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$232.37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1,250,403.20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39,300.00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124,160.80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587,400.00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2,001,264.00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3460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5,251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596,973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$126.33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663,365.00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45,637.00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56,575.00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46,200.00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811,777.00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5,053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66,987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153,706.50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7,449.67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161,681.17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387,747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359,694.00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116,642.86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11,482.57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488,819.43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263,114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263,711.48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12,003.12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84,245.51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359,960.11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414,210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162,678.28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78,761.94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14,913.33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257,028.55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3490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4,919</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772,279</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$138.26</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680,108.00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59,910.35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186,200.00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243,000.00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1,169,218.35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3480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4,867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980,665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$152.11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740,322.00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93,400.00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124,625.00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373,530.00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1,331,877.00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78,335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204,910.14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17,221.52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766,831.62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1,008,963.28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4,756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611,266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724,062.38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49,882.30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53,758.02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827,702.70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576,311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755,326.41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148,551.98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71,650.05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101,680.96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1,077,209.40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555,930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$133.87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630,253.50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229,600.59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107,198.70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104,205.20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1,071,257.99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4,695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94,214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$119.09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559,123.55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561,648.55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368,890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$190.16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874,186.36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79,436.45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120,916.66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1,075,589.47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107,494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213,020.27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75,765.02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64,610.85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621.49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354,017.63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51688" name="Rectangle 3208"/>
          <p:cNvSpPr>
            <a:spLocks noChangeArrowheads="1"/>
          </p:cNvSpPr>
          <p:nvPr/>
        </p:nvSpPr>
        <p:spPr bwMode="auto">
          <a:xfrm>
            <a:off x="2051050" y="188913"/>
            <a:ext cx="720725" cy="6480175"/>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659" name="Group 3363"/>
          <p:cNvGraphicFramePr>
            <a:graphicFrameLocks noGrp="1"/>
          </p:cNvGraphicFramePr>
          <p:nvPr>
            <p:ph type="tbl" idx="1"/>
          </p:nvPr>
        </p:nvGraphicFramePr>
        <p:xfrm>
          <a:off x="179388" y="188913"/>
          <a:ext cx="8863012" cy="6443665"/>
        </p:xfrm>
        <a:graphic>
          <a:graphicData uri="http://schemas.openxmlformats.org/drawingml/2006/table">
            <a:tbl>
              <a:tblPr/>
              <a:tblGrid>
                <a:gridCol w="692150"/>
                <a:gridCol w="554037"/>
                <a:gridCol w="652463"/>
                <a:gridCol w="685800"/>
                <a:gridCol w="796925"/>
                <a:gridCol w="715962"/>
                <a:gridCol w="993775"/>
                <a:gridCol w="927100"/>
                <a:gridCol w="927100"/>
                <a:gridCol w="927100"/>
                <a:gridCol w="990600"/>
              </a:tblGrid>
              <a:tr h="5476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FFFF"/>
                          </a:solidFill>
                          <a:effectLst/>
                          <a:latin typeface="細明體" pitchFamily="49" charset="-120"/>
                          <a:ea typeface="細明體" pitchFamily="49" charset="-120"/>
                          <a:cs typeface="Arial" pitchFamily="34" charset="0"/>
                        </a:rPr>
                        <a:t>社友排名</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$56.35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251,227.70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126,629.03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6,766.67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385,623.40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4,415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140,160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158,835.37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24,677.35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11,197.00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194,709.72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236,704.38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558,715.14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114,700.00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910,119.52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292,000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$155.59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673,718.19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63,840.08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30,100.07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767,662.69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29,380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$87.37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377,887.73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17,870.97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11,508.18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5,669.95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412,936.83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419,383.87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180,170.24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61,037.51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660,591.62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16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636,594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851,102.20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368,594.81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27,750.00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66,662.96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1,314,109.97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236,101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458,984.94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59,891.23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11,125.93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532,252.10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140,200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$121.24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518,305.80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23,100.00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61,000.03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602,441.83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16,255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327,989.57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94,095.04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53,174.37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475,258.98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294,814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381,153.29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175,707.23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85,586.90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642,447.42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99,401.45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101,401.45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$83.06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342,630.23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207,316.89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10,066.30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560,013.42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759,440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796,731.93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104,426.71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66,381.00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971,689.64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17,296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267,361.64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248,091.76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9,235.57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2,575.27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527,264.24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124,530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142,237.88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72,567.36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20,553.88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39,740.68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275,099.80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223,408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$65.48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256,549.32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36,919.17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16,269.20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1,109.32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310,847.01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3291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92,720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185,790.77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127,517.05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314,307.82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$91.20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353,482.40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108,282.87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6,800.00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468,565.27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500,588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$358.41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1,386,326.22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202,011.14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612,790.49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2,226,127.85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3,865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861,676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$173.61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671,005.50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50,100.00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157,814.70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299,500.00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1,178,420.20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125,700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$116.18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265,362.00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36,080.00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31,000.00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338,442.00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86655" name="Rectangle 3359"/>
          <p:cNvSpPr>
            <a:spLocks noChangeArrowheads="1"/>
          </p:cNvSpPr>
          <p:nvPr/>
        </p:nvSpPr>
        <p:spPr bwMode="auto">
          <a:xfrm>
            <a:off x="2051050" y="188913"/>
            <a:ext cx="720725" cy="6480175"/>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7" name="Picture 5" descr="ptt標題字-04"/>
          <p:cNvPicPr>
            <a:picLocks noChangeAspect="1" noChangeArrowheads="1"/>
          </p:cNvPicPr>
          <p:nvPr/>
        </p:nvPicPr>
        <p:blipFill>
          <a:blip r:embed="rId2" cstate="print"/>
          <a:srcRect l="11002" t="35336" r="10251" b="33073"/>
          <a:stretch>
            <a:fillRect/>
          </a:stretch>
        </p:blipFill>
        <p:spPr bwMode="auto">
          <a:xfrm>
            <a:off x="250825" y="2420938"/>
            <a:ext cx="8675688" cy="26114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648" name="Group 1568"/>
          <p:cNvGraphicFramePr>
            <a:graphicFrameLocks noGrp="1"/>
          </p:cNvGraphicFramePr>
          <p:nvPr>
            <p:ph idx="1"/>
          </p:nvPr>
        </p:nvGraphicFramePr>
        <p:xfrm>
          <a:off x="250825" y="260350"/>
          <a:ext cx="8766175" cy="6337305"/>
        </p:xfrm>
        <a:graphic>
          <a:graphicData uri="http://schemas.openxmlformats.org/drawingml/2006/table">
            <a:tbl>
              <a:tblPr/>
              <a:tblGrid>
                <a:gridCol w="641350"/>
                <a:gridCol w="534988"/>
                <a:gridCol w="647700"/>
                <a:gridCol w="685800"/>
                <a:gridCol w="793750"/>
                <a:gridCol w="715962"/>
                <a:gridCol w="987425"/>
                <a:gridCol w="923925"/>
                <a:gridCol w="923925"/>
                <a:gridCol w="922338"/>
                <a:gridCol w="989012"/>
              </a:tblGrid>
              <a:tr h="73501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社友排名</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342,700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$255.05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1,578,764.79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81,090.85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48,900.02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30,000.06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1,738,755.72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5,916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909,192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$159.71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944,842.45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146,610.65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150,954.71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804,550.00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2,046,957.81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349,111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459,454.51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49,202.18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422,563.34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78,727.00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1,009,947.03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5,698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1,681,893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$224.97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1,281,903.24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185,846.00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129,837.05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465,757.25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2,063,343.54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396,257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$175.58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978,673.01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73,380.31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467,720.59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1,150.45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1,520,924.36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216,797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218,635.58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37,761.40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119,192.33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385,589.31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210,188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1,371.09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23,496.16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(176,128.98)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(8,825.00)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(160,086.73)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268,185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$80.83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426,561.44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57,852.59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193,394.79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138,404.12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816,212.94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5,105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690,600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$171.82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877,144.07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155,111.00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62,825.00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90,700.00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1,185,780.07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219,308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309,836.36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15,190.20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573,581.09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898,712.27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452,314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428,084.76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62,874.32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355,080.77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195,227.54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1,041,267.39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5,050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863,069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$265.45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1,340,540.00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181,305.00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241,865.00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336,520.00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2,100,230.00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645,847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825,985.18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204,840.84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17,871.63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296,265.47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1,344,963.12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71,350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116,552.94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7,717.45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124,285.10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669,879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$185.60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880,323.75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61,551.45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100,459.79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1,042,334.99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1,140,627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$337.32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1,599,229.33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98,850.96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882,291.23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140,807.39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2,721,178.91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4,741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682,120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$204.79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970,927.65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107,810.00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152,446.70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196,500.00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1,427,684.35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330,507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$148.01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686,313.38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36,481.57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174,105.03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181,618.20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1,078,518.18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09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603,445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$160.57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740,692.82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245,332.12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85,905.27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168,842.72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1,240,772.93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9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329,074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$206.67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948,200.44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92,753.02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13,736.21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123,564.58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1,178,254.25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75649" name="Rectangle 1569"/>
          <p:cNvSpPr>
            <a:spLocks noChangeArrowheads="1"/>
          </p:cNvSpPr>
          <p:nvPr/>
        </p:nvSpPr>
        <p:spPr bwMode="auto">
          <a:xfrm>
            <a:off x="2051050" y="260350"/>
            <a:ext cx="720725" cy="6335713"/>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873" name="Group 1721"/>
          <p:cNvGraphicFramePr>
            <a:graphicFrameLocks noGrp="1"/>
          </p:cNvGraphicFramePr>
          <p:nvPr>
            <p:ph idx="1"/>
          </p:nvPr>
        </p:nvGraphicFramePr>
        <p:xfrm>
          <a:off x="179388" y="188913"/>
          <a:ext cx="8828087" cy="6487484"/>
        </p:xfrm>
        <a:graphic>
          <a:graphicData uri="http://schemas.openxmlformats.org/drawingml/2006/table">
            <a:tbl>
              <a:tblPr/>
              <a:tblGrid>
                <a:gridCol w="641350"/>
                <a:gridCol w="539750"/>
                <a:gridCol w="654050"/>
                <a:gridCol w="685800"/>
                <a:gridCol w="800100"/>
                <a:gridCol w="720725"/>
                <a:gridCol w="996950"/>
                <a:gridCol w="930275"/>
                <a:gridCol w="931862"/>
                <a:gridCol w="930275"/>
                <a:gridCol w="996950"/>
              </a:tblGrid>
              <a:tr h="69215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社友排名</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261,923.88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66,500.99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2,055.88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330,480.75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97,850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207,235.86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82,474.68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29,305.51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1,834.39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320,850.44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24,360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367,894.37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4,950.41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13,932.34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3,368.42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390,145.54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392,910.41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179,074.89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2,158.62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574,143.92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232,284.03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53,854.67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159,232.50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445,371.20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200,683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442,831.28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187,677.44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638,908.72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336,310.94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133,488.28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15,371.79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485,171.01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321,249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$134.22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577,425.93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27,464.41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611,890.34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4,277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594,076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$163.03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697,292.43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261,133.31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22,434.36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119,350.00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1,100,210.10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$225.99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964,311.33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67,500.01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1,040,911.35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251,528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424,707.38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102,147.57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2,591.67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531,446.62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387,960.11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78,296.41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104,142.64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570,399.16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67,150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287,750.89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1,014.93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274,693.54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48,014.93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611,474.29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333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39,080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258,514.69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196,088.24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454,602.93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187,116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115,289.48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37,668.94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60,769.25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383,840.94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597,568.61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752,998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$208.41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830,718.32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116,634.86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15,525.00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191,571.16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1,154,449.34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396,800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$292.31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1,151,712.66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49,900.03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78,800.01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22,000.02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1,302,412.72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19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77,996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211,988.68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52,198.72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698.26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8,443.51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273,329.17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$108.52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426,158.69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188,826.11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629,984.80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198,425.02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77,461.30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22,222.22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298,108.54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3,714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651,378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$248.92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924,477.94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143,300.00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84,737.00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109,900.00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1,262,414.94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2,131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318,210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$206.23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439,474.50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10,700.00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30,075.00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27,498.86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507,748.36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78872" name="Rectangle 1720"/>
          <p:cNvSpPr>
            <a:spLocks noChangeArrowheads="1"/>
          </p:cNvSpPr>
          <p:nvPr/>
        </p:nvSpPr>
        <p:spPr bwMode="auto">
          <a:xfrm>
            <a:off x="1979613" y="188913"/>
            <a:ext cx="720725" cy="6480175"/>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130425"/>
            <a:ext cx="7772400" cy="2441583"/>
          </a:xfrm>
        </p:spPr>
        <p:txBody>
          <a:bodyPr/>
          <a:lstStyle/>
          <a:p>
            <a:r>
              <a:rPr lang="en-US" altLang="zh-TW" sz="6000" b="1" dirty="0" smtClean="0">
                <a:solidFill>
                  <a:schemeClr val="bg1"/>
                </a:solidFill>
              </a:rPr>
              <a:t>RI</a:t>
            </a:r>
            <a:r>
              <a:rPr lang="zh-TW" altLang="en-US" sz="6000" b="1" dirty="0" smtClean="0">
                <a:solidFill>
                  <a:schemeClr val="bg1"/>
                </a:solidFill>
              </a:rPr>
              <a:t> </a:t>
            </a:r>
            <a:r>
              <a:rPr lang="en-US" altLang="zh-TW" sz="6000" b="1" dirty="0" smtClean="0">
                <a:solidFill>
                  <a:schemeClr val="bg1"/>
                </a:solidFill>
              </a:rPr>
              <a:t>D3460</a:t>
            </a:r>
            <a:br>
              <a:rPr lang="en-US" altLang="zh-TW" sz="6000" b="1" dirty="0" smtClean="0">
                <a:solidFill>
                  <a:schemeClr val="bg1"/>
                </a:solidFill>
              </a:rPr>
            </a:br>
            <a:r>
              <a:rPr lang="en-US" altLang="zh-TW" sz="6000" b="1" dirty="0" smtClean="0">
                <a:solidFill>
                  <a:schemeClr val="bg1"/>
                </a:solidFill>
              </a:rPr>
              <a:t>2016-17</a:t>
            </a:r>
            <a:r>
              <a:rPr lang="zh-TW" altLang="en-US" sz="6000" b="1" dirty="0" smtClean="0">
                <a:solidFill>
                  <a:schemeClr val="bg1"/>
                </a:solidFill>
              </a:rPr>
              <a:t>年度</a:t>
            </a:r>
            <a:r>
              <a:rPr lang="en-US" altLang="zh-TW" sz="6000" b="1" dirty="0" smtClean="0">
                <a:solidFill>
                  <a:schemeClr val="bg1"/>
                </a:solidFill>
              </a:rPr>
              <a:t/>
            </a:r>
            <a:br>
              <a:rPr lang="en-US" altLang="zh-TW" sz="6000" b="1" dirty="0" smtClean="0">
                <a:solidFill>
                  <a:schemeClr val="bg1"/>
                </a:solidFill>
              </a:rPr>
            </a:br>
            <a:r>
              <a:rPr lang="zh-TW" altLang="en-US" sz="6000" b="1" dirty="0" smtClean="0">
                <a:solidFill>
                  <a:schemeClr val="bg1"/>
                </a:solidFill>
              </a:rPr>
              <a:t>地區</a:t>
            </a:r>
            <a:r>
              <a:rPr lang="en-US" altLang="zh-TW" sz="6000" b="1" dirty="0" smtClean="0">
                <a:solidFill>
                  <a:schemeClr val="bg1"/>
                </a:solidFill>
              </a:rPr>
              <a:t>110</a:t>
            </a:r>
            <a:r>
              <a:rPr lang="zh-TW" altLang="en-US" sz="6000" b="1" dirty="0" smtClean="0">
                <a:solidFill>
                  <a:schemeClr val="bg1"/>
                </a:solidFill>
              </a:rPr>
              <a:t>社捐獻列表</a:t>
            </a:r>
            <a:r>
              <a:rPr lang="zh-TW" altLang="en-US" dirty="0" smtClean="0"/>
              <a:t/>
            </a:r>
            <a:br>
              <a:rPr lang="zh-TW" altLang="en-US" dirty="0" smtClean="0"/>
            </a:b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0001.jpg"/>
          <p:cNvPicPr>
            <a:picLocks noChangeAspect="1"/>
          </p:cNvPicPr>
          <p:nvPr/>
        </p:nvPicPr>
        <p:blipFill>
          <a:blip r:embed="rId2"/>
          <a:stretch>
            <a:fillRect/>
          </a:stretch>
        </p:blipFill>
        <p:spPr>
          <a:xfrm>
            <a:off x="0" y="196437"/>
            <a:ext cx="9144000" cy="6465126"/>
          </a:xfrm>
          <a:prstGeom prst="rect">
            <a:avLst/>
          </a:prstGeom>
        </p:spPr>
      </p:pic>
      <p:cxnSp>
        <p:nvCxnSpPr>
          <p:cNvPr id="6" name="直線接點 5"/>
          <p:cNvCxnSpPr/>
          <p:nvPr/>
        </p:nvCxnSpPr>
        <p:spPr>
          <a:xfrm>
            <a:off x="428596" y="4857760"/>
            <a:ext cx="814393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285720" y="4572008"/>
            <a:ext cx="82868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0002.jpg"/>
          <p:cNvPicPr>
            <a:picLocks noChangeAspect="1"/>
          </p:cNvPicPr>
          <p:nvPr/>
        </p:nvPicPr>
        <p:blipFill>
          <a:blip r:embed="rId2"/>
          <a:stretch>
            <a:fillRect/>
          </a:stretch>
        </p:blipFill>
        <p:spPr>
          <a:xfrm>
            <a:off x="0" y="196437"/>
            <a:ext cx="9144000" cy="6465126"/>
          </a:xfrm>
          <a:prstGeom prst="rect">
            <a:avLst/>
          </a:prstGeom>
        </p:spPr>
      </p:pic>
      <p:cxnSp>
        <p:nvCxnSpPr>
          <p:cNvPr id="4" name="直線接點 3"/>
          <p:cNvCxnSpPr/>
          <p:nvPr/>
        </p:nvCxnSpPr>
        <p:spPr>
          <a:xfrm>
            <a:off x="214282" y="2857496"/>
            <a:ext cx="82868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58806910b1e16"/>
          <p:cNvPicPr>
            <a:picLocks noChangeAspect="1" noChangeArrowheads="1"/>
          </p:cNvPicPr>
          <p:nvPr/>
        </p:nvPicPr>
        <p:blipFill>
          <a:blip r:embed="rId2"/>
          <a:srcRect/>
          <a:stretch>
            <a:fillRect/>
          </a:stretch>
        </p:blipFill>
        <p:spPr bwMode="auto">
          <a:xfrm>
            <a:off x="0" y="785794"/>
            <a:ext cx="9144000" cy="49292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0003.jpg"/>
          <p:cNvPicPr>
            <a:picLocks noChangeAspect="1"/>
          </p:cNvPicPr>
          <p:nvPr/>
        </p:nvPicPr>
        <p:blipFill>
          <a:blip r:embed="rId2"/>
          <a:stretch>
            <a:fillRect/>
          </a:stretch>
        </p:blipFill>
        <p:spPr>
          <a:xfrm>
            <a:off x="0" y="196437"/>
            <a:ext cx="9144000" cy="64651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0004.jpg"/>
          <p:cNvPicPr>
            <a:picLocks noChangeAspect="1"/>
          </p:cNvPicPr>
          <p:nvPr/>
        </p:nvPicPr>
        <p:blipFill>
          <a:blip r:embed="rId2"/>
          <a:stretch>
            <a:fillRect/>
          </a:stretch>
        </p:blipFill>
        <p:spPr>
          <a:xfrm>
            <a:off x="0" y="196437"/>
            <a:ext cx="9144000" cy="646512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CC">
            <a:alpha val="0"/>
          </a:srgbClr>
        </a:solidFill>
        <a:effectLst/>
      </p:bgPr>
    </p:bg>
    <p:spTree>
      <p:nvGrpSpPr>
        <p:cNvPr id="1" name=""/>
        <p:cNvGrpSpPr/>
        <p:nvPr/>
      </p:nvGrpSpPr>
      <p:grpSpPr>
        <a:xfrm>
          <a:off x="0" y="0"/>
          <a:ext cx="0" cy="0"/>
          <a:chOff x="0" y="0"/>
          <a:chExt cx="0" cy="0"/>
        </a:xfrm>
      </p:grpSpPr>
      <p:pic>
        <p:nvPicPr>
          <p:cNvPr id="4" name="圖片 3" descr="D3460 Fundraising analysis.jpg"/>
          <p:cNvPicPr>
            <a:picLocks noChangeAspect="1"/>
          </p:cNvPicPr>
          <p:nvPr/>
        </p:nvPicPr>
        <p:blipFill>
          <a:blip r:embed="rId2"/>
          <a:stretch>
            <a:fillRect/>
          </a:stretch>
        </p:blipFill>
        <p:spPr>
          <a:xfrm>
            <a:off x="0" y="174356"/>
            <a:ext cx="9144000" cy="65092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2941649"/>
          </a:xfrm>
        </p:spPr>
        <p:txBody>
          <a:bodyPr/>
          <a:lstStyle/>
          <a:p>
            <a:r>
              <a:rPr lang="en-US" altLang="zh-TW" sz="7200" b="1" dirty="0" smtClean="0">
                <a:solidFill>
                  <a:schemeClr val="bg1"/>
                </a:solidFill>
              </a:rPr>
              <a:t>D3462</a:t>
            </a:r>
            <a:br>
              <a:rPr lang="en-US" altLang="zh-TW" sz="7200" b="1" dirty="0" smtClean="0">
                <a:solidFill>
                  <a:schemeClr val="bg1"/>
                </a:solidFill>
              </a:rPr>
            </a:br>
            <a:r>
              <a:rPr lang="en-US" altLang="zh-TW" sz="7200" b="1" dirty="0" smtClean="0">
                <a:solidFill>
                  <a:schemeClr val="bg1"/>
                </a:solidFill>
              </a:rPr>
              <a:t>2017-18</a:t>
            </a:r>
            <a:r>
              <a:rPr lang="zh-TW" altLang="en-US" sz="7200" b="1" dirty="0" smtClean="0">
                <a:solidFill>
                  <a:schemeClr val="bg1"/>
                </a:solidFill>
              </a:rPr>
              <a:t>年度</a:t>
            </a:r>
            <a:r>
              <a:rPr lang="en-US" altLang="zh-TW" sz="7200" b="1" dirty="0" smtClean="0">
                <a:solidFill>
                  <a:schemeClr val="bg1"/>
                </a:solidFill>
              </a:rPr>
              <a:t/>
            </a:r>
            <a:br>
              <a:rPr lang="en-US" altLang="zh-TW" sz="7200" b="1" dirty="0" smtClean="0">
                <a:solidFill>
                  <a:schemeClr val="bg1"/>
                </a:solidFill>
              </a:rPr>
            </a:br>
            <a:r>
              <a:rPr lang="zh-TW" altLang="en-US" sz="7200" b="1" dirty="0" smtClean="0">
                <a:solidFill>
                  <a:schemeClr val="bg1"/>
                </a:solidFill>
              </a:rPr>
              <a:t>地區獎助金</a:t>
            </a:r>
            <a:r>
              <a:rPr lang="en-US" altLang="zh-TW" dirty="0" smtClean="0"/>
              <a:t/>
            </a:r>
            <a:br>
              <a:rPr lang="en-US" altLang="zh-TW" dirty="0" smtClean="0"/>
            </a:b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 name="圖片 1" descr="0001.jpg"/>
          <p:cNvPicPr>
            <a:picLocks noChangeAspect="1"/>
          </p:cNvPicPr>
          <p:nvPr/>
        </p:nvPicPr>
        <p:blipFill>
          <a:blip r:embed="rId2"/>
          <a:stretch>
            <a:fillRect/>
          </a:stretch>
        </p:blipFill>
        <p:spPr>
          <a:xfrm>
            <a:off x="2150631" y="0"/>
            <a:ext cx="4842737"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2" name="圖片 1" descr="0002.jpg"/>
          <p:cNvPicPr>
            <a:picLocks noChangeAspect="1"/>
          </p:cNvPicPr>
          <p:nvPr/>
        </p:nvPicPr>
        <p:blipFill>
          <a:blip r:embed="rId2"/>
          <a:stretch>
            <a:fillRect/>
          </a:stretch>
        </p:blipFill>
        <p:spPr>
          <a:xfrm>
            <a:off x="2150631" y="0"/>
            <a:ext cx="4842737"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3" name="圖片 2" descr="0012.jpg"/>
          <p:cNvPicPr>
            <a:picLocks noChangeAspect="1"/>
          </p:cNvPicPr>
          <p:nvPr/>
        </p:nvPicPr>
        <p:blipFill>
          <a:blip r:embed="rId2"/>
          <a:stretch>
            <a:fillRect/>
          </a:stretch>
        </p:blipFill>
        <p:spPr>
          <a:xfrm>
            <a:off x="2150631" y="0"/>
            <a:ext cx="4842737" cy="6858000"/>
          </a:xfrm>
          <a:prstGeom prst="rect">
            <a:avLst/>
          </a:prstGeom>
        </p:spPr>
      </p:pic>
      <p:sp>
        <p:nvSpPr>
          <p:cNvPr id="4" name="矩形 3"/>
          <p:cNvSpPr/>
          <p:nvPr/>
        </p:nvSpPr>
        <p:spPr>
          <a:xfrm>
            <a:off x="2214546" y="285728"/>
            <a:ext cx="4714908" cy="6429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143662" y="1428736"/>
            <a:ext cx="461665" cy="1071570"/>
          </a:xfrm>
          <a:prstGeom prst="rect">
            <a:avLst/>
          </a:prstGeom>
          <a:noFill/>
        </p:spPr>
        <p:txBody>
          <a:bodyPr vert="eaVert" wrap="square" rtlCol="0">
            <a:spAutoFit/>
          </a:bodyPr>
          <a:lstStyle/>
          <a:p>
            <a:r>
              <a:rPr lang="zh-TW" altLang="en-US" b="1" dirty="0" smtClean="0">
                <a:solidFill>
                  <a:srgbClr val="0033CC"/>
                </a:solidFill>
              </a:rPr>
              <a:t>聯名帳戶</a:t>
            </a:r>
            <a:endParaRPr lang="zh-TW" altLang="en-US" b="1" dirty="0">
              <a:solidFill>
                <a:srgbClr val="0033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4294967295"/>
          </p:nvPr>
        </p:nvSpPr>
        <p:spPr>
          <a:xfrm>
            <a:off x="0" y="1600200"/>
            <a:ext cx="8229600" cy="4525963"/>
          </a:xfrm>
        </p:spPr>
        <p:txBody>
          <a:bodyPr/>
          <a:lstStyle/>
          <a:p>
            <a:r>
              <a:rPr lang="en-US" altLang="zh-TW" dirty="0" smtClean="0"/>
              <a:t/>
            </a:r>
            <a:br>
              <a:rPr lang="en-US" altLang="zh-TW" dirty="0" smtClean="0"/>
            </a:br>
            <a:endParaRPr lang="zh-TW" altLang="en-US" dirty="0"/>
          </a:p>
        </p:txBody>
      </p:sp>
      <p:pic>
        <p:nvPicPr>
          <p:cNvPr id="7" name="圖片 6" descr="中譯英BAD.jpg"/>
          <p:cNvPicPr>
            <a:picLocks noChangeAspect="1"/>
          </p:cNvPicPr>
          <p:nvPr/>
        </p:nvPicPr>
        <p:blipFill>
          <a:blip r:embed="rId2"/>
          <a:stretch>
            <a:fillRect/>
          </a:stretch>
        </p:blipFill>
        <p:spPr>
          <a:xfrm>
            <a:off x="1980067" y="0"/>
            <a:ext cx="5183866" cy="6858000"/>
          </a:xfrm>
          <a:prstGeom prst="rect">
            <a:avLst/>
          </a:prstGeom>
        </p:spPr>
      </p:pic>
      <p:sp>
        <p:nvSpPr>
          <p:cNvPr id="8" name="不等於 7"/>
          <p:cNvSpPr/>
          <p:nvPr/>
        </p:nvSpPr>
        <p:spPr>
          <a:xfrm>
            <a:off x="5143504" y="2643182"/>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descr="ptt標題字-01"/>
          <p:cNvPicPr>
            <a:picLocks noChangeAspect="1" noChangeArrowheads="1"/>
          </p:cNvPicPr>
          <p:nvPr/>
        </p:nvPicPr>
        <p:blipFill>
          <a:blip r:embed="rId2" cstate="print"/>
          <a:srcRect l="10127" t="33553" r="11208" b="36613"/>
          <a:stretch>
            <a:fillRect/>
          </a:stretch>
        </p:blipFill>
        <p:spPr bwMode="auto">
          <a:xfrm>
            <a:off x="323850" y="2349500"/>
            <a:ext cx="8101013" cy="2305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64" name="Group 96"/>
          <p:cNvGraphicFramePr>
            <a:graphicFrameLocks noGrp="1"/>
          </p:cNvGraphicFramePr>
          <p:nvPr>
            <p:ph idx="4294967295"/>
          </p:nvPr>
        </p:nvGraphicFramePr>
        <p:xfrm>
          <a:off x="0" y="0"/>
          <a:ext cx="9144000" cy="7042154"/>
        </p:xfrm>
        <a:graphic>
          <a:graphicData uri="http://schemas.openxmlformats.org/drawingml/2006/table">
            <a:tbl>
              <a:tblPr/>
              <a:tblGrid>
                <a:gridCol w="4178300"/>
                <a:gridCol w="4965700"/>
              </a:tblGrid>
              <a:tr h="763588">
                <a:tc gridSpan="2">
                  <a:txBody>
                    <a:bodyPr/>
                    <a:lstStyle/>
                    <a:p>
                      <a:pPr marL="0" marR="0" lvl="0" indent="0" algn="ctr" defTabSz="457200" rtl="0" eaLnBrk="1" fontAlgn="base" latinLnBrk="0" hangingPunct="1">
                        <a:lnSpc>
                          <a:spcPct val="100000"/>
                        </a:lnSpc>
                        <a:spcBef>
                          <a:spcPct val="20000"/>
                        </a:spcBef>
                        <a:spcAft>
                          <a:spcPct val="0"/>
                        </a:spcAft>
                        <a:buClr>
                          <a:srgbClr val="FF0000"/>
                        </a:buClr>
                        <a:buSzTx/>
                        <a:buFontTx/>
                        <a:buNone/>
                        <a:tabLst/>
                      </a:pPr>
                      <a:r>
                        <a:rPr kumimoji="1" lang="zh-TW" altLang="en-US" sz="4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扶輪基金會的表彰  簡表</a:t>
                      </a:r>
                      <a:r>
                        <a:rPr kumimoji="1" lang="zh-TW" altLang="en-US" sz="3200" b="0"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 </a:t>
                      </a:r>
                    </a:p>
                  </a:txBody>
                  <a:tcPr horzOverflow="overflow">
                    <a:lnL>
                      <a:noFill/>
                    </a:lnL>
                    <a:lnR>
                      <a:noFill/>
                    </a:lnR>
                    <a:lnT>
                      <a:noFill/>
                    </a:lnT>
                    <a:lnB>
                      <a:noFill/>
                    </a:lnB>
                    <a:lnTlToBr>
                      <a:noFill/>
                    </a:lnTlToBr>
                    <a:lnBlToTr>
                      <a:noFill/>
                    </a:lnBlToTr>
                    <a:solidFill>
                      <a:srgbClr val="0033CC"/>
                    </a:solidFill>
                  </a:tcPr>
                </a:tc>
                <a:tc hMerge="1">
                  <a:txBody>
                    <a:bodyPr/>
                    <a:lstStyle/>
                    <a:p>
                      <a:endParaRPr lang="zh-TW" altLang="en-US"/>
                    </a:p>
                  </a:txBody>
                  <a:tcPr/>
                </a:tc>
              </a:tr>
              <a:tr h="671513">
                <a:tc>
                  <a:txBody>
                    <a:bodyPr/>
                    <a:lstStyle/>
                    <a:p>
                      <a:pPr marL="0" marR="0" lvl="0" indent="0" algn="ctr" defTabSz="457200" rtl="0" eaLnBrk="1" fontAlgn="base" latinLnBrk="0" hangingPunct="1">
                        <a:lnSpc>
                          <a:spcPct val="100000"/>
                        </a:lnSpc>
                        <a:spcBef>
                          <a:spcPct val="20000"/>
                        </a:spcBef>
                        <a:spcAft>
                          <a:spcPct val="0"/>
                        </a:spcAft>
                        <a:buClr>
                          <a:srgbClr val="FF0000"/>
                        </a:buClr>
                        <a:buSzTx/>
                        <a:buFontTx/>
                        <a:buNone/>
                        <a:tabLst/>
                      </a:pPr>
                      <a:r>
                        <a:rPr kumimoji="1" lang="en-US" altLang="zh-TW" sz="3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3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個人 </a:t>
                      </a:r>
                      <a:r>
                        <a:rPr kumimoji="1" lang="en-US" altLang="zh-TW" sz="3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32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表彰</a:t>
                      </a: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a:txBody>
                    <a:bodyPr/>
                    <a:lstStyle/>
                    <a:p>
                      <a:pPr marL="533400" marR="0" lvl="0" indent="-533400" algn="ctr" defTabSz="457200" rtl="0" eaLnBrk="1" fontAlgn="base" latinLnBrk="0" hangingPunct="1">
                        <a:lnSpc>
                          <a:spcPct val="100000"/>
                        </a:lnSpc>
                        <a:spcBef>
                          <a:spcPct val="20000"/>
                        </a:spcBef>
                        <a:spcAft>
                          <a:spcPct val="0"/>
                        </a:spcAft>
                        <a:buClr>
                          <a:srgbClr val="FF0000"/>
                        </a:buClr>
                        <a:buSzTx/>
                        <a:buFontTx/>
                        <a:buNone/>
                        <a:tabLst/>
                      </a:pPr>
                      <a:r>
                        <a:rPr kumimoji="1" lang="en-US" altLang="zh-TW" sz="3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3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扶輪社</a:t>
                      </a:r>
                      <a:r>
                        <a:rPr kumimoji="1" lang="en-US" altLang="zh-TW" sz="3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en-US" altLang="zh-TW" sz="32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 </a:t>
                      </a:r>
                      <a:r>
                        <a:rPr kumimoji="1" lang="zh-TW" altLang="en-US" sz="32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表彰</a:t>
                      </a:r>
                    </a:p>
                  </a:txBody>
                  <a:tcPr horzOverflow="overflow">
                    <a:lnL w="12700" cap="flat" cmpd="sng" algn="ctr">
                      <a:solidFill>
                        <a:schemeClr val="bg1"/>
                      </a:solidFill>
                      <a:prstDash val="solid"/>
                      <a:round/>
                      <a:headEnd type="none" w="med" len="med"/>
                      <a:tailEnd type="none" w="med" len="med"/>
                    </a:lnL>
                    <a:lnR>
                      <a:noFill/>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r>
              <a:tr h="628650">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扶輪基金會贊助會員 </a:t>
                      </a: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rowSpan="2">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每位扶輪社員，每年扶輪社社旗</a:t>
                      </a:r>
                      <a:endParaRPr kumimoji="1" lang="en-US" altLang="zh-TW"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None/>
                        <a:tabLst/>
                      </a:pP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   </a:t>
                      </a:r>
                      <a:r>
                        <a:rPr kumimoji="1" lang="en-US" altLang="zh-TW"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每年頒發</a:t>
                      </a:r>
                      <a:r>
                        <a:rPr kumimoji="1" lang="en-US" altLang="zh-TW"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a:t>
                      </a:r>
                    </a:p>
                  </a:txBody>
                  <a:tcPr horzOverflow="overflow">
                    <a:lnL w="12700" cap="flat" cmpd="sng" algn="ctr">
                      <a:solidFill>
                        <a:schemeClr val="bg1"/>
                      </a:solidFill>
                      <a:prstDash val="solid"/>
                      <a:round/>
                      <a:headEnd type="none" w="med" len="med"/>
                      <a:tailEnd type="none" w="med" len="med"/>
                    </a:lnL>
                    <a:lnR>
                      <a:noFill/>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r>
              <a:tr h="506413">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保羅</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哈里斯之友 </a:t>
                      </a: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vMerge="1">
                  <a:txBody>
                    <a:bodyPr/>
                    <a:lstStyle/>
                    <a:p>
                      <a:endParaRPr lang="zh-TW" altLang="en-US"/>
                    </a:p>
                  </a:txBody>
                  <a:tcPr/>
                </a:tc>
              </a:tr>
              <a:tr h="587375">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保羅</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哈里斯協會 </a:t>
                      </a: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rowSpan="2">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en-US" altLang="zh-TW"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100%</a:t>
                      </a: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扶輪基金會贊助會員扶輪社社旗</a:t>
                      </a:r>
                    </a:p>
                    <a:p>
                      <a:pPr marL="0" marR="0" lvl="0" indent="0" algn="l" defTabSz="457200" rtl="0" eaLnBrk="1" fontAlgn="base" latinLnBrk="0" hangingPunct="1">
                        <a:lnSpc>
                          <a:spcPct val="100000"/>
                        </a:lnSpc>
                        <a:spcBef>
                          <a:spcPct val="20000"/>
                        </a:spcBef>
                        <a:spcAft>
                          <a:spcPct val="0"/>
                        </a:spcAft>
                        <a:buClr>
                          <a:srgbClr val="FF0000"/>
                        </a:buClr>
                        <a:buSzTx/>
                        <a:buFontTx/>
                        <a:buNone/>
                        <a:tabLst/>
                      </a:pP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   </a:t>
                      </a:r>
                      <a:r>
                        <a:rPr kumimoji="1" lang="en-US" altLang="zh-TW"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每年頒發</a:t>
                      </a:r>
                      <a:r>
                        <a:rPr kumimoji="1" lang="en-US" altLang="zh-TW"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 </a:t>
                      </a:r>
                    </a:p>
                  </a:txBody>
                  <a:tcPr horzOverflow="overflow">
                    <a:lnL w="12700" cap="flat" cmpd="sng" algn="ctr">
                      <a:solidFill>
                        <a:schemeClr val="bg1"/>
                      </a:solidFill>
                      <a:prstDash val="solid"/>
                      <a:round/>
                      <a:headEnd type="none" w="med" len="med"/>
                      <a:tailEnd type="none" w="med" len="med"/>
                    </a:lnL>
                    <a:lnR>
                      <a:noFill/>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r>
              <a:tr h="530225">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1800" b="1" i="0" u="none" strike="noStrike" cap="none" normalizeH="0" baseline="0" smtClean="0">
                          <a:ln>
                            <a:noFill/>
                          </a:ln>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多次捐獻保羅</a:t>
                      </a:r>
                      <a:r>
                        <a:rPr kumimoji="1" lang="en-US" altLang="zh-TW" sz="1800" b="1" i="0" u="none" strike="noStrike" cap="none" normalizeH="0" baseline="0" smtClean="0">
                          <a:ln>
                            <a:noFill/>
                          </a:ln>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kumimoji="1" lang="zh-TW" altLang="en-US" sz="1800" b="1" i="0" u="none" strike="noStrike" cap="none" normalizeH="0" baseline="0" smtClean="0">
                          <a:ln>
                            <a:noFill/>
                          </a:ln>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哈里斯之友 </a:t>
                      </a:r>
                      <a:endPar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vMerge="1">
                  <a:txBody>
                    <a:bodyPr/>
                    <a:lstStyle/>
                    <a:p>
                      <a:endParaRPr lang="zh-TW" altLang="en-US"/>
                    </a:p>
                  </a:txBody>
                  <a:tcPr/>
                </a:tc>
              </a:tr>
              <a:tr h="531813">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捐助者 </a:t>
                      </a:r>
                      <a:endParaRPr kumimoji="1" lang="zh-TW" altLang="en-US" sz="1800" b="1" i="0" u="none" strike="noStrike" cap="none" normalizeH="0" baseline="0" dirty="0" smtClean="0">
                        <a:ln>
                          <a:noFill/>
                        </a:ln>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rowSpan="2">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年度計劃基金每位社員平捐獻前三名社旗</a:t>
                      </a:r>
                    </a:p>
                    <a:p>
                      <a:pPr marL="0" marR="0" lvl="0" indent="0" algn="l" defTabSz="457200" rtl="0" eaLnBrk="1" fontAlgn="base" latinLnBrk="0" hangingPunct="1">
                        <a:lnSpc>
                          <a:spcPct val="100000"/>
                        </a:lnSpc>
                        <a:spcBef>
                          <a:spcPct val="20000"/>
                        </a:spcBef>
                        <a:spcAft>
                          <a:spcPct val="0"/>
                        </a:spcAft>
                        <a:buClr>
                          <a:srgbClr val="FF0000"/>
                        </a:buClr>
                        <a:buSzTx/>
                        <a:buFontTx/>
                        <a:buNone/>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   </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每個地區，每年頒發</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 </a:t>
                      </a:r>
                    </a:p>
                  </a:txBody>
                  <a:tcPr horzOverflow="overflow">
                    <a:lnL w="12700" cap="flat" cmpd="sng" algn="ctr">
                      <a:solidFill>
                        <a:schemeClr val="bg1"/>
                      </a:solidFill>
                      <a:prstDash val="solid"/>
                      <a:round/>
                      <a:headEnd type="none" w="med" len="med"/>
                      <a:tailEnd type="none" w="med" len="med"/>
                    </a:lnL>
                    <a:lnR>
                      <a:noFill/>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r>
              <a:tr h="588963">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rPr>
                        <a:t>遺贈會 </a:t>
                      </a:r>
                      <a:endParaRPr kumimoji="1" lang="zh-TW" altLang="en-US" sz="1800" b="1" i="0" u="none" strike="noStrike" cap="none" normalizeH="0" baseline="0" dirty="0" smtClean="0">
                        <a:ln>
                          <a:noFill/>
                        </a:ln>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vMerge="1">
                  <a:txBody>
                    <a:bodyPr/>
                    <a:lstStyle/>
                    <a:p>
                      <a:endParaRPr lang="zh-TW" altLang="en-US"/>
                    </a:p>
                  </a:txBody>
                  <a:tcPr/>
                </a:tc>
              </a:tr>
              <a:tr h="630238">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鉅額捐獻者</a:t>
                      </a: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rowSpan="2">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100%</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保羅</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哈里斯之友社旗</a:t>
                      </a:r>
                    </a:p>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None/>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   </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應要求頒發</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p>
                  </a:txBody>
                  <a:tcPr horzOverflow="overflow">
                    <a:lnL w="12700" cap="flat" cmpd="sng" algn="ctr">
                      <a:solidFill>
                        <a:schemeClr val="bg1"/>
                      </a:solidFill>
                      <a:prstDash val="solid"/>
                      <a:round/>
                      <a:headEnd type="none" w="med" len="med"/>
                      <a:tailEnd type="none" w="med" len="med"/>
                    </a:lnL>
                    <a:lnR>
                      <a:noFill/>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r>
              <a:tr h="439738">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阿奇</a:t>
                      </a:r>
                      <a:r>
                        <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柯藍夫會 </a:t>
                      </a: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vMerge="1">
                  <a:txBody>
                    <a:bodyPr/>
                    <a:lstStyle/>
                    <a:p>
                      <a:endParaRPr lang="zh-TW" altLang="en-US"/>
                    </a:p>
                  </a:txBody>
                  <a:tcPr/>
                </a:tc>
              </a:tr>
              <a:tr h="630238">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CC"/>
                    </a:solidFill>
                  </a:tcPr>
                </a:tc>
                <a:tc rowSpan="2">
                  <a:txBody>
                    <a:bodyPr/>
                    <a:lstStyle/>
                    <a:p>
                      <a:pPr marL="266700" marR="0" lvl="0" indent="-266700" algn="l" defTabSz="457200" rtl="0" eaLnBrk="1" fontAlgn="base" latinLnBrk="0" hangingPunct="1">
                        <a:lnSpc>
                          <a:spcPct val="100000"/>
                        </a:lnSpc>
                        <a:spcBef>
                          <a:spcPct val="20000"/>
                        </a:spcBef>
                        <a:spcAft>
                          <a:spcPct val="0"/>
                        </a:spcAft>
                        <a:buClr>
                          <a:srgbClr val="FF0000"/>
                        </a:buClr>
                        <a:buSzTx/>
                        <a:buFont typeface="Wingdings" pitchFamily="2" charset="2"/>
                        <a:buChar char="l"/>
                        <a:tabLst/>
                      </a:pPr>
                      <a:r>
                        <a:rPr kumimoji="1" lang="zh-TW" altLang="en-US"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根除小兒痲痺等疾病計畫感謝狀</a:t>
                      </a:r>
                    </a:p>
                    <a:p>
                      <a:pPr marL="266700" marR="0" lvl="0" indent="-266700" algn="l" defTabSz="457200" rtl="0" eaLnBrk="1" fontAlgn="base" latinLnBrk="0" hangingPunct="1">
                        <a:lnSpc>
                          <a:spcPct val="100000"/>
                        </a:lnSpc>
                        <a:spcBef>
                          <a:spcPct val="20000"/>
                        </a:spcBef>
                        <a:spcAft>
                          <a:spcPct val="0"/>
                        </a:spcAft>
                        <a:buClr>
                          <a:srgbClr val="FF0000"/>
                        </a:buClr>
                        <a:buSzTx/>
                        <a:buFontTx/>
                        <a:buNone/>
                        <a:tabLst/>
                      </a:pPr>
                      <a:r>
                        <a:rPr kumimoji="1" lang="zh-TW" altLang="en-US"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   </a:t>
                      </a:r>
                      <a:r>
                        <a:rPr kumimoji="1" lang="en-US" altLang="zh-TW"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r>
                        <a:rPr kumimoji="1" lang="zh-TW" altLang="en-US"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捐獻</a:t>
                      </a:r>
                      <a:r>
                        <a:rPr kumimoji="1" lang="en-US" altLang="zh-TW"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1500</a:t>
                      </a:r>
                      <a:r>
                        <a:rPr kumimoji="1" lang="zh-TW" altLang="en-US"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美元給根除小兒麻痺等疾病計劃的扶輪社</a:t>
                      </a:r>
                      <a:r>
                        <a:rPr kumimoji="1" lang="en-US" altLang="zh-TW"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a:t>
                      </a:r>
                      <a:endParaRPr kumimoji="1" lang="zh-TW" altLang="zh-TW" sz="1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rgbClr val="0033CC"/>
                      </a:solidFill>
                      <a:prstDash val="solid"/>
                      <a:round/>
                      <a:headEnd type="none" w="med" len="med"/>
                      <a:tailEnd type="none" w="med" len="med"/>
                    </a:lnT>
                    <a:lnB>
                      <a:noFill/>
                    </a:lnB>
                    <a:lnTlToBr>
                      <a:noFill/>
                    </a:lnTlToBr>
                    <a:lnBlToTr>
                      <a:noFill/>
                    </a:lnBlToTr>
                    <a:solidFill>
                      <a:srgbClr val="0033CC"/>
                    </a:solidFill>
                  </a:tcPr>
                </a:tc>
              </a:tr>
              <a:tr h="533400">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 typeface="Wingdings" pitchFamily="2" charset="2"/>
                        <a:buNone/>
                        <a:tabLst/>
                      </a:pPr>
                      <a:endParaRPr kumimoji="1" lang="zh-TW" altLang="en-US" sz="2000" b="1" i="0" u="none" strike="noStrike" cap="none" normalizeH="0" baseline="0" dirty="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a:noFill/>
                    </a:lnB>
                    <a:lnTlToBr>
                      <a:noFill/>
                    </a:lnTlToBr>
                    <a:lnBlToTr>
                      <a:noFill/>
                    </a:lnBlToTr>
                    <a:solidFill>
                      <a:srgbClr val="0033CC"/>
                    </a:solidFill>
                  </a:tcP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CC">
            <a:alpha val="0"/>
          </a:srgbClr>
        </a:solidFill>
        <a:effectLst/>
      </p:bgPr>
    </p:bg>
    <p:spTree>
      <p:nvGrpSpPr>
        <p:cNvPr id="1" name=""/>
        <p:cNvGrpSpPr/>
        <p:nvPr/>
      </p:nvGrpSpPr>
      <p:grpSpPr>
        <a:xfrm>
          <a:off x="0" y="0"/>
          <a:ext cx="0" cy="0"/>
          <a:chOff x="0" y="0"/>
          <a:chExt cx="0" cy="0"/>
        </a:xfrm>
      </p:grpSpPr>
      <p:sp>
        <p:nvSpPr>
          <p:cNvPr id="116301" name="Rectangle 589"/>
          <p:cNvSpPr>
            <a:spLocks noGrp="1" noChangeArrowheads="1"/>
          </p:cNvSpPr>
          <p:nvPr>
            <p:ph type="title"/>
          </p:nvPr>
        </p:nvSpPr>
        <p:spPr>
          <a:xfrm>
            <a:off x="250825" y="274638"/>
            <a:ext cx="8713788" cy="993775"/>
          </a:xfrm>
          <a:solidFill>
            <a:schemeClr val="bg1"/>
          </a:solidFill>
        </p:spPr>
        <p:txBody>
          <a:bodyPr/>
          <a:lstStyle/>
          <a:p>
            <a:r>
              <a:rPr lang="en-US" altLang="zh-TW" b="1" smtClean="0">
                <a:solidFill>
                  <a:schemeClr val="tx1"/>
                </a:solidFill>
              </a:rPr>
              <a:t>2015-16 Top10 Giving Countries</a:t>
            </a:r>
            <a:endParaRPr lang="zh-TW" altLang="en-US" b="1" smtClean="0">
              <a:solidFill>
                <a:schemeClr val="tx1"/>
              </a:solidFill>
            </a:endParaRPr>
          </a:p>
        </p:txBody>
      </p:sp>
      <p:graphicFrame>
        <p:nvGraphicFramePr>
          <p:cNvPr id="118145" name="Group 1409"/>
          <p:cNvGraphicFramePr>
            <a:graphicFrameLocks noGrp="1"/>
          </p:cNvGraphicFramePr>
          <p:nvPr>
            <p:ph type="tbl" idx="1"/>
          </p:nvPr>
        </p:nvGraphicFramePr>
        <p:xfrm>
          <a:off x="179388" y="1412875"/>
          <a:ext cx="8793162" cy="4620581"/>
        </p:xfrm>
        <a:graphic>
          <a:graphicData uri="http://schemas.openxmlformats.org/drawingml/2006/table">
            <a:tbl>
              <a:tblPr/>
              <a:tblGrid>
                <a:gridCol w="571500"/>
                <a:gridCol w="1071562"/>
                <a:gridCol w="885825"/>
                <a:gridCol w="1122363"/>
                <a:gridCol w="866775"/>
                <a:gridCol w="990600"/>
                <a:gridCol w="1011237"/>
                <a:gridCol w="1109663"/>
                <a:gridCol w="1163637"/>
              </a:tblGrid>
              <a:tr h="647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Rank</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Country</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Rotarians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Annual Fund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Annual Fund Per Capita</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PolioPlus Fund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Other Funds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Endowment Fund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100" b="1" i="0" u="none" strike="noStrike" cap="none" normalizeH="0" baseline="0" smtClean="0">
                          <a:ln>
                            <a:noFill/>
                          </a:ln>
                          <a:solidFill>
                            <a:schemeClr val="tx1"/>
                          </a:solidFill>
                          <a:effectLst/>
                          <a:latin typeface="Arial" pitchFamily="34" charset="0"/>
                          <a:ea typeface="新細明體" pitchFamily="18" charset="-120"/>
                          <a:cs typeface="Arial" pitchFamily="34" charset="0"/>
                        </a:rPr>
                        <a:t>Total Contributions</a:t>
                      </a:r>
                      <a:endParaRPr kumimoji="1" lang="en-US" altLang="zh-TW" sz="11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United States</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328827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$43,711,779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$132.93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1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$80,328,885</a:t>
                      </a:r>
                      <a:endParaRPr kumimoji="1" lang="en-US" altLang="zh-TW" sz="11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$4,620,964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$7,614,544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$136,276,172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India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132200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$8,940,925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$67.63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$1,840,139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$3,651,348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$943,863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$15,376,275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Japan</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87287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$11,900,030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$136.33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$1,825,954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$188,051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$1,324,402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$15,238,437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Korea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60599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$12,512,611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$206.48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$106,695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$343,315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$1,065,728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$14,028,349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a:t>
                      </a:r>
                      <a:endParaRPr kumimoji="1" lang="en-US" altLang="zh-TW" sz="2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Taiwan</a:t>
                      </a:r>
                      <a:endParaRPr kumimoji="1" lang="en-US" altLang="zh-TW" sz="2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32670</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$5,132,755</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$157.11</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$372,217</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$908,906</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$2,324,530</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$8,738,408</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Canada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24326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$3,734,680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$153.53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$1,838,380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$1,060,798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$923,634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$7,557,492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Germany</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53579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$4,024,652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$75.12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$1,420,264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$442,341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$5,887,257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Australia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29673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$3,731,265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$125.75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$1,455,192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$169,566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$53,913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$5,409,936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UK</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47615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$2,965,687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$62.28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$1,177,509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$404,436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$99,824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$4,647,456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4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Italy</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39592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$2,766,106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$69.87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$1,056,259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$226,148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$130,378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$4,178,891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ptt標題字-02"/>
          <p:cNvPicPr>
            <a:picLocks noChangeAspect="1" noChangeArrowheads="1"/>
          </p:cNvPicPr>
          <p:nvPr/>
        </p:nvPicPr>
        <p:blipFill>
          <a:blip r:embed="rId2" cstate="print"/>
          <a:srcRect l="7283" t="34975" r="9299" b="30595"/>
          <a:stretch>
            <a:fillRect/>
          </a:stretch>
        </p:blipFill>
        <p:spPr bwMode="auto">
          <a:xfrm>
            <a:off x="0" y="2205038"/>
            <a:ext cx="9072563" cy="280828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260350"/>
            <a:ext cx="8229600" cy="1143000"/>
          </a:xfrm>
        </p:spPr>
        <p:txBody>
          <a:bodyPr/>
          <a:lstStyle/>
          <a:p>
            <a:pPr eaLnBrk="1" hangingPunct="1"/>
            <a:r>
              <a:rPr lang="en-US" altLang="zh-TW" sz="4000" b="1" smtClean="0">
                <a:solidFill>
                  <a:schemeClr val="bg1"/>
                </a:solidFill>
                <a:ea typeface="標楷體" pitchFamily="65" charset="-120"/>
                <a:cs typeface="Arial" pitchFamily="34" charset="0"/>
              </a:rPr>
              <a:t/>
            </a:r>
            <a:br>
              <a:rPr lang="en-US" altLang="zh-TW" sz="4000" b="1" smtClean="0">
                <a:solidFill>
                  <a:schemeClr val="bg1"/>
                </a:solidFill>
                <a:ea typeface="標楷體" pitchFamily="65" charset="-120"/>
                <a:cs typeface="Arial" pitchFamily="34" charset="0"/>
              </a:rPr>
            </a:br>
            <a:endParaRPr lang="en-US" altLang="zh-TW" sz="4000" b="1" smtClean="0">
              <a:solidFill>
                <a:schemeClr val="bg1"/>
              </a:solidFill>
              <a:ea typeface="標楷體" pitchFamily="65" charset="-120"/>
              <a:cs typeface="Arial" pitchFamily="34" charset="0"/>
            </a:endParaRPr>
          </a:p>
        </p:txBody>
      </p:sp>
      <p:sp>
        <p:nvSpPr>
          <p:cNvPr id="81923" name="Rectangle 3"/>
          <p:cNvSpPr>
            <a:spLocks noGrp="1" noChangeArrowheads="1"/>
          </p:cNvSpPr>
          <p:nvPr>
            <p:ph type="body" idx="1"/>
          </p:nvPr>
        </p:nvSpPr>
        <p:spPr>
          <a:xfrm>
            <a:off x="457200" y="1600200"/>
            <a:ext cx="8229600" cy="4349750"/>
          </a:xfrm>
        </p:spPr>
        <p:txBody>
          <a:bodyPr/>
          <a:lstStyle/>
          <a:p>
            <a:pPr marL="0" indent="0" algn="just" defTabSz="457200" eaLnBrk="1" hangingPunct="1">
              <a:lnSpc>
                <a:spcPct val="105000"/>
              </a:lnSpc>
              <a:buFontTx/>
              <a:buNone/>
            </a:pPr>
            <a:r>
              <a:rPr lang="zh-TW" altLang="en-US" sz="3600" smtClean="0">
                <a:solidFill>
                  <a:schemeClr val="bg1"/>
                </a:solidFill>
                <a:effectLst>
                  <a:outerShdw blurRad="38100" dist="38100" dir="2700000" algn="tl">
                    <a:srgbClr val="000000"/>
                  </a:outerShdw>
                </a:effectLst>
                <a:ea typeface="標楷體" pitchFamily="65" charset="-120"/>
              </a:rPr>
              <a:t>扶輪基金會贊助會員是</a:t>
            </a:r>
            <a:r>
              <a:rPr lang="zh-TW" altLang="en-US" sz="3600" smtClean="0">
                <a:solidFill>
                  <a:srgbClr val="FF1919"/>
                </a:solidFill>
                <a:effectLst>
                  <a:outerShdw blurRad="38100" dist="38100" dir="2700000" algn="tl">
                    <a:srgbClr val="000000"/>
                  </a:outerShdw>
                </a:effectLst>
                <a:ea typeface="標楷體" pitchFamily="65" charset="-120"/>
              </a:rPr>
              <a:t>每年捐獻</a:t>
            </a:r>
            <a:r>
              <a:rPr lang="en-US" altLang="zh-TW" sz="3600" smtClean="0">
                <a:solidFill>
                  <a:srgbClr val="FF1919"/>
                </a:solidFill>
                <a:effectLst>
                  <a:outerShdw blurRad="38100" dist="38100" dir="2700000" algn="tl">
                    <a:srgbClr val="000000"/>
                  </a:outerShdw>
                </a:effectLst>
                <a:ea typeface="標楷體" pitchFamily="65" charset="-120"/>
              </a:rPr>
              <a:t>100</a:t>
            </a:r>
            <a:r>
              <a:rPr lang="zh-TW" altLang="en-US" sz="3600" smtClean="0">
                <a:solidFill>
                  <a:srgbClr val="FF1919"/>
                </a:solidFill>
                <a:effectLst>
                  <a:outerShdw blurRad="38100" dist="38100" dir="2700000" algn="tl">
                    <a:srgbClr val="000000"/>
                  </a:outerShdw>
                </a:effectLst>
                <a:ea typeface="標楷體" pitchFamily="65" charset="-120"/>
              </a:rPr>
              <a:t>美元或更多金額給年度基金</a:t>
            </a:r>
            <a:r>
              <a:rPr lang="zh-TW" altLang="en-US" sz="3600" smtClean="0">
                <a:solidFill>
                  <a:schemeClr val="bg1"/>
                </a:solidFill>
                <a:effectLst>
                  <a:outerShdw blurRad="38100" dist="38100" dir="2700000" algn="tl">
                    <a:srgbClr val="000000"/>
                  </a:outerShdw>
                </a:effectLst>
                <a:ea typeface="標楷體" pitchFamily="65" charset="-120"/>
              </a:rPr>
              <a:t>的個人。這些捐獻也可</a:t>
            </a:r>
            <a:r>
              <a:rPr lang="zh-TW" altLang="en-US" sz="3600" smtClean="0">
                <a:solidFill>
                  <a:srgbClr val="FFFF00"/>
                </a:solidFill>
                <a:effectLst>
                  <a:outerShdw blurRad="38100" dist="38100" dir="2700000" algn="tl">
                    <a:srgbClr val="000000"/>
                  </a:outerShdw>
                </a:effectLst>
                <a:ea typeface="標楷體" pitchFamily="65" charset="-120"/>
              </a:rPr>
              <a:t>計入保羅．哈理斯之友、多次捐獻保羅．哈理斯之友、保羅．哈理斯會、巨額捐獻人及扶輪社</a:t>
            </a:r>
            <a:r>
              <a:rPr lang="zh-TW" altLang="en-US" sz="3600" smtClean="0">
                <a:solidFill>
                  <a:schemeClr val="bg1"/>
                </a:solidFill>
                <a:effectLst>
                  <a:outerShdw blurRad="38100" dist="38100" dir="2700000" algn="tl">
                    <a:srgbClr val="000000"/>
                  </a:outerShdw>
                </a:effectLst>
                <a:ea typeface="標楷體" pitchFamily="65" charset="-120"/>
              </a:rPr>
              <a:t>的表彰。請洽貴扶輪社社長以取得扶輪為感激此一捐獻成就而頒予的年度贊助會員名牌貼紙</a:t>
            </a:r>
            <a:endParaRPr lang="zh-TW" altLang="en-US" sz="2800" smtClean="0">
              <a:solidFill>
                <a:schemeClr val="bg1"/>
              </a:solidFill>
              <a:effectLst>
                <a:outerShdw blurRad="38100" dist="38100" dir="2700000" algn="tl">
                  <a:srgbClr val="000000"/>
                </a:outerShdw>
              </a:effectLst>
              <a:ea typeface="標楷體" pitchFamily="65" charset="-120"/>
            </a:endParaRPr>
          </a:p>
        </p:txBody>
      </p:sp>
      <p:sp>
        <p:nvSpPr>
          <p:cNvPr id="81924" name="Rectangle 4"/>
          <p:cNvSpPr>
            <a:spLocks noChangeArrowheads="1"/>
          </p:cNvSpPr>
          <p:nvPr/>
        </p:nvSpPr>
        <p:spPr bwMode="auto">
          <a:xfrm>
            <a:off x="457200" y="274638"/>
            <a:ext cx="8229600" cy="1138237"/>
          </a:xfrm>
          <a:prstGeom prst="rect">
            <a:avLst/>
          </a:prstGeom>
          <a:noFill/>
          <a:ln w="9525">
            <a:noFill/>
            <a:miter lim="800000"/>
            <a:headEnd/>
            <a:tailEnd/>
          </a:ln>
          <a:effectLst/>
        </p:spPr>
        <p:txBody>
          <a:bodyPr/>
          <a:lstStyle/>
          <a:p>
            <a:pPr algn="dist">
              <a:lnSpc>
                <a:spcPct val="70000"/>
              </a:lnSpc>
            </a:pPr>
            <a:r>
              <a:rPr lang="zh-TW" altLang="en-US" sz="5400" b="1">
                <a:solidFill>
                  <a:srgbClr val="FFFF00"/>
                </a:solidFill>
                <a:effectLst>
                  <a:outerShdw blurRad="38100" dist="38100" dir="2700000" algn="tl">
                    <a:srgbClr val="000000"/>
                  </a:outerShdw>
                </a:effectLst>
                <a:ea typeface="標楷體" pitchFamily="65" charset="-120"/>
              </a:rPr>
              <a:t>扶輪基金會贊助會員</a:t>
            </a:r>
          </a:p>
          <a:p>
            <a:pPr algn="ctr">
              <a:lnSpc>
                <a:spcPct val="70000"/>
              </a:lnSpc>
            </a:pPr>
            <a:r>
              <a:rPr lang="zh-TW" altLang="en-US" sz="4400">
                <a:solidFill>
                  <a:srgbClr val="FFFF00"/>
                </a:solidFill>
                <a:effectLst>
                  <a:outerShdw blurRad="38100" dist="38100" dir="2700000" algn="tl">
                    <a:srgbClr val="000000"/>
                  </a:outerShdw>
                </a:effectLst>
              </a:rPr>
              <a:t> </a:t>
            </a:r>
            <a:r>
              <a:rPr kumimoji="0" lang="en-US" altLang="zh-TW" sz="2800" b="1">
                <a:solidFill>
                  <a:srgbClr val="FFFF00"/>
                </a:solidFill>
                <a:effectLst>
                  <a:outerShdw blurRad="38100" dist="38100" dir="2700000" algn="tl">
                    <a:srgbClr val="000000"/>
                  </a:outerShdw>
                </a:effectLst>
              </a:rPr>
              <a:t>(Rotary Foundation Sustaining Member,RFSM)</a:t>
            </a:r>
            <a:endParaRPr kumimoji="0" lang="zh-TW" altLang="en-US" sz="2800" b="1">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l="22346" t="38542" r="57504" b="44574"/>
          <a:stretch>
            <a:fillRect/>
          </a:stretch>
        </p:blipFill>
        <p:spPr bwMode="auto">
          <a:xfrm>
            <a:off x="6084888" y="4527550"/>
            <a:ext cx="2808287" cy="1765300"/>
          </a:xfrm>
          <a:prstGeom prst="rect">
            <a:avLst/>
          </a:prstGeom>
          <a:noFill/>
          <a:ln w="9525">
            <a:noFill/>
            <a:miter lim="800000"/>
            <a:headEnd/>
            <a:tailEnd/>
          </a:ln>
        </p:spPr>
      </p:pic>
      <p:sp>
        <p:nvSpPr>
          <p:cNvPr id="82946" name="Rectangle 2"/>
          <p:cNvSpPr>
            <a:spLocks noGrp="1" noChangeArrowheads="1"/>
          </p:cNvSpPr>
          <p:nvPr>
            <p:ph type="title"/>
          </p:nvPr>
        </p:nvSpPr>
        <p:spPr/>
        <p:txBody>
          <a:bodyPr/>
          <a:lstStyle/>
          <a:p>
            <a:pPr eaLnBrk="1" hangingPunct="1"/>
            <a:r>
              <a:rPr lang="zh-TW" altLang="en-US" sz="5400" b="1" smtClean="0">
                <a:solidFill>
                  <a:srgbClr val="FFFF00"/>
                </a:solidFill>
                <a:effectLst>
                  <a:outerShdw blurRad="38100" dist="38100" dir="2700000" algn="tl">
                    <a:srgbClr val="000000"/>
                  </a:outerShdw>
                </a:effectLst>
                <a:ea typeface="標楷體" pitchFamily="65" charset="-120"/>
              </a:rPr>
              <a:t>保羅．哈理斯之友</a:t>
            </a:r>
            <a:br>
              <a:rPr lang="zh-TW" altLang="en-US" sz="5400" b="1" smtClean="0">
                <a:solidFill>
                  <a:srgbClr val="FFFF00"/>
                </a:solidFill>
                <a:effectLst>
                  <a:outerShdw blurRad="38100" dist="38100" dir="2700000" algn="tl">
                    <a:srgbClr val="000000"/>
                  </a:outerShdw>
                </a:effectLst>
                <a:ea typeface="標楷體" pitchFamily="65" charset="-120"/>
              </a:rPr>
            </a:br>
            <a:r>
              <a:rPr lang="zh-TW" altLang="en-US" sz="4000" smtClean="0">
                <a:solidFill>
                  <a:srgbClr val="FFFF00"/>
                </a:solidFill>
              </a:rPr>
              <a:t> </a:t>
            </a:r>
            <a:r>
              <a:rPr lang="en-US" altLang="zh-TW" sz="4000" b="1" smtClean="0">
                <a:solidFill>
                  <a:srgbClr val="FFFF00"/>
                </a:solidFill>
                <a:effectLst>
                  <a:outerShdw blurRad="38100" dist="38100" dir="2700000" algn="tl">
                    <a:srgbClr val="000000"/>
                  </a:outerShdw>
                </a:effectLst>
                <a:ea typeface="標楷體" pitchFamily="65" charset="-120"/>
              </a:rPr>
              <a:t>(Paul Harris Fellow,PHF)</a:t>
            </a:r>
            <a:r>
              <a:rPr lang="en-US" altLang="zh-TW" sz="4000" smtClean="0">
                <a:solidFill>
                  <a:srgbClr val="FFFF00"/>
                </a:solidFill>
                <a:ea typeface="標楷體" pitchFamily="65" charset="-120"/>
              </a:rPr>
              <a:t> </a:t>
            </a:r>
            <a:endParaRPr lang="zh-TW" altLang="en-US" sz="4000" smtClean="0">
              <a:solidFill>
                <a:srgbClr val="FFFF00"/>
              </a:solidFill>
              <a:ea typeface="標楷體" pitchFamily="65" charset="-120"/>
            </a:endParaRPr>
          </a:p>
        </p:txBody>
      </p:sp>
      <p:sp>
        <p:nvSpPr>
          <p:cNvPr id="82947" name="Rectangle 3"/>
          <p:cNvSpPr>
            <a:spLocks noGrp="1" noChangeArrowheads="1"/>
          </p:cNvSpPr>
          <p:nvPr>
            <p:ph type="body" idx="1"/>
          </p:nvPr>
        </p:nvSpPr>
        <p:spPr>
          <a:xfrm>
            <a:off x="323850" y="1557338"/>
            <a:ext cx="8002588" cy="4027487"/>
          </a:xfrm>
        </p:spPr>
        <p:txBody>
          <a:bodyPr/>
          <a:lstStyle/>
          <a:p>
            <a:pPr marL="0" indent="0" algn="just" defTabSz="457200" eaLnBrk="1" hangingPunct="1">
              <a:buFontTx/>
              <a:buNone/>
            </a:pPr>
            <a:r>
              <a:rPr lang="zh-TW" altLang="en-US" smtClean="0">
                <a:solidFill>
                  <a:schemeClr val="bg1"/>
                </a:solidFill>
                <a:effectLst>
                  <a:outerShdw blurRad="38100" dist="38100" dir="2700000" algn="tl">
                    <a:srgbClr val="000000"/>
                  </a:outerShdw>
                </a:effectLst>
                <a:ea typeface="標楷體" pitchFamily="65" charset="-120"/>
              </a:rPr>
              <a:t>保羅．哈理斯之友獎是</a:t>
            </a:r>
            <a:r>
              <a:rPr lang="zh-TW" altLang="en-US" smtClean="0">
                <a:solidFill>
                  <a:srgbClr val="FF0000"/>
                </a:solidFill>
                <a:effectLst>
                  <a:outerShdw blurRad="38100" dist="38100" dir="2700000" algn="tl">
                    <a:srgbClr val="000000"/>
                  </a:outerShdw>
                </a:effectLst>
                <a:ea typeface="標楷體" pitchFamily="65" charset="-120"/>
              </a:rPr>
              <a:t>感激捐獻（或以其名義捐獻）</a:t>
            </a:r>
            <a:r>
              <a:rPr lang="en-US" altLang="zh-TW" smtClean="0">
                <a:solidFill>
                  <a:srgbClr val="FFFF00"/>
                </a:solidFill>
                <a:effectLst>
                  <a:outerShdw blurRad="38100" dist="38100" dir="2700000" algn="tl">
                    <a:srgbClr val="000000"/>
                  </a:outerShdw>
                </a:effectLst>
                <a:ea typeface="標楷體" pitchFamily="65" charset="-120"/>
              </a:rPr>
              <a:t>1,000</a:t>
            </a:r>
            <a:r>
              <a:rPr lang="zh-TW" altLang="en-US" smtClean="0">
                <a:solidFill>
                  <a:srgbClr val="FFFF00"/>
                </a:solidFill>
                <a:effectLst>
                  <a:outerShdw blurRad="38100" dist="38100" dir="2700000" algn="tl">
                    <a:srgbClr val="000000"/>
                  </a:outerShdw>
                </a:effectLst>
                <a:ea typeface="標楷體" pitchFamily="65" charset="-120"/>
              </a:rPr>
              <a:t>美元</a:t>
            </a:r>
            <a:r>
              <a:rPr lang="zh-TW" altLang="en-US" smtClean="0">
                <a:solidFill>
                  <a:srgbClr val="FF0000"/>
                </a:solidFill>
                <a:effectLst>
                  <a:outerShdw blurRad="38100" dist="38100" dir="2700000" algn="tl">
                    <a:srgbClr val="000000"/>
                  </a:outerShdw>
                </a:effectLst>
                <a:ea typeface="標楷體" pitchFamily="65" charset="-120"/>
              </a:rPr>
              <a:t>或更多金額</a:t>
            </a:r>
            <a:r>
              <a:rPr lang="zh-TW" altLang="en-US" smtClean="0">
                <a:solidFill>
                  <a:schemeClr val="bg1"/>
                </a:solidFill>
                <a:effectLst>
                  <a:outerShdw blurRad="38100" dist="38100" dir="2700000" algn="tl">
                    <a:srgbClr val="000000"/>
                  </a:outerShdw>
                </a:effectLst>
                <a:ea typeface="標楷體" pitchFamily="65" charset="-120"/>
              </a:rPr>
              <a:t>給年度基金、根除小兒痲痹等疾病計畫、或經過核准的扶輪基金會獎助金計畫的個人。保羅．哈理斯之友獎包含一份獎狀及徽章。另外可以</a:t>
            </a:r>
            <a:r>
              <a:rPr lang="en-US" altLang="zh-TW" smtClean="0">
                <a:solidFill>
                  <a:schemeClr val="bg1"/>
                </a:solidFill>
                <a:effectLst>
                  <a:outerShdw blurRad="38100" dist="38100" dir="2700000" algn="tl">
                    <a:srgbClr val="000000"/>
                  </a:outerShdw>
                </a:effectLst>
                <a:ea typeface="標楷體" pitchFamily="65" charset="-120"/>
              </a:rPr>
              <a:t>15</a:t>
            </a:r>
            <a:r>
              <a:rPr lang="zh-TW" altLang="en-US" smtClean="0">
                <a:solidFill>
                  <a:schemeClr val="bg1"/>
                </a:solidFill>
                <a:effectLst>
                  <a:outerShdw blurRad="38100" dist="38100" dir="2700000" algn="tl">
                    <a:srgbClr val="000000"/>
                  </a:outerShdw>
                </a:effectLst>
                <a:ea typeface="標楷體" pitchFamily="65" charset="-120"/>
              </a:rPr>
              <a:t>美元選購一個大獎章。</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zh-TW" altLang="en-US" b="1" smtClean="0">
                <a:solidFill>
                  <a:srgbClr val="FFFF00"/>
                </a:solidFill>
                <a:effectLst>
                  <a:outerShdw blurRad="38100" dist="38100" dir="2700000" algn="tl">
                    <a:srgbClr val="000000"/>
                  </a:outerShdw>
                </a:effectLst>
                <a:ea typeface="標楷體" pitchFamily="65" charset="-120"/>
              </a:rPr>
              <a:t>多次捐獻保羅．哈理斯之友</a:t>
            </a:r>
            <a:r>
              <a:rPr lang="zh-TW" altLang="en-US" sz="4000" b="1" smtClean="0">
                <a:solidFill>
                  <a:srgbClr val="FFFF00"/>
                </a:solidFill>
                <a:effectLst>
                  <a:outerShdw blurRad="38100" dist="38100" dir="2700000" algn="tl">
                    <a:srgbClr val="000000"/>
                  </a:outerShdw>
                </a:effectLst>
                <a:ea typeface="標楷體" pitchFamily="65" charset="-120"/>
              </a:rPr>
              <a:t/>
            </a:r>
            <a:br>
              <a:rPr lang="zh-TW" altLang="en-US" sz="4000" b="1" smtClean="0">
                <a:solidFill>
                  <a:srgbClr val="FFFF00"/>
                </a:solidFill>
                <a:effectLst>
                  <a:outerShdw blurRad="38100" dist="38100" dir="2700000" algn="tl">
                    <a:srgbClr val="000000"/>
                  </a:outerShdw>
                </a:effectLst>
                <a:ea typeface="標楷體" pitchFamily="65" charset="-120"/>
              </a:rPr>
            </a:br>
            <a:r>
              <a:rPr lang="zh-TW" altLang="en-US" sz="4000" b="1" smtClean="0">
                <a:solidFill>
                  <a:srgbClr val="FFFF00"/>
                </a:solidFill>
                <a:effectLst>
                  <a:outerShdw blurRad="38100" dist="38100" dir="2700000" algn="tl">
                    <a:srgbClr val="000000"/>
                  </a:outerShdw>
                </a:effectLst>
                <a:ea typeface="標楷體" pitchFamily="65" charset="-120"/>
              </a:rPr>
              <a:t> </a:t>
            </a:r>
            <a:r>
              <a:rPr lang="en-US" altLang="zh-TW" sz="3600" b="1" smtClean="0">
                <a:solidFill>
                  <a:srgbClr val="FFFF00"/>
                </a:solidFill>
                <a:ea typeface="標楷體" pitchFamily="65" charset="-120"/>
              </a:rPr>
              <a:t>(</a:t>
            </a:r>
            <a:r>
              <a:rPr lang="en-US" altLang="zh-TW" sz="3200" b="1" smtClean="0">
                <a:solidFill>
                  <a:srgbClr val="FFFF00"/>
                </a:solidFill>
                <a:ea typeface="標楷體" pitchFamily="65" charset="-120"/>
              </a:rPr>
              <a:t>Multiple </a:t>
            </a:r>
            <a:r>
              <a:rPr lang="en-US" altLang="zh-TW" sz="3200" b="1" smtClean="0">
                <a:solidFill>
                  <a:srgbClr val="FFFF00"/>
                </a:solidFill>
                <a:effectLst>
                  <a:outerShdw blurRad="38100" dist="38100" dir="2700000" algn="tl">
                    <a:srgbClr val="000000"/>
                  </a:outerShdw>
                </a:effectLst>
                <a:ea typeface="標楷體" pitchFamily="65" charset="-120"/>
              </a:rPr>
              <a:t>Paul Harris Fellow,MPHF</a:t>
            </a:r>
            <a:r>
              <a:rPr lang="en-US" altLang="zh-TW" sz="3600" b="1" smtClean="0">
                <a:solidFill>
                  <a:srgbClr val="FFFF00"/>
                </a:solidFill>
                <a:ea typeface="標楷體" pitchFamily="65" charset="-120"/>
              </a:rPr>
              <a:t> </a:t>
            </a:r>
            <a:r>
              <a:rPr lang="en-US" altLang="zh-TW" sz="3600" smtClean="0">
                <a:solidFill>
                  <a:srgbClr val="FFFF00"/>
                </a:solidFill>
                <a:ea typeface="標楷體" pitchFamily="65" charset="-120"/>
              </a:rPr>
              <a:t> </a:t>
            </a:r>
            <a:r>
              <a:rPr lang="en-US" altLang="zh-TW" sz="3600" b="1" smtClean="0">
                <a:solidFill>
                  <a:srgbClr val="FFFF00"/>
                </a:solidFill>
                <a:ea typeface="標楷體" pitchFamily="65" charset="-120"/>
              </a:rPr>
              <a:t>)</a:t>
            </a:r>
            <a:r>
              <a:rPr lang="zh-TW" altLang="en-US" smtClean="0">
                <a:solidFill>
                  <a:srgbClr val="FFFF00"/>
                </a:solidFill>
              </a:rPr>
              <a:t> </a:t>
            </a:r>
          </a:p>
        </p:txBody>
      </p:sp>
      <p:sp>
        <p:nvSpPr>
          <p:cNvPr id="84995" name="Rectangle 3"/>
          <p:cNvSpPr>
            <a:spLocks noGrp="1" noChangeArrowheads="1"/>
          </p:cNvSpPr>
          <p:nvPr>
            <p:ph type="body" idx="1"/>
          </p:nvPr>
        </p:nvSpPr>
        <p:spPr>
          <a:xfrm>
            <a:off x="468313" y="1557338"/>
            <a:ext cx="8229600" cy="1036637"/>
          </a:xfrm>
        </p:spPr>
        <p:txBody>
          <a:bodyPr/>
          <a:lstStyle/>
          <a:p>
            <a:pPr marL="0" indent="0" algn="just" defTabSz="457200" eaLnBrk="1" hangingPunct="1">
              <a:lnSpc>
                <a:spcPct val="90000"/>
              </a:lnSpc>
              <a:buFontTx/>
              <a:buNone/>
              <a:defRPr/>
            </a:pPr>
            <a:r>
              <a:rPr lang="zh-TW" altLang="en-US" sz="3000" b="1" smtClean="0">
                <a:solidFill>
                  <a:srgbClr val="FF0000"/>
                </a:solidFill>
                <a:effectLst>
                  <a:outerShdw blurRad="38100" dist="38100" dir="2700000" algn="tl">
                    <a:srgbClr val="000000"/>
                  </a:outerShdw>
                </a:effectLst>
                <a:ea typeface="標楷體" pitchFamily="65" charset="-120"/>
              </a:rPr>
              <a:t>多次捐獻保羅．哈理斯之友獎頒予後續每捐獻 </a:t>
            </a:r>
            <a:r>
              <a:rPr lang="en-US" altLang="zh-TW" sz="3000" b="1" smtClean="0">
                <a:solidFill>
                  <a:srgbClr val="FF0000"/>
                </a:solidFill>
                <a:effectLst>
                  <a:outerShdw blurRad="38100" dist="38100" dir="2700000" algn="tl">
                    <a:srgbClr val="000000"/>
                  </a:outerShdw>
                </a:effectLst>
                <a:ea typeface="標楷體" pitchFamily="65" charset="-120"/>
              </a:rPr>
              <a:t>1,000 </a:t>
            </a:r>
            <a:r>
              <a:rPr lang="zh-TW" altLang="en-US" sz="3000" b="1" smtClean="0">
                <a:solidFill>
                  <a:srgbClr val="FF0000"/>
                </a:solidFill>
                <a:effectLst>
                  <a:outerShdw blurRad="38100" dist="38100" dir="2700000" algn="tl">
                    <a:srgbClr val="000000"/>
                  </a:outerShdw>
                </a:effectLst>
                <a:ea typeface="標楷體" pitchFamily="65" charset="-120"/>
              </a:rPr>
              <a:t>美元為一個等級的捐獻者。</a:t>
            </a:r>
            <a:endParaRPr lang="zh-TW" altLang="en-US" sz="3000" b="1" smtClean="0">
              <a:solidFill>
                <a:srgbClr val="FF0000"/>
              </a:solidFill>
              <a:effectLst>
                <a:outerShdw blurRad="38100" dist="38100" dir="2700000" algn="tl">
                  <a:srgbClr val="000000"/>
                </a:outerShdw>
              </a:effectLst>
            </a:endParaRPr>
          </a:p>
        </p:txBody>
      </p:sp>
      <p:sp>
        <p:nvSpPr>
          <p:cNvPr id="84996" name="Rectangle 4"/>
          <p:cNvSpPr>
            <a:spLocks noChangeArrowheads="1"/>
          </p:cNvSpPr>
          <p:nvPr/>
        </p:nvSpPr>
        <p:spPr bwMode="auto">
          <a:xfrm>
            <a:off x="468313" y="2565400"/>
            <a:ext cx="5494337" cy="3544888"/>
          </a:xfrm>
          <a:prstGeom prst="rect">
            <a:avLst/>
          </a:prstGeom>
          <a:noFill/>
          <a:ln w="9525">
            <a:noFill/>
            <a:miter lim="800000"/>
            <a:headEnd/>
            <a:tailEnd/>
          </a:ln>
          <a:effectLst/>
        </p:spPr>
        <p:txBody>
          <a:bodyPr anchor="ctr">
            <a:spAutoFit/>
          </a:bodyPr>
          <a:lstStyle/>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$2,000 ∼ $2,999.99 ─ 1 </a:t>
            </a:r>
            <a:r>
              <a:rPr lang="zh-TW" altLang="en-US" sz="2600">
                <a:solidFill>
                  <a:schemeClr val="bg1"/>
                </a:solidFill>
                <a:effectLst>
                  <a:outerShdw blurRad="38100" dist="38100" dir="2700000" algn="tl">
                    <a:srgbClr val="000000"/>
                  </a:outerShdw>
                </a:effectLst>
                <a:ea typeface="標楷體" pitchFamily="65" charset="-120"/>
              </a:rPr>
              <a:t>顆藍寶石 </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$3,000 ∼ $3,999.99 ─ 2 </a:t>
            </a:r>
            <a:r>
              <a:rPr lang="zh-TW" altLang="en-US" sz="2600">
                <a:solidFill>
                  <a:schemeClr val="bg1"/>
                </a:solidFill>
                <a:effectLst>
                  <a:outerShdw blurRad="38100" dist="38100" dir="2700000" algn="tl">
                    <a:srgbClr val="000000"/>
                  </a:outerShdw>
                </a:effectLst>
                <a:ea typeface="標楷體" pitchFamily="65" charset="-120"/>
              </a:rPr>
              <a:t>顆藍寶石 </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$4,000 ∼ $4,999.99 ─ 3 </a:t>
            </a:r>
            <a:r>
              <a:rPr lang="zh-TW" altLang="en-US" sz="2600">
                <a:solidFill>
                  <a:schemeClr val="bg1"/>
                </a:solidFill>
                <a:effectLst>
                  <a:outerShdw blurRad="38100" dist="38100" dir="2700000" algn="tl">
                    <a:srgbClr val="000000"/>
                  </a:outerShdw>
                </a:effectLst>
                <a:ea typeface="標楷體" pitchFamily="65" charset="-120"/>
              </a:rPr>
              <a:t>顆藍寶石 </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$5,000 ∼ $5,999.99 ─ 4 </a:t>
            </a:r>
            <a:r>
              <a:rPr lang="zh-TW" altLang="en-US" sz="2600">
                <a:solidFill>
                  <a:schemeClr val="bg1"/>
                </a:solidFill>
                <a:effectLst>
                  <a:outerShdw blurRad="38100" dist="38100" dir="2700000" algn="tl">
                    <a:srgbClr val="000000"/>
                  </a:outerShdw>
                </a:effectLst>
                <a:ea typeface="標楷體" pitchFamily="65" charset="-120"/>
              </a:rPr>
              <a:t>顆藍寶石 </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$6,000 ∼ $6,999.99 ─ 5 </a:t>
            </a:r>
            <a:r>
              <a:rPr lang="zh-TW" altLang="en-US" sz="2600">
                <a:solidFill>
                  <a:schemeClr val="bg1"/>
                </a:solidFill>
                <a:effectLst>
                  <a:outerShdw blurRad="38100" dist="38100" dir="2700000" algn="tl">
                    <a:srgbClr val="000000"/>
                  </a:outerShdw>
                </a:effectLst>
                <a:ea typeface="標楷體" pitchFamily="65" charset="-120"/>
              </a:rPr>
              <a:t>顆藍寶石 </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$7,000 ∼ $7,999.99 ─ 1 </a:t>
            </a:r>
            <a:r>
              <a:rPr lang="zh-TW" altLang="en-US" sz="2600">
                <a:solidFill>
                  <a:schemeClr val="bg1"/>
                </a:solidFill>
                <a:effectLst>
                  <a:outerShdw blurRad="38100" dist="38100" dir="2700000" algn="tl">
                    <a:srgbClr val="000000"/>
                  </a:outerShdw>
                </a:effectLst>
                <a:ea typeface="標楷體" pitchFamily="65" charset="-120"/>
              </a:rPr>
              <a:t>顆紅寶石 </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$8,000 ∼ $8,999.99 ─ 2 </a:t>
            </a:r>
            <a:r>
              <a:rPr lang="zh-TW" altLang="en-US" sz="2600">
                <a:solidFill>
                  <a:schemeClr val="bg1"/>
                </a:solidFill>
                <a:effectLst>
                  <a:outerShdw blurRad="38100" dist="38100" dir="2700000" algn="tl">
                    <a:srgbClr val="000000"/>
                  </a:outerShdw>
                </a:effectLst>
                <a:ea typeface="標楷體" pitchFamily="65" charset="-120"/>
              </a:rPr>
              <a:t>顆紅寶石</a:t>
            </a:r>
          </a:p>
          <a:p>
            <a:pPr>
              <a:spcBef>
                <a:spcPct val="10000"/>
              </a:spcBef>
              <a:buFontTx/>
              <a:buChar char="•"/>
              <a:defRPr/>
            </a:pPr>
            <a:r>
              <a:rPr lang="en-US" altLang="zh-TW" sz="2600">
                <a:solidFill>
                  <a:schemeClr val="bg1"/>
                </a:solidFill>
                <a:effectLst>
                  <a:outerShdw blurRad="38100" dist="38100" dir="2700000" algn="tl">
                    <a:srgbClr val="000000"/>
                  </a:outerShdw>
                </a:effectLst>
                <a:ea typeface="標楷體" pitchFamily="65" charset="-120"/>
              </a:rPr>
              <a:t>$9,000 ∼ $9,999.99 ─ 3 </a:t>
            </a:r>
            <a:r>
              <a:rPr lang="zh-TW" altLang="en-US" sz="2600">
                <a:solidFill>
                  <a:schemeClr val="bg1"/>
                </a:solidFill>
                <a:effectLst>
                  <a:outerShdw blurRad="38100" dist="38100" dir="2700000" algn="tl">
                    <a:srgbClr val="000000"/>
                  </a:outerShdw>
                </a:effectLst>
                <a:ea typeface="標楷體" pitchFamily="65" charset="-120"/>
              </a:rPr>
              <a:t>顆紅寶石</a:t>
            </a:r>
            <a:r>
              <a:rPr lang="zh-TW" altLang="en-US">
                <a:solidFill>
                  <a:schemeClr val="bg1"/>
                </a:solidFill>
                <a:latin typeface="Calibri" pitchFamily="34" charset="0"/>
                <a:ea typeface="MS PGothic" pitchFamily="34" charset="-128"/>
              </a:rPr>
              <a:t> </a:t>
            </a:r>
          </a:p>
        </p:txBody>
      </p:sp>
      <p:pic>
        <p:nvPicPr>
          <p:cNvPr id="26629" name="Picture 5"/>
          <p:cNvPicPr>
            <a:picLocks noChangeAspect="1" noChangeArrowheads="1"/>
          </p:cNvPicPr>
          <p:nvPr/>
        </p:nvPicPr>
        <p:blipFill>
          <a:blip r:embed="rId2"/>
          <a:srcRect l="43587" t="36676" r="22038" b="44379"/>
          <a:stretch>
            <a:fillRect/>
          </a:stretch>
        </p:blipFill>
        <p:spPr bwMode="auto">
          <a:xfrm>
            <a:off x="5867400" y="2852738"/>
            <a:ext cx="2957513"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zh-TW" altLang="en-US" sz="5400" b="1" smtClean="0">
                <a:solidFill>
                  <a:srgbClr val="FFFF00"/>
                </a:solidFill>
                <a:effectLst>
                  <a:outerShdw blurRad="38100" dist="38100" dir="2700000" algn="tl">
                    <a:srgbClr val="000000"/>
                  </a:outerShdw>
                </a:effectLst>
                <a:ea typeface="標楷體" pitchFamily="65" charset="-120"/>
              </a:rPr>
              <a:t>保羅．哈理斯會</a:t>
            </a:r>
            <a:br>
              <a:rPr lang="zh-TW" altLang="en-US" sz="5400" b="1" smtClean="0">
                <a:solidFill>
                  <a:srgbClr val="FFFF00"/>
                </a:solidFill>
                <a:effectLst>
                  <a:outerShdw blurRad="38100" dist="38100" dir="2700000" algn="tl">
                    <a:srgbClr val="000000"/>
                  </a:outerShdw>
                </a:effectLst>
                <a:ea typeface="標楷體" pitchFamily="65" charset="-120"/>
              </a:rPr>
            </a:br>
            <a:r>
              <a:rPr lang="zh-TW" altLang="en-US" sz="4000" smtClean="0">
                <a:solidFill>
                  <a:srgbClr val="FFFF00"/>
                </a:solidFill>
              </a:rPr>
              <a:t> </a:t>
            </a:r>
            <a:r>
              <a:rPr lang="en-US" altLang="zh-TW" sz="4000" b="1" smtClean="0">
                <a:solidFill>
                  <a:srgbClr val="FFFF00"/>
                </a:solidFill>
                <a:effectLst>
                  <a:outerShdw blurRad="38100" dist="38100" dir="2700000" algn="tl">
                    <a:srgbClr val="000000"/>
                  </a:outerShdw>
                </a:effectLst>
                <a:ea typeface="標楷體" pitchFamily="65" charset="-120"/>
              </a:rPr>
              <a:t>(Paul Harris Society,PHS)</a:t>
            </a:r>
            <a:r>
              <a:rPr lang="en-US" altLang="zh-TW" sz="4000" smtClean="0">
                <a:solidFill>
                  <a:srgbClr val="FFFF00"/>
                </a:solidFill>
                <a:ea typeface="標楷體" pitchFamily="65" charset="-120"/>
              </a:rPr>
              <a:t> </a:t>
            </a:r>
            <a:endParaRPr lang="zh-TW" altLang="en-US" sz="4800" b="1" smtClean="0">
              <a:solidFill>
                <a:srgbClr val="FFFF00"/>
              </a:solidFill>
              <a:effectLst>
                <a:outerShdw blurRad="38100" dist="38100" dir="2700000" algn="tl">
                  <a:srgbClr val="000000"/>
                </a:outerShdw>
              </a:effectLst>
              <a:ea typeface="標楷體" pitchFamily="65" charset="-120"/>
            </a:endParaRPr>
          </a:p>
        </p:txBody>
      </p:sp>
      <p:sp>
        <p:nvSpPr>
          <p:cNvPr id="86019" name="Rectangle 3"/>
          <p:cNvSpPr>
            <a:spLocks noGrp="1" noChangeArrowheads="1"/>
          </p:cNvSpPr>
          <p:nvPr>
            <p:ph type="body" idx="1"/>
          </p:nvPr>
        </p:nvSpPr>
        <p:spPr>
          <a:xfrm>
            <a:off x="468313" y="1773238"/>
            <a:ext cx="5048250" cy="5084762"/>
          </a:xfrm>
        </p:spPr>
        <p:txBody>
          <a:bodyPr/>
          <a:lstStyle/>
          <a:p>
            <a:pPr marL="0" indent="0" algn="just" defTabSz="457200" eaLnBrk="1" hangingPunct="1">
              <a:buFontTx/>
              <a:buNone/>
            </a:pPr>
            <a:r>
              <a:rPr lang="zh-TW" altLang="en-US" sz="4200" b="1" smtClean="0">
                <a:solidFill>
                  <a:schemeClr val="bg1"/>
                </a:solidFill>
                <a:effectLst>
                  <a:outerShdw blurRad="38100" dist="38100" dir="2700000" algn="tl">
                    <a:srgbClr val="000000"/>
                  </a:outerShdw>
                </a:effectLst>
                <a:ea typeface="標楷體" pitchFamily="65" charset="-120"/>
              </a:rPr>
              <a:t>保羅．哈理斯會是表彰</a:t>
            </a:r>
            <a:r>
              <a:rPr lang="zh-TW" altLang="en-US" sz="4200" b="1" smtClean="0">
                <a:solidFill>
                  <a:srgbClr val="FFFF00"/>
                </a:solidFill>
                <a:effectLst>
                  <a:outerShdw blurRad="38100" dist="38100" dir="2700000" algn="tl">
                    <a:srgbClr val="000000"/>
                  </a:outerShdw>
                </a:effectLst>
                <a:ea typeface="標楷體" pitchFamily="65" charset="-120"/>
              </a:rPr>
              <a:t>承諾每年本身捐獻至少</a:t>
            </a:r>
            <a:r>
              <a:rPr lang="en-US" altLang="zh-TW" sz="4200" b="1" smtClean="0">
                <a:solidFill>
                  <a:srgbClr val="FFFF00"/>
                </a:solidFill>
                <a:effectLst>
                  <a:outerShdw blurRad="38100" dist="38100" dir="2700000" algn="tl">
                    <a:srgbClr val="000000"/>
                  </a:outerShdw>
                </a:effectLst>
                <a:ea typeface="標楷體" pitchFamily="65" charset="-120"/>
              </a:rPr>
              <a:t>1,000 </a:t>
            </a:r>
            <a:r>
              <a:rPr lang="zh-TW" altLang="en-US" sz="4200" b="1" smtClean="0">
                <a:solidFill>
                  <a:srgbClr val="FFFF00"/>
                </a:solidFill>
                <a:effectLst>
                  <a:outerShdw blurRad="38100" dist="38100" dir="2700000" algn="tl">
                    <a:srgbClr val="000000"/>
                  </a:outerShdw>
                </a:effectLst>
                <a:ea typeface="標楷體" pitchFamily="65" charset="-120"/>
              </a:rPr>
              <a:t>美元</a:t>
            </a:r>
            <a:r>
              <a:rPr lang="zh-TW" altLang="en-US" sz="4200" b="1" smtClean="0">
                <a:solidFill>
                  <a:schemeClr val="bg1"/>
                </a:solidFill>
                <a:effectLst>
                  <a:outerShdw blurRad="38100" dist="38100" dir="2700000" algn="tl">
                    <a:srgbClr val="000000"/>
                  </a:outerShdw>
                </a:effectLst>
                <a:ea typeface="標楷體" pitchFamily="65" charset="-120"/>
              </a:rPr>
              <a:t>給年度基金、根除小兒痲痹等疾病計畫或經過核准的扶輪基金會獎助金計畫的捐獻者。</a:t>
            </a:r>
            <a:endParaRPr lang="zh-TW" altLang="en-US" sz="4200" b="1" smtClean="0">
              <a:solidFill>
                <a:schemeClr val="bg1"/>
              </a:solidFill>
              <a:effectLst>
                <a:outerShdw blurRad="38100" dist="38100" dir="2700000" algn="tl">
                  <a:srgbClr val="000000"/>
                </a:outerShdw>
              </a:effectLst>
            </a:endParaRPr>
          </a:p>
        </p:txBody>
      </p:sp>
      <p:pic>
        <p:nvPicPr>
          <p:cNvPr id="27652" name="Picture 4"/>
          <p:cNvPicPr>
            <a:picLocks noChangeAspect="1" noChangeArrowheads="1"/>
          </p:cNvPicPr>
          <p:nvPr/>
        </p:nvPicPr>
        <p:blipFill>
          <a:blip r:embed="rId2"/>
          <a:srcRect l="43132" t="50217" r="44839" b="36458"/>
          <a:stretch>
            <a:fillRect/>
          </a:stretch>
        </p:blipFill>
        <p:spPr bwMode="auto">
          <a:xfrm>
            <a:off x="5795963" y="1916113"/>
            <a:ext cx="274955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8313" y="188913"/>
            <a:ext cx="8229600" cy="1143000"/>
          </a:xfrm>
          <a:noFill/>
          <a:ln/>
        </p:spPr>
        <p:txBody>
          <a:bodyPr/>
          <a:lstStyle/>
          <a:p>
            <a:r>
              <a:rPr lang="zh-TW" altLang="en-US" sz="5400" b="1" smtClean="0">
                <a:solidFill>
                  <a:srgbClr val="FFFF00"/>
                </a:solidFill>
                <a:effectLst>
                  <a:outerShdw blurRad="38100" dist="38100" dir="2700000" algn="tl">
                    <a:srgbClr val="000000"/>
                  </a:outerShdw>
                </a:effectLst>
                <a:ea typeface="標楷體" pitchFamily="65" charset="-120"/>
              </a:rPr>
              <a:t>巨額捐獻人</a:t>
            </a:r>
            <a:br>
              <a:rPr lang="zh-TW" altLang="en-US" sz="5400" b="1" smtClean="0">
                <a:solidFill>
                  <a:srgbClr val="FFFF00"/>
                </a:solidFill>
                <a:effectLst>
                  <a:outerShdw blurRad="38100" dist="38100" dir="2700000" algn="tl">
                    <a:srgbClr val="000000"/>
                  </a:outerShdw>
                </a:effectLst>
                <a:ea typeface="標楷體" pitchFamily="65" charset="-120"/>
              </a:rPr>
            </a:br>
            <a:r>
              <a:rPr lang="zh-TW" altLang="en-US" sz="4000" b="1" smtClean="0">
                <a:solidFill>
                  <a:srgbClr val="FFFF00"/>
                </a:solidFill>
                <a:effectLst>
                  <a:outerShdw blurRad="38100" dist="38100" dir="2700000" algn="tl">
                    <a:srgbClr val="000000"/>
                  </a:outerShdw>
                </a:effectLst>
                <a:ea typeface="標楷體" pitchFamily="65" charset="-120"/>
              </a:rPr>
              <a:t> </a:t>
            </a:r>
            <a:r>
              <a:rPr lang="en-US" altLang="zh-TW" b="1" smtClean="0">
                <a:solidFill>
                  <a:srgbClr val="FFFF00"/>
                </a:solidFill>
                <a:effectLst>
                  <a:outerShdw blurRad="38100" dist="38100" dir="2700000" algn="tl">
                    <a:srgbClr val="000000"/>
                  </a:outerShdw>
                </a:effectLst>
                <a:ea typeface="標楷體" pitchFamily="65" charset="-120"/>
              </a:rPr>
              <a:t>(Major Donor,MD)</a:t>
            </a:r>
            <a:endParaRPr lang="zh-TW" altLang="en-US" b="1" smtClean="0">
              <a:solidFill>
                <a:srgbClr val="FFFF00"/>
              </a:solidFill>
              <a:effectLst>
                <a:outerShdw blurRad="38100" dist="38100" dir="2700000" algn="tl">
                  <a:srgbClr val="000000"/>
                </a:outerShdw>
              </a:effectLst>
              <a:ea typeface="標楷體" pitchFamily="65" charset="-120"/>
            </a:endParaRPr>
          </a:p>
        </p:txBody>
      </p:sp>
      <p:sp>
        <p:nvSpPr>
          <p:cNvPr id="60419" name="Rectangle 3"/>
          <p:cNvSpPr>
            <a:spLocks noGrp="1" noChangeArrowheads="1"/>
          </p:cNvSpPr>
          <p:nvPr>
            <p:ph type="body" idx="1"/>
          </p:nvPr>
        </p:nvSpPr>
        <p:spPr>
          <a:xfrm>
            <a:off x="457200" y="1600200"/>
            <a:ext cx="8229600" cy="4940300"/>
          </a:xfrm>
          <a:noFill/>
          <a:ln/>
        </p:spPr>
        <p:txBody>
          <a:bodyPr/>
          <a:lstStyle/>
          <a:p>
            <a:pPr marL="2057400" indent="-2057400" defTabSz="990600">
              <a:buFont typeface="Wingdings" pitchFamily="2" charset="2"/>
              <a:buNone/>
              <a:tabLst>
                <a:tab pos="2159000" algn="l"/>
              </a:tabLst>
            </a:pPr>
            <a:r>
              <a:rPr lang="zh-TW" altLang="en-US" b="1" smtClean="0">
                <a:solidFill>
                  <a:schemeClr val="bg1"/>
                </a:solidFill>
                <a:effectLst>
                  <a:outerShdw blurRad="38100" dist="38100" dir="2700000" algn="tl">
                    <a:srgbClr val="000000"/>
                  </a:outerShdw>
                </a:effectLst>
                <a:ea typeface="標楷體" pitchFamily="65" charset="-120"/>
              </a:rPr>
              <a:t>捐獻項目：年度基金、小兒麻痺、核准的獎 助金計畫、捐助基金或其他 </a:t>
            </a:r>
          </a:p>
          <a:p>
            <a:pPr marL="2057400" indent="-2057400" defTabSz="990600">
              <a:buFont typeface="Wingdings" pitchFamily="2" charset="2"/>
              <a:buNone/>
              <a:tabLst>
                <a:tab pos="2159000" algn="l"/>
              </a:tabLst>
            </a:pPr>
            <a:r>
              <a:rPr lang="zh-TW" altLang="en-US" b="1" smtClean="0">
                <a:solidFill>
                  <a:schemeClr val="bg1"/>
                </a:solidFill>
                <a:effectLst>
                  <a:outerShdw blurRad="38100" dist="38100" dir="2700000" algn="tl">
                    <a:srgbClr val="000000"/>
                  </a:outerShdw>
                </a:effectLst>
                <a:ea typeface="標楷體" pitchFamily="65" charset="-120"/>
              </a:rPr>
              <a:t>資       格：</a:t>
            </a:r>
            <a:r>
              <a:rPr lang="zh-TW" altLang="en-US" b="1" smtClean="0">
                <a:solidFill>
                  <a:srgbClr val="FFFF00"/>
                </a:solidFill>
                <a:effectLst>
                  <a:outerShdw blurRad="38100" dist="38100" dir="2700000" algn="tl">
                    <a:srgbClr val="000000"/>
                  </a:outerShdw>
                </a:effectLst>
                <a:ea typeface="標楷體" pitchFamily="65" charset="-120"/>
              </a:rPr>
              <a:t>個人捐獻累計</a:t>
            </a:r>
            <a:r>
              <a:rPr lang="zh-TW" altLang="en-US" b="1" smtClean="0">
                <a:solidFill>
                  <a:schemeClr val="bg1"/>
                </a:solidFill>
                <a:effectLst>
                  <a:outerShdw blurRad="38100" dist="38100" dir="2700000" algn="tl">
                    <a:srgbClr val="000000"/>
                  </a:outerShdw>
                </a:effectLst>
                <a:ea typeface="標楷體" pitchFamily="65" charset="-120"/>
              </a:rPr>
              <a:t>或</a:t>
            </a:r>
            <a:r>
              <a:rPr lang="zh-TW" altLang="en-US" b="1" smtClean="0">
                <a:solidFill>
                  <a:srgbClr val="FFFF00"/>
                </a:solidFill>
                <a:effectLst>
                  <a:outerShdw blurRad="38100" dist="38100" dir="2700000" algn="tl">
                    <a:srgbClr val="000000"/>
                  </a:outerShdw>
                </a:effectLst>
                <a:ea typeface="標楷體" pitchFamily="65" charset="-120"/>
              </a:rPr>
              <a:t>與配偶合計</a:t>
            </a:r>
            <a:r>
              <a:rPr lang="zh-TW" altLang="en-US" b="1" smtClean="0">
                <a:solidFill>
                  <a:schemeClr val="bg1"/>
                </a:solidFill>
                <a:effectLst>
                  <a:outerShdw blurRad="38100" dist="38100" dir="2700000" algn="tl">
                    <a:srgbClr val="000000"/>
                  </a:outerShdw>
                </a:effectLst>
                <a:ea typeface="標楷體" pitchFamily="65" charset="-120"/>
              </a:rPr>
              <a:t>達</a:t>
            </a:r>
            <a:r>
              <a:rPr lang="zh-TW" altLang="en-US" sz="2800" b="1" smtClean="0">
                <a:solidFill>
                  <a:schemeClr val="bg1"/>
                </a:solidFill>
                <a:effectLst>
                  <a:outerShdw blurRad="38100" dist="38100" dir="2700000" algn="tl">
                    <a:srgbClr val="000000"/>
                  </a:outerShdw>
                </a:effectLst>
                <a:ea typeface="標楷體" pitchFamily="65" charset="-120"/>
              </a:rPr>
              <a:t> </a:t>
            </a:r>
            <a:r>
              <a:rPr lang="en-US" altLang="zh-TW" sz="2800" b="1" smtClean="0">
                <a:solidFill>
                  <a:srgbClr val="FFFF00"/>
                </a:solidFill>
                <a:effectLst>
                  <a:outerShdw blurRad="38100" dist="38100" dir="2700000" algn="tl">
                    <a:srgbClr val="000000"/>
                  </a:outerShdw>
                </a:effectLst>
                <a:ea typeface="標楷體" pitchFamily="65" charset="-120"/>
              </a:rPr>
              <a:t>US$10,000</a:t>
            </a:r>
            <a:r>
              <a:rPr lang="en-US" altLang="zh-TW" sz="2800" b="1" smtClean="0">
                <a:solidFill>
                  <a:schemeClr val="bg1"/>
                </a:solidFill>
                <a:effectLst>
                  <a:outerShdw blurRad="38100" dist="38100" dir="2700000" algn="tl">
                    <a:srgbClr val="000000"/>
                  </a:outerShdw>
                </a:effectLst>
                <a:ea typeface="標楷體" pitchFamily="65" charset="-120"/>
              </a:rPr>
              <a:t>(10</a:t>
            </a:r>
            <a:r>
              <a:rPr lang="zh-TW" altLang="en-US" sz="2800" b="1" smtClean="0">
                <a:solidFill>
                  <a:schemeClr val="bg1"/>
                </a:solidFill>
                <a:effectLst>
                  <a:outerShdw blurRad="38100" dist="38100" dir="2700000" algn="tl">
                    <a:srgbClr val="000000"/>
                  </a:outerShdw>
                </a:effectLst>
                <a:ea typeface="標楷體" pitchFamily="65" charset="-120"/>
              </a:rPr>
              <a:t>顆</a:t>
            </a:r>
            <a:r>
              <a:rPr lang="en-US" altLang="zh-TW" sz="2800" b="1" smtClean="0">
                <a:solidFill>
                  <a:schemeClr val="bg1"/>
                </a:solidFill>
                <a:effectLst>
                  <a:outerShdw blurRad="38100" dist="38100" dir="2700000" algn="tl">
                    <a:srgbClr val="000000"/>
                  </a:outerShdw>
                </a:effectLst>
                <a:ea typeface="標楷體" pitchFamily="65" charset="-120"/>
              </a:rPr>
              <a:t>)</a:t>
            </a:r>
            <a:r>
              <a:rPr lang="zh-TW" altLang="en-US" sz="2800" b="1" smtClean="0">
                <a:solidFill>
                  <a:schemeClr val="bg1"/>
                </a:solidFill>
                <a:effectLst>
                  <a:outerShdw blurRad="38100" dist="38100" dir="2700000" algn="tl">
                    <a:srgbClr val="000000"/>
                  </a:outerShdw>
                </a:effectLst>
                <a:ea typeface="標楷體" pitchFamily="65" charset="-120"/>
              </a:rPr>
              <a:t>以上</a:t>
            </a:r>
            <a:r>
              <a:rPr lang="zh-TW" altLang="en-US" sz="4000" b="1" smtClean="0">
                <a:solidFill>
                  <a:schemeClr val="bg1"/>
                </a:solidFill>
              </a:rPr>
              <a:t> </a:t>
            </a:r>
            <a:endParaRPr lang="zh-TW" altLang="en-US" sz="3900" b="1" smtClean="0">
              <a:solidFill>
                <a:schemeClr val="bg1"/>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marL="2057400" indent="-2057400" defTabSz="990600" eaLnBrk="1" hangingPunct="1">
              <a:lnSpc>
                <a:spcPct val="125000"/>
              </a:lnSpc>
              <a:buFontTx/>
              <a:buNone/>
              <a:tabLst>
                <a:tab pos="2159000" algn="l"/>
              </a:tabLst>
            </a:pPr>
            <a:r>
              <a:rPr lang="en-US" altLang="zh-TW" sz="2800" b="1" smtClean="0">
                <a:solidFill>
                  <a:schemeClr val="bg1"/>
                </a:solidFill>
                <a:effectLst>
                  <a:outerShdw blurRad="38100" dist="38100" dir="2700000" algn="tl">
                    <a:srgbClr val="000000"/>
                  </a:outerShdw>
                </a:effectLst>
                <a:ea typeface="標楷體" pitchFamily="65" charset="-120"/>
              </a:rPr>
              <a:t>$10,000 ∼   $24,999.99 ─   </a:t>
            </a:r>
            <a:r>
              <a:rPr lang="zh-TW" altLang="en-US" sz="2800" b="1" smtClean="0">
                <a:solidFill>
                  <a:schemeClr val="bg1"/>
                </a:solidFill>
                <a:effectLst>
                  <a:outerShdw blurRad="38100" dist="38100" dir="2700000" algn="tl">
                    <a:srgbClr val="000000"/>
                  </a:outerShdw>
                </a:effectLst>
                <a:ea typeface="標楷體" pitchFamily="65" charset="-120"/>
              </a:rPr>
              <a:t>第 </a:t>
            </a:r>
            <a:r>
              <a:rPr lang="en-US" altLang="zh-TW" sz="2800" b="1" smtClean="0">
                <a:solidFill>
                  <a:schemeClr val="bg1"/>
                </a:solidFill>
                <a:effectLst>
                  <a:outerShdw blurRad="38100" dist="38100" dir="2700000" algn="tl">
                    <a:srgbClr val="000000"/>
                  </a:outerShdw>
                </a:effectLst>
                <a:ea typeface="標楷體" pitchFamily="65" charset="-120"/>
              </a:rPr>
              <a:t>1 </a:t>
            </a:r>
            <a:r>
              <a:rPr lang="zh-TW" altLang="en-US" sz="2800" b="1" smtClean="0">
                <a:solidFill>
                  <a:schemeClr val="bg1"/>
                </a:solidFill>
                <a:effectLst>
                  <a:outerShdw blurRad="38100" dist="38100" dir="2700000" algn="tl">
                    <a:srgbClr val="000000"/>
                  </a:outerShdw>
                </a:effectLst>
                <a:ea typeface="標楷體" pitchFamily="65" charset="-120"/>
              </a:rPr>
              <a:t>級</a:t>
            </a:r>
          </a:p>
          <a:p>
            <a:pPr marL="2057400" indent="-2057400" defTabSz="990600" eaLnBrk="1" hangingPunct="1">
              <a:lnSpc>
                <a:spcPct val="125000"/>
              </a:lnSpc>
              <a:buFontTx/>
              <a:buNone/>
              <a:tabLst>
                <a:tab pos="2159000" algn="l"/>
              </a:tabLst>
            </a:pPr>
            <a:r>
              <a:rPr lang="en-US" altLang="zh-TW" sz="2800" b="1" smtClean="0">
                <a:solidFill>
                  <a:schemeClr val="bg1"/>
                </a:solidFill>
                <a:effectLst>
                  <a:outerShdw blurRad="38100" dist="38100" dir="2700000" algn="tl">
                    <a:srgbClr val="000000"/>
                  </a:outerShdw>
                </a:effectLst>
                <a:ea typeface="標楷體" pitchFamily="65" charset="-120"/>
              </a:rPr>
              <a:t>$25,000 ∼   $49,999.99 ─   </a:t>
            </a:r>
            <a:r>
              <a:rPr lang="zh-TW" altLang="en-US" sz="2800" b="1" smtClean="0">
                <a:solidFill>
                  <a:schemeClr val="bg1"/>
                </a:solidFill>
                <a:effectLst>
                  <a:outerShdw blurRad="38100" dist="38100" dir="2700000" algn="tl">
                    <a:srgbClr val="000000"/>
                  </a:outerShdw>
                </a:effectLst>
                <a:ea typeface="標楷體" pitchFamily="65" charset="-120"/>
              </a:rPr>
              <a:t>第 </a:t>
            </a:r>
            <a:r>
              <a:rPr lang="en-US" altLang="zh-TW" sz="2800" b="1" smtClean="0">
                <a:solidFill>
                  <a:schemeClr val="bg1"/>
                </a:solidFill>
                <a:effectLst>
                  <a:outerShdw blurRad="38100" dist="38100" dir="2700000" algn="tl">
                    <a:srgbClr val="000000"/>
                  </a:outerShdw>
                </a:effectLst>
                <a:ea typeface="標楷體" pitchFamily="65" charset="-120"/>
              </a:rPr>
              <a:t>2 </a:t>
            </a:r>
            <a:r>
              <a:rPr lang="zh-TW" altLang="en-US" sz="2800" b="1" smtClean="0">
                <a:solidFill>
                  <a:schemeClr val="bg1"/>
                </a:solidFill>
                <a:effectLst>
                  <a:outerShdw blurRad="38100" dist="38100" dir="2700000" algn="tl">
                    <a:srgbClr val="000000"/>
                  </a:outerShdw>
                </a:effectLst>
                <a:ea typeface="標楷體" pitchFamily="65" charset="-120"/>
              </a:rPr>
              <a:t>級 </a:t>
            </a:r>
          </a:p>
          <a:p>
            <a:pPr marL="2057400" indent="-2057400" defTabSz="990600" eaLnBrk="1" hangingPunct="1">
              <a:lnSpc>
                <a:spcPct val="125000"/>
              </a:lnSpc>
              <a:buFontTx/>
              <a:buNone/>
              <a:tabLst>
                <a:tab pos="2159000" algn="l"/>
              </a:tabLst>
            </a:pPr>
            <a:r>
              <a:rPr lang="en-US" altLang="zh-TW" sz="2800" b="1" smtClean="0">
                <a:solidFill>
                  <a:schemeClr val="bg1"/>
                </a:solidFill>
                <a:effectLst>
                  <a:outerShdw blurRad="38100" dist="38100" dir="2700000" algn="tl">
                    <a:srgbClr val="000000"/>
                  </a:outerShdw>
                </a:effectLst>
                <a:ea typeface="標楷體" pitchFamily="65" charset="-120"/>
              </a:rPr>
              <a:t>$50,000 ∼   $99,999.99 ─   </a:t>
            </a:r>
            <a:r>
              <a:rPr lang="zh-TW" altLang="en-US" sz="2800" b="1" smtClean="0">
                <a:solidFill>
                  <a:schemeClr val="bg1"/>
                </a:solidFill>
                <a:effectLst>
                  <a:outerShdw blurRad="38100" dist="38100" dir="2700000" algn="tl">
                    <a:srgbClr val="000000"/>
                  </a:outerShdw>
                </a:effectLst>
                <a:ea typeface="標楷體" pitchFamily="65" charset="-120"/>
              </a:rPr>
              <a:t>第 </a:t>
            </a:r>
            <a:r>
              <a:rPr lang="en-US" altLang="zh-TW" sz="2800" b="1" smtClean="0">
                <a:solidFill>
                  <a:schemeClr val="bg1"/>
                </a:solidFill>
                <a:effectLst>
                  <a:outerShdw blurRad="38100" dist="38100" dir="2700000" algn="tl">
                    <a:srgbClr val="000000"/>
                  </a:outerShdw>
                </a:effectLst>
                <a:ea typeface="標楷體" pitchFamily="65" charset="-120"/>
              </a:rPr>
              <a:t>3 </a:t>
            </a:r>
            <a:r>
              <a:rPr lang="zh-TW" altLang="en-US" sz="2800" b="1" smtClean="0">
                <a:solidFill>
                  <a:schemeClr val="bg1"/>
                </a:solidFill>
                <a:effectLst>
                  <a:outerShdw blurRad="38100" dist="38100" dir="2700000" algn="tl">
                    <a:srgbClr val="000000"/>
                  </a:outerShdw>
                </a:effectLst>
                <a:ea typeface="標楷體" pitchFamily="65" charset="-120"/>
              </a:rPr>
              <a:t>級 </a:t>
            </a:r>
          </a:p>
          <a:p>
            <a:pPr marL="2057400" indent="-2057400" defTabSz="990600" eaLnBrk="1" hangingPunct="1">
              <a:lnSpc>
                <a:spcPct val="125000"/>
              </a:lnSpc>
              <a:buFontTx/>
              <a:buNone/>
              <a:tabLst>
                <a:tab pos="2159000" algn="l"/>
              </a:tabLst>
            </a:pPr>
            <a:r>
              <a:rPr lang="en-US" altLang="zh-TW" sz="2800" b="1" smtClean="0">
                <a:solidFill>
                  <a:schemeClr val="bg1"/>
                </a:solidFill>
                <a:effectLst>
                  <a:outerShdw blurRad="38100" dist="38100" dir="2700000" algn="tl">
                    <a:srgbClr val="000000"/>
                  </a:outerShdw>
                </a:effectLst>
                <a:ea typeface="標楷體" pitchFamily="65" charset="-120"/>
              </a:rPr>
              <a:t>$100,000 ∼ $249,999.99 ─ </a:t>
            </a:r>
            <a:r>
              <a:rPr lang="zh-TW" altLang="en-US" sz="2800" b="1" smtClean="0">
                <a:solidFill>
                  <a:schemeClr val="bg1"/>
                </a:solidFill>
                <a:effectLst>
                  <a:outerShdw blurRad="38100" dist="38100" dir="2700000" algn="tl">
                    <a:srgbClr val="000000"/>
                  </a:outerShdw>
                </a:effectLst>
                <a:ea typeface="標楷體" pitchFamily="65" charset="-120"/>
              </a:rPr>
              <a:t>第 </a:t>
            </a:r>
            <a:r>
              <a:rPr lang="en-US" altLang="zh-TW" sz="2800" b="1" smtClean="0">
                <a:solidFill>
                  <a:schemeClr val="bg1"/>
                </a:solidFill>
                <a:effectLst>
                  <a:outerShdw blurRad="38100" dist="38100" dir="2700000" algn="tl">
                    <a:srgbClr val="000000"/>
                  </a:outerShdw>
                </a:effectLst>
                <a:ea typeface="標楷體" pitchFamily="65" charset="-120"/>
              </a:rPr>
              <a:t>4 </a:t>
            </a:r>
            <a:r>
              <a:rPr lang="zh-TW" altLang="en-US" sz="2800" b="1" smtClean="0">
                <a:solidFill>
                  <a:schemeClr val="bg1"/>
                </a:solidFill>
                <a:effectLst>
                  <a:outerShdw blurRad="38100" dist="38100" dir="2700000" algn="tl">
                    <a:srgbClr val="000000"/>
                  </a:outerShdw>
                </a:effectLst>
                <a:ea typeface="標楷體" pitchFamily="65" charset="-120"/>
              </a:rPr>
              <a:t>級</a:t>
            </a:r>
          </a:p>
        </p:txBody>
      </p:sp>
      <p:pic>
        <p:nvPicPr>
          <p:cNvPr id="60420" name="圖片 7" descr="Major Crystal.JPG"/>
          <p:cNvPicPr>
            <a:picLocks noChangeAspect="1"/>
          </p:cNvPicPr>
          <p:nvPr/>
        </p:nvPicPr>
        <p:blipFill>
          <a:blip r:embed="rId2" cstate="print"/>
          <a:srcRect/>
          <a:stretch>
            <a:fillRect/>
          </a:stretch>
        </p:blipFill>
        <p:spPr bwMode="auto">
          <a:xfrm>
            <a:off x="6856413" y="3375025"/>
            <a:ext cx="1830387" cy="1373188"/>
          </a:xfrm>
          <a:prstGeom prst="rect">
            <a:avLst/>
          </a:prstGeom>
          <a:noFill/>
          <a:ln w="38100" cmpd="dbl">
            <a:solidFill>
              <a:schemeClr val="bg1"/>
            </a:solidFill>
            <a:miter lim="800000"/>
            <a:headEnd/>
            <a:tailEnd/>
          </a:ln>
        </p:spPr>
      </p:pic>
      <p:pic>
        <p:nvPicPr>
          <p:cNvPr id="60421" name="圖片 6" descr="Major Donor.JPG"/>
          <p:cNvPicPr>
            <a:picLocks noChangeAspect="1"/>
          </p:cNvPicPr>
          <p:nvPr/>
        </p:nvPicPr>
        <p:blipFill>
          <a:blip r:embed="rId3" cstate="print"/>
          <a:srcRect/>
          <a:stretch>
            <a:fillRect/>
          </a:stretch>
        </p:blipFill>
        <p:spPr bwMode="auto">
          <a:xfrm>
            <a:off x="6856413" y="5168900"/>
            <a:ext cx="1830387" cy="1371600"/>
          </a:xfrm>
          <a:prstGeom prst="rect">
            <a:avLst/>
          </a:prstGeom>
          <a:noFill/>
          <a:ln w="38100" cmpd="dbl">
            <a:solidFill>
              <a:schemeClr val="bg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zh-TW" altLang="en-US" sz="6600" b="1" smtClean="0">
                <a:solidFill>
                  <a:srgbClr val="FFFF00"/>
                </a:solidFill>
                <a:effectLst>
                  <a:outerShdw blurRad="38100" dist="38100" dir="2700000" algn="tl">
                    <a:srgbClr val="000000"/>
                  </a:outerShdw>
                </a:effectLst>
                <a:ea typeface="標楷體" pitchFamily="65" charset="-120"/>
              </a:rPr>
              <a:t>永久基金捐助者 </a:t>
            </a:r>
            <a:br>
              <a:rPr lang="zh-TW" altLang="en-US" sz="6600" b="1" smtClean="0">
                <a:solidFill>
                  <a:srgbClr val="FFFF00"/>
                </a:solidFill>
                <a:effectLst>
                  <a:outerShdw blurRad="38100" dist="38100" dir="2700000" algn="tl">
                    <a:srgbClr val="000000"/>
                  </a:outerShdw>
                </a:effectLst>
                <a:ea typeface="標楷體" pitchFamily="65" charset="-120"/>
              </a:rPr>
            </a:br>
            <a:r>
              <a:rPr lang="en-US" altLang="zh-TW" b="1" smtClean="0">
                <a:solidFill>
                  <a:srgbClr val="FFFF00"/>
                </a:solidFill>
                <a:effectLst>
                  <a:outerShdw blurRad="38100" dist="38100" dir="2700000" algn="tl">
                    <a:srgbClr val="000000"/>
                  </a:outerShdw>
                </a:effectLst>
                <a:ea typeface="標楷體" pitchFamily="65" charset="-120"/>
              </a:rPr>
              <a:t>(Benefactor, BNF)</a:t>
            </a:r>
            <a:r>
              <a:rPr lang="en-US" altLang="zh-TW" sz="4000" smtClean="0"/>
              <a:t> </a:t>
            </a:r>
            <a:endParaRPr lang="zh-TW" altLang="en-US" sz="4000" smtClean="0"/>
          </a:p>
        </p:txBody>
      </p:sp>
      <p:sp>
        <p:nvSpPr>
          <p:cNvPr id="90115" name="Rectangle 3"/>
          <p:cNvSpPr>
            <a:spLocks noGrp="1" noChangeArrowheads="1"/>
          </p:cNvSpPr>
          <p:nvPr>
            <p:ph type="body" idx="1"/>
          </p:nvPr>
        </p:nvSpPr>
        <p:spPr>
          <a:xfrm>
            <a:off x="468313" y="1916113"/>
            <a:ext cx="4602162" cy="4525962"/>
          </a:xfrm>
        </p:spPr>
        <p:txBody>
          <a:bodyPr/>
          <a:lstStyle/>
          <a:p>
            <a:pPr marL="0" indent="0" algn="just" defTabSz="457200" eaLnBrk="1" hangingPunct="1">
              <a:buFontTx/>
              <a:buNone/>
            </a:pPr>
            <a:r>
              <a:rPr lang="zh-TW" altLang="en-US" b="1" smtClean="0">
                <a:solidFill>
                  <a:schemeClr val="bg1"/>
                </a:solidFill>
                <a:effectLst>
                  <a:outerShdw blurRad="38100" dist="38100" dir="2700000" algn="tl">
                    <a:srgbClr val="000000"/>
                  </a:outerShdw>
                </a:effectLst>
                <a:ea typeface="標楷體" pitchFamily="65" charset="-120"/>
              </a:rPr>
              <a:t>捐助者是以書面通知扶輪基金會已在遺產計畫中規定捐贈</a:t>
            </a:r>
            <a:r>
              <a:rPr lang="zh-TW" altLang="en-US" b="1" smtClean="0">
                <a:solidFill>
                  <a:srgbClr val="FFFF00"/>
                </a:solidFill>
                <a:effectLst>
                  <a:outerShdw blurRad="38100" dist="38100" dir="2700000" algn="tl">
                    <a:srgbClr val="000000"/>
                  </a:outerShdw>
                </a:effectLst>
                <a:ea typeface="標楷體" pitchFamily="65" charset="-120"/>
              </a:rPr>
              <a:t>至少</a:t>
            </a:r>
            <a:r>
              <a:rPr lang="en-US" altLang="zh-TW" b="1" smtClean="0">
                <a:solidFill>
                  <a:srgbClr val="FFFF00"/>
                </a:solidFill>
                <a:effectLst>
                  <a:outerShdw blurRad="38100" dist="38100" dir="2700000" algn="tl">
                    <a:srgbClr val="000000"/>
                  </a:outerShdw>
                </a:effectLst>
                <a:ea typeface="標楷體" pitchFamily="65" charset="-120"/>
              </a:rPr>
              <a:t>1,000</a:t>
            </a:r>
            <a:r>
              <a:rPr lang="zh-TW" altLang="en-US" b="1" smtClean="0">
                <a:solidFill>
                  <a:srgbClr val="FFFF00"/>
                </a:solidFill>
                <a:effectLst>
                  <a:outerShdw blurRad="38100" dist="38100" dir="2700000" algn="tl">
                    <a:srgbClr val="000000"/>
                  </a:outerShdw>
                </a:effectLst>
                <a:ea typeface="標楷體" pitchFamily="65" charset="-120"/>
              </a:rPr>
              <a:t>美元，或一次捐贈至少</a:t>
            </a:r>
            <a:r>
              <a:rPr lang="en-US" altLang="zh-TW" b="1" smtClean="0">
                <a:solidFill>
                  <a:srgbClr val="FFFF00"/>
                </a:solidFill>
                <a:effectLst>
                  <a:outerShdw blurRad="38100" dist="38100" dir="2700000" algn="tl">
                    <a:srgbClr val="000000"/>
                  </a:outerShdw>
                </a:effectLst>
                <a:ea typeface="標楷體" pitchFamily="65" charset="-120"/>
              </a:rPr>
              <a:t>1,000</a:t>
            </a:r>
            <a:r>
              <a:rPr lang="zh-TW" altLang="en-US" b="1" smtClean="0">
                <a:solidFill>
                  <a:srgbClr val="FFFF00"/>
                </a:solidFill>
                <a:effectLst>
                  <a:outerShdw blurRad="38100" dist="38100" dir="2700000" algn="tl">
                    <a:srgbClr val="000000"/>
                  </a:outerShdw>
                </a:effectLst>
                <a:ea typeface="標楷體" pitchFamily="65" charset="-120"/>
              </a:rPr>
              <a:t>美元給捐贈基金的個人</a:t>
            </a:r>
            <a:r>
              <a:rPr lang="zh-TW" altLang="en-US" b="1" smtClean="0">
                <a:solidFill>
                  <a:schemeClr val="bg1"/>
                </a:solidFill>
                <a:effectLst>
                  <a:outerShdw blurRad="38100" dist="38100" dir="2700000" algn="tl">
                    <a:srgbClr val="000000"/>
                  </a:outerShdw>
                </a:effectLst>
                <a:ea typeface="標楷體" pitchFamily="65" charset="-120"/>
              </a:rPr>
              <a:t>。捐助者可獲頒一份獎狀及可搭配扶輪徽章或保羅．哈理斯之友徽章配戴的勳章。</a:t>
            </a:r>
            <a:r>
              <a:rPr lang="zh-TW" altLang="en-US" smtClean="0">
                <a:solidFill>
                  <a:schemeClr val="bg1"/>
                </a:solidFill>
              </a:rPr>
              <a:t> </a:t>
            </a:r>
          </a:p>
        </p:txBody>
      </p:sp>
      <p:pic>
        <p:nvPicPr>
          <p:cNvPr id="36868" name="Picture 4"/>
          <p:cNvPicPr>
            <a:picLocks noChangeAspect="1" noChangeArrowheads="1"/>
          </p:cNvPicPr>
          <p:nvPr/>
        </p:nvPicPr>
        <p:blipFill>
          <a:blip r:embed="rId2"/>
          <a:srcRect l="37029" t="40625" r="42188" b="37717"/>
          <a:stretch>
            <a:fillRect/>
          </a:stretch>
        </p:blipFill>
        <p:spPr bwMode="auto">
          <a:xfrm>
            <a:off x="5435600" y="2276475"/>
            <a:ext cx="3354388"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zh-TW" altLang="en-US" sz="6600" b="1" smtClean="0">
                <a:solidFill>
                  <a:srgbClr val="FFFF00"/>
                </a:solidFill>
                <a:effectLst>
                  <a:outerShdw blurRad="38100" dist="38100" dir="2700000" algn="tl">
                    <a:srgbClr val="000000"/>
                  </a:outerShdw>
                </a:effectLst>
                <a:ea typeface="標楷體" pitchFamily="65" charset="-120"/>
              </a:rPr>
              <a:t>遺  贈  會</a:t>
            </a:r>
            <a:br>
              <a:rPr lang="zh-TW" altLang="en-US" sz="6600" b="1" smtClean="0">
                <a:solidFill>
                  <a:srgbClr val="FFFF00"/>
                </a:solidFill>
                <a:effectLst>
                  <a:outerShdw blurRad="38100" dist="38100" dir="2700000" algn="tl">
                    <a:srgbClr val="000000"/>
                  </a:outerShdw>
                </a:effectLst>
                <a:ea typeface="標楷體" pitchFamily="65" charset="-120"/>
              </a:rPr>
            </a:br>
            <a:r>
              <a:rPr lang="en-US" altLang="zh-TW" sz="4000" b="1" smtClean="0">
                <a:solidFill>
                  <a:srgbClr val="FFFF00"/>
                </a:solidFill>
                <a:effectLst>
                  <a:outerShdw blurRad="38100" dist="38100" dir="2700000" algn="tl">
                    <a:srgbClr val="000000"/>
                  </a:outerShdw>
                </a:effectLst>
              </a:rPr>
              <a:t>(Bequest Society)</a:t>
            </a:r>
            <a:r>
              <a:rPr lang="en-US" altLang="zh-TW" sz="4000" smtClean="0"/>
              <a:t> </a:t>
            </a:r>
            <a:endParaRPr lang="zh-TW" altLang="en-US" sz="4000" smtClean="0"/>
          </a:p>
        </p:txBody>
      </p:sp>
      <p:sp>
        <p:nvSpPr>
          <p:cNvPr id="91139" name="Rectangle 3"/>
          <p:cNvSpPr>
            <a:spLocks noGrp="1" noChangeArrowheads="1"/>
          </p:cNvSpPr>
          <p:nvPr>
            <p:ph type="body" idx="1"/>
          </p:nvPr>
        </p:nvSpPr>
        <p:spPr>
          <a:xfrm>
            <a:off x="395288" y="1600200"/>
            <a:ext cx="8291512" cy="4565650"/>
          </a:xfrm>
        </p:spPr>
        <p:txBody>
          <a:bodyPr/>
          <a:lstStyle/>
          <a:p>
            <a:pPr marL="0" indent="0" algn="just" defTabSz="457200" eaLnBrk="1" hangingPunct="1">
              <a:buFontTx/>
              <a:buNone/>
            </a:pPr>
            <a:r>
              <a:rPr lang="zh-TW" altLang="en-US" sz="4800" b="1" smtClean="0">
                <a:solidFill>
                  <a:schemeClr val="bg1"/>
                </a:solidFill>
                <a:effectLst>
                  <a:outerShdw blurRad="38100" dist="38100" dir="2700000" algn="tl">
                    <a:srgbClr val="000000"/>
                  </a:outerShdw>
                </a:effectLst>
                <a:ea typeface="標楷體" pitchFamily="65" charset="-120"/>
              </a:rPr>
              <a:t>扶輪基金會頒予在</a:t>
            </a:r>
            <a:r>
              <a:rPr lang="zh-TW" altLang="en-US" sz="4800" b="1" smtClean="0">
                <a:solidFill>
                  <a:srgbClr val="FF0000"/>
                </a:solidFill>
                <a:effectLst>
                  <a:outerShdw blurRad="38100" dist="38100" dir="2700000" algn="tl">
                    <a:srgbClr val="000000"/>
                  </a:outerShdw>
                </a:effectLst>
                <a:ea typeface="標楷體" pitchFamily="65" charset="-120"/>
              </a:rPr>
              <a:t>遺產計畫中承諾</a:t>
            </a:r>
            <a:r>
              <a:rPr lang="zh-TW" altLang="en-US" sz="4800" b="1" smtClean="0">
                <a:solidFill>
                  <a:srgbClr val="FFFF00"/>
                </a:solidFill>
                <a:effectLst>
                  <a:outerShdw blurRad="38100" dist="38100" dir="2700000" algn="tl">
                    <a:srgbClr val="000000"/>
                  </a:outerShdw>
                </a:effectLst>
                <a:ea typeface="標楷體" pitchFamily="65" charset="-120"/>
              </a:rPr>
              <a:t>捐獻</a:t>
            </a:r>
            <a:r>
              <a:rPr lang="en-US" altLang="zh-TW" sz="4800" b="1" smtClean="0">
                <a:solidFill>
                  <a:srgbClr val="FFFF00"/>
                </a:solidFill>
                <a:effectLst>
                  <a:outerShdw blurRad="38100" dist="38100" dir="2700000" algn="tl">
                    <a:srgbClr val="000000"/>
                  </a:outerShdw>
                </a:effectLst>
                <a:ea typeface="標楷體" pitchFamily="65" charset="-120"/>
              </a:rPr>
              <a:t>10,000</a:t>
            </a:r>
            <a:r>
              <a:rPr lang="zh-TW" altLang="en-US" sz="4800" b="1" smtClean="0">
                <a:solidFill>
                  <a:srgbClr val="FFFF00"/>
                </a:solidFill>
                <a:effectLst>
                  <a:outerShdw blurRad="38100" dist="38100" dir="2700000" algn="tl">
                    <a:srgbClr val="000000"/>
                  </a:outerShdw>
                </a:effectLst>
                <a:ea typeface="標楷體" pitchFamily="65" charset="-120"/>
              </a:rPr>
              <a:t>美元或更多</a:t>
            </a:r>
            <a:r>
              <a:rPr lang="zh-TW" altLang="en-US" sz="4800" b="1" smtClean="0">
                <a:solidFill>
                  <a:srgbClr val="FF0000"/>
                </a:solidFill>
                <a:effectLst>
                  <a:outerShdw blurRad="38100" dist="38100" dir="2700000" algn="tl">
                    <a:srgbClr val="000000"/>
                  </a:outerShdw>
                </a:effectLst>
                <a:ea typeface="標楷體" pitchFamily="65" charset="-120"/>
              </a:rPr>
              <a:t>金額的夫妻或個人</a:t>
            </a:r>
            <a:r>
              <a:rPr lang="zh-TW" altLang="en-US" sz="4800" b="1" smtClean="0">
                <a:solidFill>
                  <a:schemeClr val="bg1"/>
                </a:solidFill>
                <a:effectLst>
                  <a:outerShdw blurRad="38100" dist="38100" dir="2700000" algn="tl">
                    <a:srgbClr val="000000"/>
                  </a:outerShdw>
                </a:effectLst>
                <a:ea typeface="標楷體" pitchFamily="65" charset="-120"/>
              </a:rPr>
              <a:t>。捐贈者在每個新的表彰級別可選擇獲頒一個水晶雕刻獎座及可配戴的徽章以資紀念。</a:t>
            </a:r>
            <a:r>
              <a:rPr lang="zh-TW" altLang="en-US" sz="4400" smtClean="0">
                <a:solidFill>
                  <a:schemeClr val="bg1"/>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srcRect l="21712" t="40213" r="28435" b="35829"/>
          <a:stretch>
            <a:fillRect/>
          </a:stretch>
        </p:blipFill>
        <p:spPr bwMode="auto">
          <a:xfrm>
            <a:off x="684213" y="333375"/>
            <a:ext cx="7343775" cy="2767013"/>
          </a:xfrm>
          <a:prstGeom prst="rect">
            <a:avLst/>
          </a:prstGeom>
          <a:noFill/>
          <a:ln w="9525">
            <a:noFill/>
            <a:miter lim="800000"/>
            <a:headEnd/>
            <a:tailEnd/>
          </a:ln>
        </p:spPr>
      </p:pic>
      <p:pic>
        <p:nvPicPr>
          <p:cNvPr id="38916" name="Picture 4"/>
          <p:cNvPicPr>
            <a:picLocks noChangeAspect="1" noChangeArrowheads="1"/>
          </p:cNvPicPr>
          <p:nvPr/>
        </p:nvPicPr>
        <p:blipFill>
          <a:blip r:embed="rId3"/>
          <a:srcRect l="31250" t="64366" r="37971" b="14996"/>
          <a:stretch>
            <a:fillRect/>
          </a:stretch>
        </p:blipFill>
        <p:spPr bwMode="auto">
          <a:xfrm>
            <a:off x="684213" y="3500438"/>
            <a:ext cx="7272337" cy="2389187"/>
          </a:xfrm>
          <a:prstGeom prst="rect">
            <a:avLst/>
          </a:prstGeom>
          <a:noFill/>
          <a:ln w="9525">
            <a:noFill/>
            <a:miter lim="800000"/>
            <a:headEnd/>
            <a:tailEnd/>
          </a:ln>
        </p:spPr>
      </p:pic>
      <p:sp>
        <p:nvSpPr>
          <p:cNvPr id="38917" name="Rectangle 5"/>
          <p:cNvSpPr>
            <a:spLocks noChangeArrowheads="1"/>
          </p:cNvSpPr>
          <p:nvPr/>
        </p:nvSpPr>
        <p:spPr bwMode="auto">
          <a:xfrm>
            <a:off x="755650" y="5915025"/>
            <a:ext cx="7200900" cy="854075"/>
          </a:xfrm>
          <a:prstGeom prst="rect">
            <a:avLst/>
          </a:prstGeom>
          <a:noFill/>
          <a:ln w="9525">
            <a:noFill/>
            <a:miter lim="800000"/>
            <a:headEnd/>
            <a:tailEnd/>
          </a:ln>
          <a:effectLst/>
        </p:spPr>
        <p:txBody>
          <a:bodyPr anchor="ctr">
            <a:spAutoFit/>
          </a:bodyPr>
          <a:lstStyle/>
          <a:p>
            <a:r>
              <a:rPr lang="zh-TW" altLang="en-US" sz="5000" b="1">
                <a:solidFill>
                  <a:srgbClr val="FFFF00"/>
                </a:solidFill>
                <a:latin typeface="標楷體" pitchFamily="65" charset="-120"/>
                <a:ea typeface="標楷體" pitchFamily="65" charset="-120"/>
              </a:rPr>
              <a:t>遺贈協會水晶獎座與徽章</a:t>
            </a:r>
            <a:r>
              <a:rPr lang="zh-TW" altLang="en-US" sz="2800" b="1">
                <a:solidFill>
                  <a:srgbClr val="FFFF00"/>
                </a:solidFill>
                <a:latin typeface="標楷體" pitchFamily="65" charset="-120"/>
                <a:ea typeface="標楷體" pitchFamily="65" charset="-12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ptt標題字-03"/>
          <p:cNvPicPr>
            <a:picLocks noChangeAspect="1" noChangeArrowheads="1"/>
          </p:cNvPicPr>
          <p:nvPr/>
        </p:nvPicPr>
        <p:blipFill>
          <a:blip r:embed="rId2" cstate="print"/>
          <a:srcRect l="9502" t="30548" r="7520" b="30251"/>
          <a:stretch>
            <a:fillRect/>
          </a:stretch>
        </p:blipFill>
        <p:spPr bwMode="auto">
          <a:xfrm>
            <a:off x="611188" y="2043113"/>
            <a:ext cx="8172450" cy="28971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50825" y="274638"/>
            <a:ext cx="8893175" cy="1143000"/>
          </a:xfrm>
          <a:solidFill>
            <a:schemeClr val="bg1"/>
          </a:solidFill>
          <a:ln/>
        </p:spPr>
        <p:txBody>
          <a:bodyPr/>
          <a:lstStyle/>
          <a:p>
            <a:r>
              <a:rPr lang="en-US" altLang="zh-TW" b="1" smtClean="0">
                <a:solidFill>
                  <a:schemeClr val="tx1"/>
                </a:solidFill>
              </a:rPr>
              <a:t>2016-17 Top10 Giving Countries</a:t>
            </a:r>
            <a:endParaRPr lang="zh-TW" altLang="en-US" b="1" smtClean="0">
              <a:solidFill>
                <a:schemeClr val="tx1"/>
              </a:solidFill>
            </a:endParaRPr>
          </a:p>
        </p:txBody>
      </p:sp>
      <p:graphicFrame>
        <p:nvGraphicFramePr>
          <p:cNvPr id="181375" name="Group 127"/>
          <p:cNvGraphicFramePr>
            <a:graphicFrameLocks noGrp="1"/>
          </p:cNvGraphicFramePr>
          <p:nvPr>
            <p:ph idx="1"/>
          </p:nvPr>
        </p:nvGraphicFramePr>
        <p:xfrm>
          <a:off x="107950" y="1412875"/>
          <a:ext cx="8928100" cy="4614228"/>
        </p:xfrm>
        <a:graphic>
          <a:graphicData uri="http://schemas.openxmlformats.org/drawingml/2006/table">
            <a:tbl>
              <a:tblPr/>
              <a:tblGrid>
                <a:gridCol w="555625"/>
                <a:gridCol w="1100138"/>
                <a:gridCol w="936625"/>
                <a:gridCol w="1090612"/>
                <a:gridCol w="863600"/>
                <a:gridCol w="1081088"/>
                <a:gridCol w="1008062"/>
                <a:gridCol w="1079500"/>
                <a:gridCol w="1212850"/>
              </a:tblGrid>
              <a:tr h="7143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Rank</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Country</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Rotarians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Annual Fund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Annual Fund Per Capita</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PolioPlus Fund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Other Funds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Endowment Fund</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Total Contributions</a:t>
                      </a:r>
                      <a:endParaRPr kumimoji="1" lang="en-US" altLang="zh-TW" sz="12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United States</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325463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$47,869,147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$147.08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$88,223,912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$4,960,707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$12,496,574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$153,550,340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India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135824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$10,268,053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$75.60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$1,923,479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$5,454,914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$2,368,171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$20,014,617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Japan</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87431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$13,229,246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$151.31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$2,168,072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$288,678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$2,002,602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$17,688,598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Korea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60283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$13,940,197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$231.25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$328,318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$461,774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$1,788,433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$16,518,722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25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2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Taiwan</a:t>
                      </a:r>
                      <a:endParaRPr kumimoji="1" lang="en-US" altLang="zh-TW" sz="2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32355</a:t>
                      </a:r>
                      <a:endParaRPr kumimoji="1" lang="en-US" altLang="zh-TW" sz="16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$6,779,564</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$209.54</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$931,691</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$854,840</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$2,031,426</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$10,597,521</a:t>
                      </a:r>
                      <a:endParaRPr kumimoji="1" lang="en-US" altLang="zh-TW" sz="14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Canada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23778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$4,190,572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$176.24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$1,650,534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$1,246,322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$1,292,406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$8,379,834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94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Germany</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54570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$4,522,550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$82.88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$1,599,347</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$206,454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$6,328,351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UK</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46265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$2,502,864</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$54.10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$1,450,090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$221,746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$1,858,088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$6,032,788</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Australia</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28912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$3,811,065</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$131.82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$1,114,016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$166,632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$277,616</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$5,369,329</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Philippines</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23043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$4,042,320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$175.43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$266,872</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$92,960</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$17,001</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2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$4,419,153</a:t>
                      </a:r>
                      <a:endParaRPr kumimoji="1" lang="en-US" altLang="zh-TW" sz="12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58" name="Group 62"/>
          <p:cNvGraphicFramePr>
            <a:graphicFrameLocks noGrp="1"/>
          </p:cNvGraphicFramePr>
          <p:nvPr>
            <p:ph/>
          </p:nvPr>
        </p:nvGraphicFramePr>
        <p:xfrm>
          <a:off x="395288" y="549275"/>
          <a:ext cx="8229600" cy="5740528"/>
        </p:xfrm>
        <a:graphic>
          <a:graphicData uri="http://schemas.openxmlformats.org/drawingml/2006/table">
            <a:tbl>
              <a:tblPr/>
              <a:tblGrid>
                <a:gridCol w="6562725"/>
                <a:gridCol w="1666875"/>
              </a:tblGrid>
              <a:tr h="1150938">
                <a:tc>
                  <a:txBody>
                    <a:bodyPr/>
                    <a:lstStyle/>
                    <a:p>
                      <a:pPr marL="0" marR="0" lvl="0" indent="0" algn="l" defTabSz="914400" rtl="0" eaLnBrk="1" fontAlgn="base" latinLnBrk="0" hangingPunct="1">
                        <a:lnSpc>
                          <a:spcPct val="85000"/>
                        </a:lnSpc>
                        <a:spcBef>
                          <a:spcPct val="20000"/>
                        </a:spcBef>
                        <a:spcAft>
                          <a:spcPct val="0"/>
                        </a:spcAft>
                        <a:buClr>
                          <a:srgbClr val="E60000"/>
                        </a:buClr>
                        <a:buSzTx/>
                        <a:buFont typeface="Wingdings" pitchFamily="2" charset="2"/>
                        <a:buChar char="l"/>
                        <a:tabLst/>
                      </a:pPr>
                      <a:r>
                        <a:rPr kumimoji="1" lang="zh-TW"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每位扶輪社員每年扶輪社</a:t>
                      </a:r>
                      <a:endPar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p>
                      <a:pPr marL="0" marR="0" lvl="0" indent="0" algn="l" defTabSz="914400" rtl="0" eaLnBrk="1" fontAlgn="base" latinLnBrk="0" hangingPunct="1">
                        <a:lnSpc>
                          <a:spcPct val="85000"/>
                        </a:lnSpc>
                        <a:spcBef>
                          <a:spcPct val="20000"/>
                        </a:spcBef>
                        <a:spcAft>
                          <a:spcPct val="0"/>
                        </a:spcAft>
                        <a:buClr>
                          <a:srgbClr val="E60000"/>
                        </a:buClr>
                        <a:buSzTx/>
                        <a:buFont typeface="Wingdings" pitchFamily="2" charset="2"/>
                        <a:buNone/>
                        <a:tabLst/>
                      </a:pPr>
                      <a:r>
                        <a:rPr kumimoji="1" lang="en-US" altLang="zh-TW" sz="2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E</a:t>
                      </a:r>
                      <a:r>
                        <a:rPr kumimoji="1" lang="en-US" altLang="zh-TW"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very </a:t>
                      </a:r>
                      <a:r>
                        <a:rPr kumimoji="1" lang="en-US" altLang="zh-TW" sz="2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R</a:t>
                      </a:r>
                      <a:r>
                        <a:rPr kumimoji="1" lang="en-US" altLang="zh-TW"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otarian </a:t>
                      </a:r>
                      <a:r>
                        <a:rPr kumimoji="1" lang="en-US" altLang="zh-TW" sz="2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E</a:t>
                      </a:r>
                      <a:r>
                        <a:rPr kumimoji="1" lang="en-US" altLang="zh-TW"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very </a:t>
                      </a:r>
                      <a:r>
                        <a:rPr kumimoji="1" lang="en-US" altLang="zh-TW" sz="26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rPr>
                        <a:t>Y</a:t>
                      </a:r>
                      <a:r>
                        <a:rPr kumimoji="1" lang="en-US" altLang="zh-TW"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ear Club</a:t>
                      </a:r>
                      <a:endParaRPr kumimoji="1" lang="zh-TW" altLang="en-US"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cap="flat">
                      <a:noFill/>
                    </a:lnR>
                    <a:lnT cap="flat">
                      <a:noFill/>
                    </a:lnT>
                    <a:lnB>
                      <a:noFill/>
                    </a:lnB>
                    <a:lnTlToBr>
                      <a:noFill/>
                    </a:lnTlToBr>
                    <a:lnBlToTr>
                      <a:noFill/>
                    </a:lnBlToTr>
                    <a:noFill/>
                  </a:tcPr>
                </a:tc>
              </a:tr>
              <a:tr h="1223963">
                <a:tc>
                  <a:txBody>
                    <a:bodyPr/>
                    <a:lstStyle/>
                    <a:p>
                      <a:pPr marL="0" marR="0" lvl="0" indent="0" algn="l" defTabSz="914400" rtl="0" eaLnBrk="0" fontAlgn="base" latinLnBrk="0" hangingPunct="0">
                        <a:lnSpc>
                          <a:spcPct val="100000"/>
                        </a:lnSpc>
                        <a:spcBef>
                          <a:spcPct val="20000"/>
                        </a:spcBef>
                        <a:spcAft>
                          <a:spcPct val="0"/>
                        </a:spcAft>
                        <a:buClr>
                          <a:srgbClr val="E60000"/>
                        </a:buClr>
                        <a:buSzTx/>
                        <a:buFont typeface="Wingdings" pitchFamily="2" charset="2"/>
                        <a:buChar char="l"/>
                        <a:tabLst/>
                      </a:pPr>
                      <a:r>
                        <a:rPr kumimoji="1" lang="en-US" altLang="zh-TW"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100%</a:t>
                      </a:r>
                      <a:r>
                        <a:rPr kumimoji="1" lang="zh-TW"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保羅</a:t>
                      </a:r>
                      <a:r>
                        <a:rPr kumimoji="1" lang="en-US" altLang="zh-TW"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a:t>
                      </a:r>
                      <a:r>
                        <a:rPr kumimoji="1" lang="zh-TW"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哈里斯之友扶輪社</a:t>
                      </a:r>
                      <a:endParaRPr kumimoji="1" lang="en-US" altLang="zh-TW" sz="20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p>
                      <a:pPr marL="0" marR="0" lvl="0" indent="0" algn="l" defTabSz="914400" rtl="0" eaLnBrk="0" fontAlgn="base" latinLnBrk="0" hangingPunct="0">
                        <a:lnSpc>
                          <a:spcPct val="100000"/>
                        </a:lnSpc>
                        <a:spcBef>
                          <a:spcPct val="20000"/>
                        </a:spcBef>
                        <a:spcAft>
                          <a:spcPct val="0"/>
                        </a:spcAft>
                        <a:buClr>
                          <a:srgbClr val="E60000"/>
                        </a:buClr>
                        <a:buSzTx/>
                        <a:buFont typeface="Wingdings" pitchFamily="2" charset="2"/>
                        <a:buNone/>
                        <a:tabLst/>
                      </a:pPr>
                      <a:r>
                        <a:rPr kumimoji="1" lang="en-US" altLang="zh-TW"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100% Paul Harris Fellow Club</a:t>
                      </a:r>
                      <a:endParaRPr kumimoji="1" lang="zh-TW" altLang="en-US"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cap="flat">
                      <a:noFill/>
                    </a:lnR>
                    <a:lnT>
                      <a:noFill/>
                    </a:lnT>
                    <a:lnB>
                      <a:noFill/>
                    </a:lnB>
                    <a:lnTlToBr>
                      <a:noFill/>
                    </a:lnTlToBr>
                    <a:lnBlToTr>
                      <a:noFill/>
                    </a:lnBlToTr>
                    <a:noFill/>
                  </a:tcPr>
                </a:tc>
              </a:tr>
              <a:tr h="1463675">
                <a:tc>
                  <a:txBody>
                    <a:bodyPr/>
                    <a:lstStyle/>
                    <a:p>
                      <a:pPr marL="0" marR="0" lvl="0" indent="0" algn="l" defTabSz="914400" rtl="0" eaLnBrk="0" fontAlgn="base" latinLnBrk="0" hangingPunct="0">
                        <a:lnSpc>
                          <a:spcPct val="165000"/>
                        </a:lnSpc>
                        <a:spcBef>
                          <a:spcPct val="20000"/>
                        </a:spcBef>
                        <a:spcAft>
                          <a:spcPct val="0"/>
                        </a:spcAft>
                        <a:buClr>
                          <a:srgbClr val="E60000"/>
                        </a:buClr>
                        <a:buSzTx/>
                        <a:buFont typeface="Wingdings" pitchFamily="2" charset="2"/>
                        <a:buChar char="l"/>
                        <a:tabLst/>
                      </a:pPr>
                      <a:r>
                        <a:rPr kumimoji="1" lang="en-US" altLang="zh-TW"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100%</a:t>
                      </a:r>
                      <a:r>
                        <a:rPr kumimoji="1" lang="zh-TW"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扶輪基金會贊助會員扶輪社</a:t>
                      </a:r>
                      <a:endParaRPr kumimoji="1" lang="en-US" altLang="zh-TW" sz="2800" b="1" i="0" u="none" strike="noStrike" cap="none" normalizeH="0" baseline="0" smtClean="0">
                        <a:ln>
                          <a:noFill/>
                        </a:ln>
                        <a:solidFill>
                          <a:srgbClr val="FFFF00"/>
                        </a:solidFill>
                        <a:effectLst>
                          <a:outerShdw blurRad="38100" dist="38100" dir="2700000" algn="tl">
                            <a:srgbClr val="000000"/>
                          </a:outerShdw>
                        </a:effectLst>
                        <a:latin typeface="Arial" pitchFamily="34" charset="0"/>
                        <a:ea typeface="標楷體" pitchFamily="65" charset="-120"/>
                      </a:endParaRPr>
                    </a:p>
                    <a:p>
                      <a:pPr marL="0" marR="0" lvl="0" indent="0" algn="l" defTabSz="914400" rtl="0" eaLnBrk="0" fontAlgn="base" latinLnBrk="0" hangingPunct="0">
                        <a:lnSpc>
                          <a:spcPct val="100000"/>
                        </a:lnSpc>
                        <a:spcBef>
                          <a:spcPct val="20000"/>
                        </a:spcBef>
                        <a:spcAft>
                          <a:spcPct val="0"/>
                        </a:spcAft>
                        <a:buClr>
                          <a:srgbClr val="E60000"/>
                        </a:buClr>
                        <a:buSzTx/>
                        <a:buFont typeface="Wingdings" pitchFamily="2" charset="2"/>
                        <a:buNone/>
                        <a:tabLst/>
                      </a:pPr>
                      <a:r>
                        <a:rPr kumimoji="1" lang="en-US" altLang="zh-TW"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100% Rotary Foundation Member Club</a:t>
                      </a:r>
                      <a:endParaRPr kumimoji="1" lang="zh-TW" altLang="en-US"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cap="flat">
                      <a:noFill/>
                    </a:lnR>
                    <a:lnT>
                      <a:noFill/>
                    </a:lnT>
                    <a:lnB>
                      <a:noFill/>
                    </a:lnB>
                    <a:lnTlToBr>
                      <a:noFill/>
                    </a:lnTlToBr>
                    <a:lnBlToTr>
                      <a:noFill/>
                    </a:lnBlToTr>
                    <a:noFill/>
                  </a:tcPr>
                </a:tc>
              </a:tr>
              <a:tr h="1462088">
                <a:tc>
                  <a:txBody>
                    <a:bodyPr/>
                    <a:lstStyle/>
                    <a:p>
                      <a:pPr marL="0" marR="0" lvl="0" indent="0" algn="l" defTabSz="914400" rtl="0" eaLnBrk="0" fontAlgn="base" latinLnBrk="0" hangingPunct="0">
                        <a:lnSpc>
                          <a:spcPct val="100000"/>
                        </a:lnSpc>
                        <a:spcBef>
                          <a:spcPct val="20000"/>
                        </a:spcBef>
                        <a:spcAft>
                          <a:spcPct val="0"/>
                        </a:spcAft>
                        <a:buClr>
                          <a:srgbClr val="E60000"/>
                        </a:buClr>
                        <a:buSzTx/>
                        <a:buFont typeface="Wingdings" pitchFamily="2" charset="2"/>
                        <a:buChar char="l"/>
                        <a:tabLst/>
                      </a:pPr>
                      <a:r>
                        <a:rPr kumimoji="1" lang="zh-TW"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年度計劃基金每位社員平捐獻前三名</a:t>
                      </a:r>
                    </a:p>
                    <a:p>
                      <a:pPr marL="0" marR="0" lvl="0" indent="0" algn="l" defTabSz="914400" rtl="0" eaLnBrk="0" fontAlgn="base" latinLnBrk="0" hangingPunct="0">
                        <a:lnSpc>
                          <a:spcPct val="100000"/>
                        </a:lnSpc>
                        <a:spcBef>
                          <a:spcPct val="20000"/>
                        </a:spcBef>
                        <a:spcAft>
                          <a:spcPct val="0"/>
                        </a:spcAft>
                        <a:buClr>
                          <a:srgbClr val="E60000"/>
                        </a:buClr>
                        <a:buSzTx/>
                        <a:buFont typeface="Wingdings" pitchFamily="2" charset="2"/>
                        <a:buNone/>
                        <a:tabLst/>
                      </a:pPr>
                      <a:r>
                        <a:rPr kumimoji="1" lang="en-US" altLang="zh-TW"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rPr>
                        <a:t>Top 3 Per Capita inAnnual Programs Fund Giving)</a:t>
                      </a:r>
                      <a:endParaRPr kumimoji="1" lang="zh-TW" altLang="en-US" sz="26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endParaRPr>
                    </a:p>
                    <a:p>
                      <a:pPr marL="0" marR="0" lvl="0" indent="0" algn="l" defTabSz="914400" rtl="0" eaLnBrk="0" fontAlgn="base" latinLnBrk="0" hangingPunct="0">
                        <a:lnSpc>
                          <a:spcPct val="100000"/>
                        </a:lnSpc>
                        <a:spcBef>
                          <a:spcPct val="20000"/>
                        </a:spcBef>
                        <a:spcAft>
                          <a:spcPct val="0"/>
                        </a:spcAft>
                        <a:buClr>
                          <a:srgbClr val="E60000"/>
                        </a:buClr>
                        <a:buSzTx/>
                        <a:buFont typeface="Wingdings" pitchFamily="2" charset="2"/>
                        <a:buChar char="l"/>
                        <a:tabLst/>
                      </a:pPr>
                      <a:endParaRPr kumimoji="1" lang="zh-TW" alt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ea typeface="標楷體" pitchFamily="65" charset="-12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zh-TW" altLang="en-US" sz="2800" b="0" i="0" u="none" strike="noStrike" cap="none" normalizeH="0" baseline="0" smtClean="0">
                        <a:ln>
                          <a:noFill/>
                        </a:ln>
                        <a:solidFill>
                          <a:schemeClr val="tx1"/>
                        </a:solidFill>
                        <a:effectLst/>
                        <a:latin typeface="Arial" pitchFamily="34" charset="0"/>
                        <a:ea typeface="新細明體" pitchFamily="18" charset="-12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106539" name="Picture 3"/>
          <p:cNvPicPr>
            <a:picLocks noChangeAspect="1" noChangeArrowheads="1"/>
          </p:cNvPicPr>
          <p:nvPr/>
        </p:nvPicPr>
        <p:blipFill>
          <a:blip r:embed="rId2"/>
          <a:srcRect/>
          <a:stretch>
            <a:fillRect/>
          </a:stretch>
        </p:blipFill>
        <p:spPr bwMode="auto">
          <a:xfrm>
            <a:off x="7380288" y="404813"/>
            <a:ext cx="865187" cy="1079500"/>
          </a:xfrm>
          <a:prstGeom prst="rect">
            <a:avLst/>
          </a:prstGeom>
          <a:noFill/>
          <a:ln w="38100" cmpd="dbl">
            <a:solidFill>
              <a:schemeClr val="bg1"/>
            </a:solidFill>
            <a:miter lim="800000"/>
            <a:headEnd/>
            <a:tailEnd/>
          </a:ln>
        </p:spPr>
      </p:pic>
      <p:pic>
        <p:nvPicPr>
          <p:cNvPr id="106540" name="Picture 4"/>
          <p:cNvPicPr>
            <a:picLocks noChangeAspect="1" noChangeArrowheads="1"/>
          </p:cNvPicPr>
          <p:nvPr/>
        </p:nvPicPr>
        <p:blipFill>
          <a:blip r:embed="rId3"/>
          <a:srcRect l="20291" r="18723"/>
          <a:stretch>
            <a:fillRect/>
          </a:stretch>
        </p:blipFill>
        <p:spPr bwMode="auto">
          <a:xfrm>
            <a:off x="7380288" y="1628775"/>
            <a:ext cx="863600" cy="1141413"/>
          </a:xfrm>
          <a:prstGeom prst="rect">
            <a:avLst/>
          </a:prstGeom>
          <a:noFill/>
          <a:ln w="38100" cmpd="dbl">
            <a:solidFill>
              <a:schemeClr val="bg1"/>
            </a:solidFill>
            <a:miter lim="800000"/>
            <a:headEnd/>
            <a:tailEnd/>
          </a:ln>
        </p:spPr>
      </p:pic>
      <p:pic>
        <p:nvPicPr>
          <p:cNvPr id="106541" name="Picture 5"/>
          <p:cNvPicPr>
            <a:picLocks noChangeAspect="1" noChangeArrowheads="1"/>
          </p:cNvPicPr>
          <p:nvPr/>
        </p:nvPicPr>
        <p:blipFill>
          <a:blip r:embed="rId4"/>
          <a:srcRect/>
          <a:stretch>
            <a:fillRect/>
          </a:stretch>
        </p:blipFill>
        <p:spPr bwMode="auto">
          <a:xfrm>
            <a:off x="7380288" y="2997200"/>
            <a:ext cx="863600" cy="1357313"/>
          </a:xfrm>
          <a:prstGeom prst="rect">
            <a:avLst/>
          </a:prstGeom>
          <a:noFill/>
          <a:ln w="38100" cmpd="dbl">
            <a:solidFill>
              <a:schemeClr val="bg1"/>
            </a:solidFill>
            <a:miter lim="800000"/>
            <a:headEnd/>
            <a:tailEnd/>
          </a:ln>
        </p:spPr>
      </p:pic>
      <p:pic>
        <p:nvPicPr>
          <p:cNvPr id="106542" name="Picture 6"/>
          <p:cNvPicPr>
            <a:picLocks noChangeAspect="1" noChangeArrowheads="1"/>
          </p:cNvPicPr>
          <p:nvPr/>
        </p:nvPicPr>
        <p:blipFill>
          <a:blip r:embed="rId5"/>
          <a:srcRect b="19527"/>
          <a:stretch>
            <a:fillRect/>
          </a:stretch>
        </p:blipFill>
        <p:spPr bwMode="auto">
          <a:xfrm>
            <a:off x="7092950" y="4581525"/>
            <a:ext cx="1416050" cy="1223963"/>
          </a:xfrm>
          <a:prstGeom prst="rect">
            <a:avLst/>
          </a:prstGeom>
          <a:noFill/>
          <a:ln w="38100" cmpd="dbl">
            <a:solidFill>
              <a:schemeClr val="bg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33CC">
            <a:alpha val="0"/>
          </a:srgbClr>
        </a:solidFill>
        <a:effectLst/>
      </p:bgPr>
    </p:bg>
    <p:spTree>
      <p:nvGrpSpPr>
        <p:cNvPr id="1" name=""/>
        <p:cNvGrpSpPr/>
        <p:nvPr/>
      </p:nvGrpSpPr>
      <p:grpSpPr>
        <a:xfrm>
          <a:off x="0" y="0"/>
          <a:ext cx="0" cy="0"/>
          <a:chOff x="0" y="0"/>
          <a:chExt cx="0" cy="0"/>
        </a:xfrm>
      </p:grpSpPr>
      <p:sp>
        <p:nvSpPr>
          <p:cNvPr id="130053" name="Text Box 5"/>
          <p:cNvSpPr txBox="1">
            <a:spLocks noChangeArrowheads="1"/>
          </p:cNvSpPr>
          <p:nvPr/>
        </p:nvSpPr>
        <p:spPr bwMode="auto">
          <a:xfrm>
            <a:off x="2286000" y="1066800"/>
            <a:ext cx="3962400" cy="1158875"/>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zh-TW" sz="7000" b="1" dirty="0">
                <a:cs typeface="Arial" pitchFamily="34" charset="0"/>
              </a:rPr>
              <a:t>E</a:t>
            </a:r>
            <a:r>
              <a:rPr kumimoji="0" lang="en-US" altLang="zh-TW" sz="7000" dirty="0">
                <a:solidFill>
                  <a:schemeClr val="tx1">
                    <a:lumMod val="50000"/>
                    <a:lumOff val="50000"/>
                  </a:schemeClr>
                </a:solidFill>
                <a:cs typeface="Arial" pitchFamily="34" charset="0"/>
              </a:rPr>
              <a:t>VERY</a:t>
            </a:r>
          </a:p>
        </p:txBody>
      </p:sp>
      <p:sp>
        <p:nvSpPr>
          <p:cNvPr id="130054" name="Rectangle 6"/>
          <p:cNvSpPr>
            <a:spLocks noChangeArrowheads="1"/>
          </p:cNvSpPr>
          <p:nvPr/>
        </p:nvSpPr>
        <p:spPr bwMode="auto">
          <a:xfrm>
            <a:off x="2438400" y="2133600"/>
            <a:ext cx="500063" cy="639763"/>
          </a:xfrm>
          <a:prstGeom prst="rect">
            <a:avLst/>
          </a:prstGeom>
          <a:solidFill>
            <a:srgbClr val="FFCC00"/>
          </a:solidFill>
          <a:ln w="9525">
            <a:noFill/>
            <a:miter lim="800000"/>
            <a:headEnd/>
            <a:tailEnd/>
          </a:ln>
        </p:spPr>
        <p:txBody>
          <a:bodyPr wrap="none" anchor="ctr"/>
          <a:lstStyle/>
          <a:p>
            <a:endParaRPr kumimoji="0" lang="zh-TW" altLang="en-US">
              <a:latin typeface="Calibri" pitchFamily="34" charset="0"/>
            </a:endParaRPr>
          </a:p>
        </p:txBody>
      </p:sp>
      <p:sp>
        <p:nvSpPr>
          <p:cNvPr id="130055" name="Text Box 7"/>
          <p:cNvSpPr txBox="1">
            <a:spLocks noChangeArrowheads="1"/>
          </p:cNvSpPr>
          <p:nvPr/>
        </p:nvSpPr>
        <p:spPr bwMode="auto">
          <a:xfrm>
            <a:off x="3048000" y="1828800"/>
            <a:ext cx="5268913" cy="1169988"/>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zh-TW" sz="7000" b="1" dirty="0">
                <a:cs typeface="Arial" pitchFamily="34" charset="0"/>
              </a:rPr>
              <a:t>R</a:t>
            </a:r>
            <a:r>
              <a:rPr kumimoji="0" lang="en-US" altLang="zh-TW" sz="7000" dirty="0">
                <a:solidFill>
                  <a:schemeClr val="tx1">
                    <a:lumMod val="50000"/>
                    <a:lumOff val="50000"/>
                  </a:schemeClr>
                </a:solidFill>
                <a:cs typeface="Arial" pitchFamily="34" charset="0"/>
              </a:rPr>
              <a:t>OTARIAN</a:t>
            </a:r>
          </a:p>
        </p:txBody>
      </p:sp>
      <p:sp>
        <p:nvSpPr>
          <p:cNvPr id="130056" name="Rectangle 8"/>
          <p:cNvSpPr>
            <a:spLocks noChangeArrowheads="1"/>
          </p:cNvSpPr>
          <p:nvPr/>
        </p:nvSpPr>
        <p:spPr bwMode="auto">
          <a:xfrm>
            <a:off x="2438400" y="2971800"/>
            <a:ext cx="1282700" cy="639763"/>
          </a:xfrm>
          <a:prstGeom prst="rect">
            <a:avLst/>
          </a:prstGeom>
          <a:solidFill>
            <a:srgbClr val="0099FF"/>
          </a:solidFill>
          <a:ln w="9525">
            <a:noFill/>
            <a:miter lim="800000"/>
            <a:headEnd/>
            <a:tailEnd/>
          </a:ln>
        </p:spPr>
        <p:txBody>
          <a:bodyPr wrap="none" anchor="ctr"/>
          <a:lstStyle/>
          <a:p>
            <a:endParaRPr kumimoji="0" lang="zh-TW" altLang="en-US">
              <a:latin typeface="Calibri" pitchFamily="34" charset="0"/>
            </a:endParaRPr>
          </a:p>
        </p:txBody>
      </p:sp>
      <p:sp>
        <p:nvSpPr>
          <p:cNvPr id="130057" name="Text Box 9"/>
          <p:cNvSpPr txBox="1">
            <a:spLocks noChangeArrowheads="1"/>
          </p:cNvSpPr>
          <p:nvPr/>
        </p:nvSpPr>
        <p:spPr bwMode="auto">
          <a:xfrm>
            <a:off x="3810000" y="2667000"/>
            <a:ext cx="3962400" cy="1158875"/>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zh-TW" sz="7000" b="1" dirty="0">
                <a:cs typeface="Arial" pitchFamily="34" charset="0"/>
              </a:rPr>
              <a:t>E</a:t>
            </a:r>
            <a:r>
              <a:rPr kumimoji="0" lang="en-US" altLang="zh-TW" sz="7000" dirty="0">
                <a:solidFill>
                  <a:schemeClr val="tx1">
                    <a:lumMod val="50000"/>
                    <a:lumOff val="50000"/>
                  </a:schemeClr>
                </a:solidFill>
                <a:cs typeface="Arial" pitchFamily="34" charset="0"/>
              </a:rPr>
              <a:t>VERY</a:t>
            </a:r>
          </a:p>
        </p:txBody>
      </p:sp>
      <p:sp>
        <p:nvSpPr>
          <p:cNvPr id="130058" name="Rectangle 10"/>
          <p:cNvSpPr>
            <a:spLocks noChangeArrowheads="1"/>
          </p:cNvSpPr>
          <p:nvPr/>
        </p:nvSpPr>
        <p:spPr bwMode="auto">
          <a:xfrm>
            <a:off x="2438400" y="3733800"/>
            <a:ext cx="2006600" cy="639763"/>
          </a:xfrm>
          <a:prstGeom prst="rect">
            <a:avLst/>
          </a:prstGeom>
          <a:solidFill>
            <a:srgbClr val="0058B0"/>
          </a:solidFill>
          <a:ln w="9525">
            <a:noFill/>
            <a:miter lim="800000"/>
            <a:headEnd/>
            <a:tailEnd/>
          </a:ln>
        </p:spPr>
        <p:txBody>
          <a:bodyPr wrap="none" anchor="ctr"/>
          <a:lstStyle/>
          <a:p>
            <a:endParaRPr kumimoji="0" lang="zh-TW" altLang="en-US">
              <a:latin typeface="Calibri" pitchFamily="34" charset="0"/>
            </a:endParaRPr>
          </a:p>
        </p:txBody>
      </p:sp>
      <p:sp>
        <p:nvSpPr>
          <p:cNvPr id="130059" name="Text Box 11"/>
          <p:cNvSpPr txBox="1">
            <a:spLocks noChangeArrowheads="1"/>
          </p:cNvSpPr>
          <p:nvPr/>
        </p:nvSpPr>
        <p:spPr bwMode="auto">
          <a:xfrm>
            <a:off x="4572000" y="3429000"/>
            <a:ext cx="3962400" cy="1158875"/>
          </a:xfrm>
          <a:prstGeom prst="rect">
            <a:avLst/>
          </a:prstGeom>
          <a:noFill/>
          <a:ln w="9525">
            <a:noFill/>
            <a:miter lim="800000"/>
            <a:headEnd/>
            <a:tailEnd/>
          </a:ln>
        </p:spPr>
        <p:txBody>
          <a:bodyPr>
            <a:spAutoFit/>
          </a:bodyPr>
          <a:lstStyle/>
          <a:p>
            <a:pPr fontAlgn="auto">
              <a:spcBef>
                <a:spcPct val="50000"/>
              </a:spcBef>
              <a:spcAft>
                <a:spcPts val="0"/>
              </a:spcAft>
              <a:defRPr/>
            </a:pPr>
            <a:r>
              <a:rPr kumimoji="0" lang="en-US" altLang="zh-TW" sz="7000" b="1" dirty="0">
                <a:cs typeface="Arial" pitchFamily="34" charset="0"/>
              </a:rPr>
              <a:t>Y</a:t>
            </a:r>
            <a:r>
              <a:rPr kumimoji="0" lang="en-US" altLang="zh-TW" sz="7000" dirty="0">
                <a:solidFill>
                  <a:schemeClr val="tx1">
                    <a:lumMod val="50000"/>
                    <a:lumOff val="50000"/>
                  </a:schemeClr>
                </a:solidFill>
                <a:cs typeface="Arial" pitchFamily="34" charset="0"/>
              </a:rPr>
              <a:t>EAR</a:t>
            </a:r>
          </a:p>
        </p:txBody>
      </p:sp>
      <p:sp>
        <p:nvSpPr>
          <p:cNvPr id="130060" name="Text Box 12"/>
          <p:cNvSpPr txBox="1">
            <a:spLocks noChangeArrowheads="1"/>
          </p:cNvSpPr>
          <p:nvPr/>
        </p:nvSpPr>
        <p:spPr bwMode="auto">
          <a:xfrm>
            <a:off x="596900" y="4800600"/>
            <a:ext cx="7924800" cy="1920875"/>
          </a:xfrm>
          <a:prstGeom prst="rect">
            <a:avLst/>
          </a:prstGeom>
          <a:noFill/>
          <a:ln w="9525">
            <a:noFill/>
            <a:miter lim="800000"/>
            <a:headEnd/>
            <a:tailEnd/>
          </a:ln>
        </p:spPr>
        <p:txBody>
          <a:bodyPr>
            <a:spAutoFit/>
          </a:bodyPr>
          <a:lstStyle/>
          <a:p>
            <a:pPr algn="ctr"/>
            <a:r>
              <a:rPr kumimoji="0" lang="zh-TW" altLang="en-US" sz="4000" b="1">
                <a:solidFill>
                  <a:schemeClr val="tx2"/>
                </a:solidFill>
                <a:latin typeface="標楷體" pitchFamily="65" charset="-120"/>
                <a:ea typeface="標楷體" pitchFamily="65" charset="-120"/>
                <a:cs typeface="Arial" pitchFamily="34" charset="0"/>
              </a:rPr>
              <a:t>社友百分之百</a:t>
            </a:r>
            <a:r>
              <a:rPr kumimoji="0" lang="en-US" altLang="zh-TW" sz="4000" b="1">
                <a:solidFill>
                  <a:schemeClr val="tx2"/>
                </a:solidFill>
                <a:latin typeface="標楷體" pitchFamily="65" charset="-120"/>
                <a:ea typeface="標楷體" pitchFamily="65" charset="-120"/>
                <a:cs typeface="Arial" pitchFamily="34" charset="0"/>
              </a:rPr>
              <a:t>100%</a:t>
            </a:r>
            <a:r>
              <a:rPr kumimoji="0" lang="zh-TW" altLang="en-US" sz="4000" b="1">
                <a:solidFill>
                  <a:schemeClr val="tx2"/>
                </a:solidFill>
                <a:latin typeface="標楷體" pitchFamily="65" charset="-120"/>
                <a:ea typeface="標楷體" pitchFamily="65" charset="-120"/>
                <a:cs typeface="Arial" pitchFamily="34" charset="0"/>
              </a:rPr>
              <a:t>參與 </a:t>
            </a:r>
          </a:p>
          <a:p>
            <a:pPr algn="ctr"/>
            <a:r>
              <a:rPr kumimoji="0" lang="zh-TW" altLang="en-US" sz="4000" b="1">
                <a:solidFill>
                  <a:schemeClr val="tx2"/>
                </a:solidFill>
                <a:latin typeface="標楷體" pitchFamily="65" charset="-120"/>
                <a:ea typeface="標楷體" pitchFamily="65" charset="-120"/>
                <a:cs typeface="Arial" pitchFamily="34" charset="0"/>
              </a:rPr>
              <a:t>社平均</a:t>
            </a:r>
            <a:r>
              <a:rPr kumimoji="0" lang="en-US" altLang="zh-TW" sz="4000" b="1">
                <a:solidFill>
                  <a:srgbClr val="0070C0"/>
                </a:solidFill>
                <a:latin typeface="標楷體" pitchFamily="65" charset="-120"/>
                <a:ea typeface="標楷體" pitchFamily="65" charset="-120"/>
                <a:cs typeface="Arial" pitchFamily="34" charset="0"/>
              </a:rPr>
              <a:t>APF</a:t>
            </a:r>
            <a:r>
              <a:rPr kumimoji="0" lang="zh-TW" altLang="en-US" sz="4000" b="1">
                <a:solidFill>
                  <a:srgbClr val="0070C0"/>
                </a:solidFill>
                <a:latin typeface="標楷體" pitchFamily="65" charset="-120"/>
                <a:ea typeface="標楷體" pitchFamily="65" charset="-120"/>
                <a:cs typeface="Arial" pitchFamily="34" charset="0"/>
              </a:rPr>
              <a:t>捐獻</a:t>
            </a:r>
            <a:r>
              <a:rPr kumimoji="0" lang="zh-TW" altLang="en-US" sz="4000" b="1">
                <a:solidFill>
                  <a:schemeClr val="tx2"/>
                </a:solidFill>
                <a:latin typeface="標楷體" pitchFamily="65" charset="-120"/>
                <a:ea typeface="標楷體" pitchFamily="65" charset="-120"/>
                <a:cs typeface="Arial" pitchFamily="34" charset="0"/>
              </a:rPr>
              <a:t>達 </a:t>
            </a:r>
            <a:r>
              <a:rPr kumimoji="0" lang="en-US" altLang="zh-TW" sz="4000" b="1">
                <a:solidFill>
                  <a:schemeClr val="tx2"/>
                </a:solidFill>
                <a:latin typeface="標楷體" pitchFamily="65" charset="-120"/>
                <a:ea typeface="標楷體" pitchFamily="65" charset="-120"/>
                <a:cs typeface="Arial" pitchFamily="34" charset="0"/>
              </a:rPr>
              <a:t>US$100</a:t>
            </a:r>
          </a:p>
          <a:p>
            <a:pPr algn="ctr"/>
            <a:r>
              <a:rPr kumimoji="0" lang="zh-TW" altLang="en-US" sz="4000" b="1">
                <a:solidFill>
                  <a:schemeClr val="tx2"/>
                </a:solidFill>
                <a:latin typeface="標楷體" pitchFamily="65" charset="-120"/>
                <a:ea typeface="標楷體" pitchFamily="65" charset="-120"/>
                <a:cs typeface="Arial" pitchFamily="34" charset="0"/>
              </a:rPr>
              <a:t>每位社友每年捐獻</a:t>
            </a:r>
          </a:p>
        </p:txBody>
      </p:sp>
      <p:sp>
        <p:nvSpPr>
          <p:cNvPr id="65546" name="Rectangle 5"/>
          <p:cNvSpPr>
            <a:spLocks noChangeArrowheads="1"/>
          </p:cNvSpPr>
          <p:nvPr/>
        </p:nvSpPr>
        <p:spPr bwMode="auto">
          <a:xfrm>
            <a:off x="468313" y="188913"/>
            <a:ext cx="8229600" cy="936625"/>
          </a:xfrm>
          <a:prstGeom prst="rect">
            <a:avLst/>
          </a:prstGeom>
          <a:noFill/>
          <a:ln w="9525">
            <a:noFill/>
            <a:miter lim="800000"/>
            <a:headEnd/>
            <a:tailEnd/>
          </a:ln>
        </p:spPr>
        <p:txBody>
          <a:bodyPr anchor="ctr"/>
          <a:lstStyle/>
          <a:p>
            <a:r>
              <a:rPr kumimoji="0" lang="en-US" altLang="zh-TW" sz="6600" b="1">
                <a:solidFill>
                  <a:schemeClr val="tx2"/>
                </a:solidFill>
                <a:latin typeface="Calibri" pitchFamily="34" charset="0"/>
              </a:rPr>
              <a:t>          E  R  E  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zh-TW" altLang="en-US" b="1" smtClean="0">
                <a:solidFill>
                  <a:srgbClr val="FFFF00"/>
                </a:solidFill>
                <a:effectLst>
                  <a:outerShdw blurRad="38100" dist="38100" dir="2700000" algn="tl">
                    <a:srgbClr val="000000"/>
                  </a:outerShdw>
                </a:effectLst>
                <a:ea typeface="標楷體" pitchFamily="65" charset="-120"/>
              </a:rPr>
              <a:t>每位扶輪社員</a:t>
            </a:r>
            <a:r>
              <a:rPr lang="en-US" altLang="zh-TW" b="1" smtClean="0">
                <a:solidFill>
                  <a:srgbClr val="FFFF00"/>
                </a:solidFill>
                <a:effectLst>
                  <a:outerShdw blurRad="38100" dist="38100" dir="2700000" algn="tl">
                    <a:srgbClr val="000000"/>
                  </a:outerShdw>
                </a:effectLst>
                <a:ea typeface="標楷體" pitchFamily="65" charset="-120"/>
              </a:rPr>
              <a:t>‧</a:t>
            </a:r>
            <a:r>
              <a:rPr lang="zh-TW" altLang="en-US" b="1" smtClean="0">
                <a:solidFill>
                  <a:srgbClr val="FFFF00"/>
                </a:solidFill>
                <a:effectLst>
                  <a:outerShdw blurRad="38100" dist="38100" dir="2700000" algn="tl">
                    <a:srgbClr val="000000"/>
                  </a:outerShdw>
                </a:effectLst>
                <a:ea typeface="標楷體" pitchFamily="65" charset="-120"/>
              </a:rPr>
              <a:t>每年扶輪社</a:t>
            </a:r>
            <a:br>
              <a:rPr lang="zh-TW" altLang="en-US" b="1" smtClean="0">
                <a:solidFill>
                  <a:srgbClr val="FFFF00"/>
                </a:solidFill>
                <a:effectLst>
                  <a:outerShdw blurRad="38100" dist="38100" dir="2700000" algn="tl">
                    <a:srgbClr val="000000"/>
                  </a:outerShdw>
                </a:effectLst>
                <a:ea typeface="標楷體" pitchFamily="65" charset="-120"/>
              </a:rPr>
            </a:br>
            <a:r>
              <a:rPr lang="en-US" altLang="zh-TW" sz="3900" b="1" smtClean="0">
                <a:solidFill>
                  <a:srgbClr val="FFFF00"/>
                </a:solidFill>
                <a:effectLst>
                  <a:outerShdw blurRad="38100" dist="38100" dir="2700000" algn="tl">
                    <a:srgbClr val="000000"/>
                  </a:outerShdw>
                </a:effectLst>
                <a:ea typeface="標楷體" pitchFamily="65" charset="-120"/>
              </a:rPr>
              <a:t>(Every Rotarian Every Year,EREY)</a:t>
            </a:r>
            <a:r>
              <a:rPr lang="en-US" altLang="zh-TW" sz="4000" b="1" smtClean="0">
                <a:ea typeface="標楷體" pitchFamily="65" charset="-120"/>
              </a:rPr>
              <a:t> </a:t>
            </a:r>
            <a:r>
              <a:rPr lang="zh-TW" altLang="en-US" sz="4000" smtClean="0"/>
              <a:t> </a:t>
            </a:r>
          </a:p>
        </p:txBody>
      </p:sp>
      <p:sp>
        <p:nvSpPr>
          <p:cNvPr id="99331" name="Rectangle 3"/>
          <p:cNvSpPr>
            <a:spLocks noGrp="1" noChangeArrowheads="1"/>
          </p:cNvSpPr>
          <p:nvPr>
            <p:ph type="body" idx="1"/>
          </p:nvPr>
        </p:nvSpPr>
        <p:spPr>
          <a:xfrm>
            <a:off x="323850" y="1773238"/>
            <a:ext cx="8351838" cy="4248150"/>
          </a:xfrm>
        </p:spPr>
        <p:txBody>
          <a:bodyPr/>
          <a:lstStyle/>
          <a:p>
            <a:pPr marL="0" indent="0" algn="just" defTabSz="457200" eaLnBrk="1" hangingPunct="1">
              <a:buFontTx/>
              <a:buNone/>
            </a:pPr>
            <a:r>
              <a:rPr lang="zh-TW" altLang="en-US" sz="4400" smtClean="0">
                <a:solidFill>
                  <a:schemeClr val="bg1"/>
                </a:solidFill>
                <a:effectLst>
                  <a:outerShdw blurRad="38100" dist="38100" dir="2700000" algn="tl">
                    <a:srgbClr val="000000"/>
                  </a:outerShdw>
                </a:effectLst>
                <a:ea typeface="標楷體" pitchFamily="65" charset="-120"/>
              </a:rPr>
              <a:t>此一獎旗頒予</a:t>
            </a:r>
            <a:r>
              <a:rPr lang="zh-TW" altLang="en-US" sz="4400" smtClean="0">
                <a:solidFill>
                  <a:srgbClr val="FF0000"/>
                </a:solidFill>
                <a:effectLst>
                  <a:outerShdw blurRad="38100" dist="38100" dir="2700000" algn="tl">
                    <a:srgbClr val="000000"/>
                  </a:outerShdw>
                </a:effectLst>
                <a:ea typeface="標楷體" pitchFamily="65" charset="-120"/>
              </a:rPr>
              <a:t>達成平均每人捐獻</a:t>
            </a:r>
            <a:r>
              <a:rPr lang="zh-TW" altLang="en-US" sz="4400" smtClean="0">
                <a:solidFill>
                  <a:srgbClr val="FFFF00"/>
                </a:solidFill>
                <a:effectLst>
                  <a:outerShdw blurRad="38100" dist="38100" dir="2700000" algn="tl">
                    <a:srgbClr val="000000"/>
                  </a:outerShdw>
                </a:effectLst>
                <a:ea typeface="標楷體" pitchFamily="65" charset="-120"/>
              </a:rPr>
              <a:t>至少</a:t>
            </a:r>
            <a:r>
              <a:rPr lang="en-US" altLang="zh-TW" sz="4400" smtClean="0">
                <a:solidFill>
                  <a:srgbClr val="FFFF00"/>
                </a:solidFill>
                <a:effectLst>
                  <a:outerShdw blurRad="38100" dist="38100" dir="2700000" algn="tl">
                    <a:srgbClr val="000000"/>
                  </a:outerShdw>
                </a:effectLst>
                <a:ea typeface="標楷體" pitchFamily="65" charset="-120"/>
              </a:rPr>
              <a:t>100</a:t>
            </a:r>
            <a:r>
              <a:rPr lang="zh-TW" altLang="en-US" sz="4400" smtClean="0">
                <a:solidFill>
                  <a:srgbClr val="FFFF00"/>
                </a:solidFill>
                <a:effectLst>
                  <a:outerShdw blurRad="38100" dist="38100" dir="2700000" algn="tl">
                    <a:srgbClr val="000000"/>
                  </a:outerShdw>
                </a:effectLst>
                <a:ea typeface="標楷體" pitchFamily="65" charset="-120"/>
              </a:rPr>
              <a:t>美元</a:t>
            </a:r>
            <a:r>
              <a:rPr lang="zh-TW" altLang="en-US" sz="4400" smtClean="0">
                <a:solidFill>
                  <a:srgbClr val="FF0000"/>
                </a:solidFill>
                <a:effectLst>
                  <a:outerShdw blurRad="38100" dist="38100" dir="2700000" algn="tl">
                    <a:srgbClr val="000000"/>
                  </a:outerShdw>
                </a:effectLst>
                <a:ea typeface="標楷體" pitchFamily="65" charset="-120"/>
              </a:rPr>
              <a:t>且社員百分之百參與</a:t>
            </a:r>
            <a:r>
              <a:rPr lang="zh-TW" altLang="en-US" sz="4400" smtClean="0">
                <a:solidFill>
                  <a:schemeClr val="bg1"/>
                </a:solidFill>
                <a:effectLst>
                  <a:outerShdw blurRad="38100" dist="38100" dir="2700000" algn="tl">
                    <a:srgbClr val="000000"/>
                  </a:outerShdw>
                </a:effectLst>
                <a:ea typeface="標楷體" pitchFamily="65" charset="-120"/>
              </a:rPr>
              <a:t>且每位現職（繳交會費）社員於同一扶輪年度都捐獻一些金額給</a:t>
            </a:r>
            <a:r>
              <a:rPr lang="zh-TW" altLang="en-US" sz="4400" smtClean="0">
                <a:solidFill>
                  <a:srgbClr val="FFFF00"/>
                </a:solidFill>
                <a:effectLst>
                  <a:outerShdw blurRad="38100" dist="38100" dir="2700000" algn="tl">
                    <a:srgbClr val="000000"/>
                  </a:outerShdw>
                </a:effectLst>
                <a:ea typeface="標楷體" pitchFamily="65" charset="-120"/>
              </a:rPr>
              <a:t>年度基金</a:t>
            </a:r>
            <a:r>
              <a:rPr lang="zh-TW" altLang="en-US" sz="4400" smtClean="0">
                <a:solidFill>
                  <a:schemeClr val="bg1"/>
                </a:solidFill>
                <a:effectLst>
                  <a:outerShdw blurRad="38100" dist="38100" dir="2700000" algn="tl">
                    <a:srgbClr val="000000"/>
                  </a:outerShdw>
                </a:effectLst>
                <a:ea typeface="標楷體" pitchFamily="65" charset="-120"/>
              </a:rPr>
              <a:t>的扶輪社。此一年度表彰於該扶輪年度結束時頒贈。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23850" y="274638"/>
            <a:ext cx="8569325" cy="1143000"/>
          </a:xfrm>
        </p:spPr>
        <p:txBody>
          <a:bodyPr/>
          <a:lstStyle/>
          <a:p>
            <a:pPr eaLnBrk="1" hangingPunct="1"/>
            <a:r>
              <a:rPr lang="zh-TW" altLang="en-US" sz="4000" b="1" smtClean="0">
                <a:solidFill>
                  <a:srgbClr val="FFFF00"/>
                </a:solidFill>
                <a:effectLst>
                  <a:outerShdw blurRad="38100" dist="38100" dir="2700000" algn="tl">
                    <a:srgbClr val="000000"/>
                  </a:outerShdw>
                </a:effectLst>
                <a:ea typeface="標楷體" pitchFamily="65" charset="-120"/>
              </a:rPr>
              <a:t>百分之百保羅．哈理斯之友扶輪社</a:t>
            </a:r>
            <a:br>
              <a:rPr lang="zh-TW" altLang="en-US" sz="4000" b="1" smtClean="0">
                <a:solidFill>
                  <a:srgbClr val="FFFF00"/>
                </a:solidFill>
                <a:effectLst>
                  <a:outerShdw blurRad="38100" dist="38100" dir="2700000" algn="tl">
                    <a:srgbClr val="000000"/>
                  </a:outerShdw>
                </a:effectLst>
                <a:ea typeface="標楷體" pitchFamily="65" charset="-120"/>
              </a:rPr>
            </a:br>
            <a:r>
              <a:rPr lang="en-US" altLang="zh-TW" sz="4000" b="1" smtClean="0">
                <a:solidFill>
                  <a:srgbClr val="FFFF00"/>
                </a:solidFill>
                <a:effectLst>
                  <a:outerShdw blurRad="38100" dist="38100" dir="2700000" algn="tl">
                    <a:srgbClr val="000000"/>
                  </a:outerShdw>
                </a:effectLst>
                <a:ea typeface="標楷體" pitchFamily="65" charset="-120"/>
              </a:rPr>
              <a:t> (100% Paul Harris Fellow Club)</a:t>
            </a:r>
            <a:r>
              <a:rPr lang="en-US" altLang="zh-TW" sz="4000" b="1" smtClean="0">
                <a:ea typeface="標楷體" pitchFamily="65" charset="-120"/>
              </a:rPr>
              <a:t> </a:t>
            </a:r>
            <a:endParaRPr lang="zh-TW" altLang="en-US" sz="4000" smtClean="0"/>
          </a:p>
        </p:txBody>
      </p:sp>
      <p:sp>
        <p:nvSpPr>
          <p:cNvPr id="100355" name="Rectangle 3"/>
          <p:cNvSpPr>
            <a:spLocks noGrp="1" noChangeArrowheads="1"/>
          </p:cNvSpPr>
          <p:nvPr>
            <p:ph type="body" idx="1"/>
          </p:nvPr>
        </p:nvSpPr>
        <p:spPr/>
        <p:txBody>
          <a:bodyPr/>
          <a:lstStyle/>
          <a:p>
            <a:pPr marL="0" indent="0" algn="just" defTabSz="457200" eaLnBrk="1" hangingPunct="1">
              <a:buFontTx/>
              <a:buNone/>
            </a:pPr>
            <a:r>
              <a:rPr lang="zh-TW" altLang="en-US" smtClean="0">
                <a:solidFill>
                  <a:schemeClr val="bg1"/>
                </a:solidFill>
                <a:effectLst>
                  <a:outerShdw blurRad="38100" dist="38100" dir="2700000" algn="tl">
                    <a:srgbClr val="000000"/>
                  </a:outerShdw>
                </a:effectLst>
                <a:ea typeface="標楷體" pitchFamily="65" charset="-120"/>
              </a:rPr>
              <a:t>扶輪社為符合獲獎資格，在申請此一獎旗時，</a:t>
            </a:r>
            <a:r>
              <a:rPr lang="zh-TW" altLang="en-US" smtClean="0">
                <a:solidFill>
                  <a:srgbClr val="FFFF00"/>
                </a:solidFill>
                <a:effectLst>
                  <a:outerShdw blurRad="38100" dist="38100" dir="2700000" algn="tl">
                    <a:srgbClr val="000000"/>
                  </a:outerShdw>
                </a:effectLst>
                <a:ea typeface="標楷體" pitchFamily="65" charset="-120"/>
              </a:rPr>
              <a:t>社內每一位現職（繳交會費）社員必須皆為保羅．哈理斯之友</a:t>
            </a:r>
            <a:r>
              <a:rPr lang="zh-TW" altLang="en-US" smtClean="0">
                <a:solidFill>
                  <a:schemeClr val="bg1"/>
                </a:solidFill>
                <a:effectLst>
                  <a:outerShdw blurRad="38100" dist="38100" dir="2700000" algn="tl">
                    <a:srgbClr val="000000"/>
                  </a:outerShdw>
                </a:effectLst>
                <a:ea typeface="標楷體" pitchFamily="65" charset="-120"/>
              </a:rPr>
              <a:t>。要獲得此一表彰，必須由一位扶輪社領導人聯繫地區總監，證實該扶輪社之資格，然後由地區總 監向扶輪基金會提交表彰申請。扶輪社可獲得一面獎旗，</a:t>
            </a:r>
            <a:r>
              <a:rPr lang="zh-TW" altLang="en-US" smtClean="0">
                <a:solidFill>
                  <a:srgbClr val="FFFF00"/>
                </a:solidFill>
                <a:effectLst>
                  <a:outerShdw blurRad="38100" dist="38100" dir="2700000" algn="tl">
                    <a:srgbClr val="000000"/>
                  </a:outerShdw>
                </a:effectLst>
                <a:ea typeface="標楷體" pitchFamily="65" charset="-120"/>
              </a:rPr>
              <a:t>社名也將登入國際扶輪網站</a:t>
            </a:r>
            <a:r>
              <a:rPr lang="zh-TW" altLang="en-US" smtClean="0">
                <a:solidFill>
                  <a:schemeClr val="bg1"/>
                </a:solidFill>
                <a:effectLst>
                  <a:outerShdw blurRad="38100" dist="38100" dir="2700000" algn="tl">
                    <a:srgbClr val="000000"/>
                  </a:outerShdw>
                </a:effectLst>
                <a:ea typeface="標楷體" pitchFamily="65" charset="-120"/>
              </a:rPr>
              <a:t> </a:t>
            </a:r>
            <a:r>
              <a:rPr lang="en-US" altLang="zh-TW" smtClean="0">
                <a:solidFill>
                  <a:srgbClr val="FFFF00"/>
                </a:solidFill>
                <a:effectLst>
                  <a:outerShdw blurRad="38100" dist="38100" dir="2700000" algn="tl">
                    <a:srgbClr val="000000"/>
                  </a:outerShdw>
                </a:effectLst>
                <a:ea typeface="標楷體" pitchFamily="65" charset="-120"/>
              </a:rPr>
              <a:t>www.rotary.org</a:t>
            </a:r>
            <a:r>
              <a:rPr lang="zh-TW" altLang="en-US" smtClean="0">
                <a:solidFill>
                  <a:srgbClr val="FFFF00"/>
                </a:solidFill>
                <a:effectLst>
                  <a:outerShdw blurRad="38100" dist="38100" dir="2700000" algn="tl">
                    <a:srgbClr val="000000"/>
                  </a:outerShdw>
                </a:effectLst>
                <a:ea typeface="標楷體" pitchFamily="65" charset="-120"/>
              </a:rPr>
              <a:t>的百分之百保羅．哈理斯之友扶輪社名單</a:t>
            </a:r>
            <a:r>
              <a:rPr lang="zh-TW" altLang="en-US" smtClean="0">
                <a:solidFill>
                  <a:schemeClr val="bg1"/>
                </a:solidFill>
                <a:effectLst>
                  <a:outerShdw blurRad="38100" dist="38100" dir="2700000" algn="tl">
                    <a:srgbClr val="000000"/>
                  </a:outerShdw>
                </a:effectLst>
                <a:ea typeface="標楷體" pitchFamily="65" charset="-120"/>
              </a:rPr>
              <a:t>。這面只可獲頒一次的獎旗，可於扶輪年度內隨時申請。</a:t>
            </a:r>
            <a:r>
              <a:rPr lang="zh-TW" altLang="en-US" sz="2800" smtClean="0">
                <a:solidFill>
                  <a:schemeClr val="bg1"/>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23850" y="333375"/>
            <a:ext cx="8362950" cy="1143000"/>
          </a:xfrm>
        </p:spPr>
        <p:txBody>
          <a:bodyPr/>
          <a:lstStyle/>
          <a:p>
            <a:pPr eaLnBrk="1" hangingPunct="1"/>
            <a:r>
              <a:rPr lang="zh-TW" altLang="en-US" sz="4000" b="1" dirty="0" smtClean="0">
                <a:solidFill>
                  <a:srgbClr val="FFFF00"/>
                </a:solidFill>
                <a:effectLst>
                  <a:outerShdw blurRad="38100" dist="38100" dir="2700000" algn="tl">
                    <a:srgbClr val="000000"/>
                  </a:outerShdw>
                </a:effectLst>
                <a:ea typeface="標楷體" pitchFamily="65" charset="-120"/>
              </a:rPr>
              <a:t>百分之百扶輪基金會贊助會員扶輪社</a:t>
            </a:r>
            <a:br>
              <a:rPr lang="zh-TW" altLang="en-US" sz="4000" b="1" dirty="0" smtClean="0">
                <a:solidFill>
                  <a:srgbClr val="FFFF00"/>
                </a:solidFill>
                <a:effectLst>
                  <a:outerShdw blurRad="38100" dist="38100" dir="2700000" algn="tl">
                    <a:srgbClr val="000000"/>
                  </a:outerShdw>
                </a:effectLst>
                <a:ea typeface="標楷體" pitchFamily="65" charset="-120"/>
              </a:rPr>
            </a:br>
            <a:r>
              <a:rPr lang="zh-TW" altLang="en-US" sz="4000" dirty="0" smtClean="0">
                <a:solidFill>
                  <a:srgbClr val="FFFF00"/>
                </a:solidFill>
              </a:rPr>
              <a:t> </a:t>
            </a:r>
            <a:r>
              <a:rPr lang="en-US" altLang="zh-TW" sz="3200" b="1" dirty="0" smtClean="0">
                <a:solidFill>
                  <a:srgbClr val="FFFF00"/>
                </a:solidFill>
                <a:effectLst>
                  <a:outerShdw blurRad="38100" dist="38100" dir="2700000" algn="tl">
                    <a:srgbClr val="000000"/>
                  </a:outerShdw>
                </a:effectLst>
                <a:ea typeface="標楷體" pitchFamily="65" charset="-120"/>
              </a:rPr>
              <a:t>(100% Rotary Foundation Member Club)</a:t>
            </a:r>
            <a:r>
              <a:rPr lang="en-US" altLang="zh-TW" sz="4000" b="1" dirty="0" smtClean="0">
                <a:ea typeface="標楷體" pitchFamily="65" charset="-120"/>
              </a:rPr>
              <a:t> </a:t>
            </a:r>
            <a:endParaRPr lang="zh-TW" altLang="en-US" sz="4000" b="1" dirty="0" smtClean="0">
              <a:ea typeface="標楷體" pitchFamily="65" charset="-120"/>
            </a:endParaRPr>
          </a:p>
        </p:txBody>
      </p:sp>
      <p:sp>
        <p:nvSpPr>
          <p:cNvPr id="101379" name="Rectangle 3"/>
          <p:cNvSpPr>
            <a:spLocks noGrp="1" noChangeArrowheads="1"/>
          </p:cNvSpPr>
          <p:nvPr>
            <p:ph type="body" idx="1"/>
          </p:nvPr>
        </p:nvSpPr>
        <p:spPr>
          <a:xfrm>
            <a:off x="323850" y="1916113"/>
            <a:ext cx="8424863" cy="4608512"/>
          </a:xfrm>
        </p:spPr>
        <p:txBody>
          <a:bodyPr/>
          <a:lstStyle/>
          <a:p>
            <a:pPr marL="0" indent="0" algn="just" defTabSz="457200" eaLnBrk="1" hangingPunct="1">
              <a:buFontTx/>
              <a:buNone/>
            </a:pPr>
            <a:r>
              <a:rPr lang="zh-TW" altLang="en-US" sz="4200" dirty="0" smtClean="0">
                <a:solidFill>
                  <a:schemeClr val="bg1"/>
                </a:solidFill>
                <a:effectLst>
                  <a:outerShdw blurRad="38100" dist="38100" dir="2700000" algn="tl">
                    <a:srgbClr val="000000"/>
                  </a:outerShdw>
                </a:effectLst>
                <a:ea typeface="標楷體" pitchFamily="65" charset="-120"/>
              </a:rPr>
              <a:t>此一獎旗頒予達成</a:t>
            </a:r>
            <a:r>
              <a:rPr lang="zh-TW" altLang="en-US" sz="4200" dirty="0" smtClean="0">
                <a:solidFill>
                  <a:srgbClr val="FF0000"/>
                </a:solidFill>
                <a:effectLst>
                  <a:outerShdw blurRad="38100" dist="38100" dir="2700000" algn="tl">
                    <a:srgbClr val="000000"/>
                  </a:outerShdw>
                </a:effectLst>
                <a:ea typeface="標楷體" pitchFamily="65" charset="-120"/>
              </a:rPr>
              <a:t>全社平均每人捐獻</a:t>
            </a:r>
            <a:r>
              <a:rPr lang="en-US" altLang="zh-TW" sz="4200" dirty="0" smtClean="0">
                <a:solidFill>
                  <a:srgbClr val="FFFF00"/>
                </a:solidFill>
                <a:effectLst>
                  <a:outerShdw blurRad="38100" dist="38100" dir="2700000" algn="tl">
                    <a:srgbClr val="000000"/>
                  </a:outerShdw>
                </a:effectLst>
                <a:ea typeface="標楷體" pitchFamily="65" charset="-120"/>
              </a:rPr>
              <a:t>100</a:t>
            </a:r>
            <a:r>
              <a:rPr lang="zh-TW" altLang="en-US" sz="4200" dirty="0" smtClean="0">
                <a:solidFill>
                  <a:srgbClr val="FFFF00"/>
                </a:solidFill>
                <a:effectLst>
                  <a:outerShdw blurRad="38100" dist="38100" dir="2700000" algn="tl">
                    <a:srgbClr val="000000"/>
                  </a:outerShdw>
                </a:effectLst>
                <a:ea typeface="標楷體" pitchFamily="65" charset="-120"/>
              </a:rPr>
              <a:t>美元</a:t>
            </a:r>
            <a:r>
              <a:rPr lang="zh-TW" altLang="en-US" sz="4200" dirty="0" smtClean="0">
                <a:solidFill>
                  <a:srgbClr val="FF0000"/>
                </a:solidFill>
                <a:effectLst>
                  <a:outerShdw blurRad="38100" dist="38100" dir="2700000" algn="tl">
                    <a:srgbClr val="000000"/>
                  </a:outerShdw>
                </a:effectLst>
                <a:ea typeface="標楷體" pitchFamily="65" charset="-120"/>
              </a:rPr>
              <a:t>，且社內所有現職（繳交會費）社員於</a:t>
            </a:r>
            <a:r>
              <a:rPr lang="zh-TW" altLang="en-US" sz="4200" dirty="0" smtClean="0">
                <a:solidFill>
                  <a:srgbClr val="FFFF00"/>
                </a:solidFill>
                <a:effectLst>
                  <a:outerShdw blurRad="38100" dist="38100" dir="2700000" algn="tl">
                    <a:srgbClr val="000000"/>
                  </a:outerShdw>
                </a:effectLst>
                <a:ea typeface="標楷體" pitchFamily="65" charset="-120"/>
              </a:rPr>
              <a:t>同一扶輪年度中每人都捐獻</a:t>
            </a:r>
            <a:r>
              <a:rPr lang="en-US" altLang="zh-TW" sz="4200" dirty="0" smtClean="0">
                <a:solidFill>
                  <a:srgbClr val="FFFF00"/>
                </a:solidFill>
                <a:effectLst>
                  <a:outerShdw blurRad="38100" dist="38100" dir="2700000" algn="tl">
                    <a:srgbClr val="000000"/>
                  </a:outerShdw>
                </a:effectLst>
                <a:ea typeface="標楷體" pitchFamily="65" charset="-120"/>
              </a:rPr>
              <a:t>100</a:t>
            </a:r>
            <a:r>
              <a:rPr lang="zh-TW" altLang="en-US" sz="4200" dirty="0" smtClean="0">
                <a:solidFill>
                  <a:srgbClr val="FFFF00"/>
                </a:solidFill>
                <a:effectLst>
                  <a:outerShdw blurRad="38100" dist="38100" dir="2700000" algn="tl">
                    <a:srgbClr val="000000"/>
                  </a:outerShdw>
                </a:effectLst>
                <a:ea typeface="標楷體" pitchFamily="65" charset="-120"/>
              </a:rPr>
              <a:t>美元或更多金額</a:t>
            </a:r>
            <a:r>
              <a:rPr lang="zh-TW" altLang="en-US" sz="4200" dirty="0" smtClean="0">
                <a:solidFill>
                  <a:schemeClr val="bg1"/>
                </a:solidFill>
                <a:effectLst>
                  <a:outerShdw blurRad="38100" dist="38100" dir="2700000" algn="tl">
                    <a:srgbClr val="000000"/>
                  </a:outerShdw>
                </a:effectLst>
                <a:ea typeface="標楷體" pitchFamily="65" charset="-120"/>
              </a:rPr>
              <a:t>給年度基金的扶輪社。此一年度表彰於該扶輪年度結束時頒贈。</a:t>
            </a:r>
            <a:r>
              <a:rPr lang="zh-TW" altLang="en-US" sz="4200" dirty="0" smtClean="0">
                <a:solidFill>
                  <a:schemeClr val="bg1"/>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23850" y="404813"/>
            <a:ext cx="8820150" cy="1143000"/>
          </a:xfrm>
        </p:spPr>
        <p:txBody>
          <a:bodyPr/>
          <a:lstStyle/>
          <a:p>
            <a:pPr eaLnBrk="1" hangingPunct="1"/>
            <a:r>
              <a:rPr lang="zh-TW" altLang="en-US" sz="3700" b="1" smtClean="0">
                <a:solidFill>
                  <a:srgbClr val="FFFF00"/>
                </a:solidFill>
                <a:effectLst>
                  <a:outerShdw blurRad="38100" dist="38100" dir="2700000" algn="tl">
                    <a:srgbClr val="000000"/>
                  </a:outerShdw>
                </a:effectLst>
                <a:ea typeface="標楷體" pitchFamily="65" charset="-120"/>
              </a:rPr>
              <a:t>年度基金每位社員平均捐獻前三名扶輪社</a:t>
            </a:r>
            <a:br>
              <a:rPr lang="zh-TW" altLang="en-US" sz="3700" b="1" smtClean="0">
                <a:solidFill>
                  <a:srgbClr val="FFFF00"/>
                </a:solidFill>
                <a:effectLst>
                  <a:outerShdw blurRad="38100" dist="38100" dir="2700000" algn="tl">
                    <a:srgbClr val="000000"/>
                  </a:outerShdw>
                </a:effectLst>
                <a:ea typeface="標楷體" pitchFamily="65" charset="-120"/>
              </a:rPr>
            </a:br>
            <a:r>
              <a:rPr lang="en-US" altLang="zh-TW" sz="2800" b="1" smtClean="0">
                <a:solidFill>
                  <a:srgbClr val="FFFF00"/>
                </a:solidFill>
                <a:effectLst>
                  <a:outerShdw blurRad="38100" dist="38100" dir="2700000" algn="tl">
                    <a:srgbClr val="000000"/>
                  </a:outerShdw>
                </a:effectLst>
                <a:ea typeface="標楷體" pitchFamily="65" charset="-120"/>
              </a:rPr>
              <a:t>(Top 3 Per Capita inAnnual Programs Fund Giving)</a:t>
            </a:r>
            <a:r>
              <a:rPr lang="en-US" altLang="zh-TW" sz="3900" b="1" smtClean="0">
                <a:solidFill>
                  <a:srgbClr val="FFFF00"/>
                </a:solidFill>
                <a:ea typeface="標楷體" pitchFamily="65" charset="-120"/>
              </a:rPr>
              <a:t> </a:t>
            </a:r>
            <a:r>
              <a:rPr lang="zh-TW" altLang="en-US" sz="3700" smtClean="0">
                <a:effectLst>
                  <a:outerShdw blurRad="38100" dist="38100" dir="2700000" algn="tl">
                    <a:srgbClr val="FFFFFF"/>
                  </a:outerShdw>
                </a:effectLst>
              </a:rPr>
              <a:t> </a:t>
            </a:r>
          </a:p>
        </p:txBody>
      </p:sp>
      <p:sp>
        <p:nvSpPr>
          <p:cNvPr id="102403" name="Rectangle 3"/>
          <p:cNvSpPr>
            <a:spLocks noGrp="1" noChangeArrowheads="1"/>
          </p:cNvSpPr>
          <p:nvPr>
            <p:ph type="body" idx="1"/>
          </p:nvPr>
        </p:nvSpPr>
        <p:spPr>
          <a:xfrm>
            <a:off x="468313" y="1916113"/>
            <a:ext cx="8291512" cy="2620962"/>
          </a:xfrm>
        </p:spPr>
        <p:txBody>
          <a:bodyPr/>
          <a:lstStyle/>
          <a:p>
            <a:pPr marL="0" indent="0" algn="just" defTabSz="457200" eaLnBrk="1" hangingPunct="1">
              <a:lnSpc>
                <a:spcPct val="90000"/>
              </a:lnSpc>
              <a:buFontTx/>
              <a:buNone/>
            </a:pPr>
            <a:r>
              <a:rPr lang="zh-TW" altLang="en-US" sz="4800" smtClean="0">
                <a:solidFill>
                  <a:schemeClr val="bg1"/>
                </a:solidFill>
                <a:effectLst>
                  <a:outerShdw blurRad="38100" dist="38100" dir="2700000" algn="tl">
                    <a:srgbClr val="000000"/>
                  </a:outerShdw>
                </a:effectLst>
                <a:ea typeface="標楷體" pitchFamily="65" charset="-120"/>
              </a:rPr>
              <a:t>此一獎旗頒予每一地區內平均</a:t>
            </a:r>
            <a:r>
              <a:rPr lang="zh-TW" altLang="en-US" sz="4800" smtClean="0">
                <a:solidFill>
                  <a:srgbClr val="FF0000"/>
                </a:solidFill>
                <a:effectLst>
                  <a:outerShdw blurRad="38100" dist="38100" dir="2700000" algn="tl">
                    <a:srgbClr val="000000"/>
                  </a:outerShdw>
                </a:effectLst>
                <a:ea typeface="標楷體" pitchFamily="65" charset="-120"/>
              </a:rPr>
              <a:t>每人平均捐獻前三名之扶輪社</a:t>
            </a:r>
            <a:r>
              <a:rPr lang="zh-TW" altLang="en-US" sz="4800" smtClean="0">
                <a:solidFill>
                  <a:schemeClr val="bg1"/>
                </a:solidFill>
                <a:effectLst>
                  <a:outerShdw blurRad="38100" dist="38100" dir="2700000" algn="tl">
                    <a:srgbClr val="000000"/>
                  </a:outerShdw>
                </a:effectLst>
                <a:ea typeface="標楷體" pitchFamily="65" charset="-120"/>
              </a:rPr>
              <a:t>。要符合獲獎資格，扶輪社必須達成</a:t>
            </a:r>
            <a:r>
              <a:rPr lang="zh-TW" altLang="en-US" sz="4800" smtClean="0">
                <a:solidFill>
                  <a:srgbClr val="FFFF00"/>
                </a:solidFill>
                <a:effectLst>
                  <a:outerShdw blurRad="38100" dist="38100" dir="2700000" algn="tl">
                    <a:srgbClr val="000000"/>
                  </a:outerShdw>
                </a:effectLst>
                <a:ea typeface="標楷體" pitchFamily="65" charset="-120"/>
              </a:rPr>
              <a:t>平均每人捐獻至少</a:t>
            </a:r>
            <a:r>
              <a:rPr lang="en-US" altLang="zh-TW" sz="4800" smtClean="0">
                <a:solidFill>
                  <a:srgbClr val="FFFF00"/>
                </a:solidFill>
                <a:effectLst>
                  <a:outerShdw blurRad="38100" dist="38100" dir="2700000" algn="tl">
                    <a:srgbClr val="000000"/>
                  </a:outerShdw>
                </a:effectLst>
                <a:ea typeface="標楷體" pitchFamily="65" charset="-120"/>
              </a:rPr>
              <a:t>50</a:t>
            </a:r>
            <a:r>
              <a:rPr lang="zh-TW" altLang="en-US" sz="4800" smtClean="0">
                <a:solidFill>
                  <a:srgbClr val="FFFF00"/>
                </a:solidFill>
                <a:effectLst>
                  <a:outerShdw blurRad="38100" dist="38100" dir="2700000" algn="tl">
                    <a:srgbClr val="000000"/>
                  </a:outerShdw>
                </a:effectLst>
                <a:ea typeface="標楷體" pitchFamily="65" charset="-120"/>
              </a:rPr>
              <a:t>美元</a:t>
            </a:r>
            <a:r>
              <a:rPr lang="zh-TW" altLang="en-US" sz="4800" smtClean="0">
                <a:solidFill>
                  <a:schemeClr val="bg1"/>
                </a:solidFill>
                <a:effectLst>
                  <a:outerShdw blurRad="38100" dist="38100" dir="2700000" algn="tl">
                    <a:srgbClr val="000000"/>
                  </a:outerShdw>
                </a:effectLst>
                <a:ea typeface="標楷體" pitchFamily="65" charset="-120"/>
              </a:rPr>
              <a:t>給年度基金。此一獎旗於該扶輪年度結束時頒贈。</a:t>
            </a:r>
            <a:r>
              <a:rPr lang="zh-TW" altLang="en-US" sz="4800" smtClean="0">
                <a:solidFill>
                  <a:schemeClr val="bg1"/>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611188" y="1341438"/>
            <a:ext cx="7491412" cy="3870325"/>
          </a:xfrm>
          <a:prstGeom prst="rect">
            <a:avLst/>
          </a:prstGeom>
          <a:noFill/>
          <a:ln w="9525">
            <a:noFill/>
            <a:miter lim="800000"/>
            <a:headEnd/>
            <a:tailEnd/>
          </a:ln>
        </p:spPr>
        <p:txBody>
          <a:bodyPr>
            <a:spAutoFit/>
          </a:bodyPr>
          <a:lstStyle/>
          <a:p>
            <a:pPr algn="just"/>
            <a:r>
              <a:rPr kumimoji="0" lang="zh-TW" altLang="en-US" sz="6200" b="1">
                <a:solidFill>
                  <a:srgbClr val="FFFF00"/>
                </a:solidFill>
                <a:effectLst>
                  <a:outerShdw blurRad="38100" dist="38100" dir="2700000" algn="tl">
                    <a:srgbClr val="000000"/>
                  </a:outerShdw>
                </a:effectLst>
                <a:ea typeface="標楷體" pitchFamily="65" charset="-120"/>
                <a:cs typeface="Apple LiGothic Medium"/>
              </a:rPr>
              <a:t>寶眷社員、衛星扶輪社員視同一般社員列入</a:t>
            </a:r>
            <a:r>
              <a:rPr kumimoji="0" lang="en-US" altLang="zh-TW" sz="6200" b="1">
                <a:solidFill>
                  <a:srgbClr val="FFFF00"/>
                </a:solidFill>
                <a:effectLst>
                  <a:outerShdw blurRad="38100" dist="38100" dir="2700000" algn="tl">
                    <a:srgbClr val="000000"/>
                  </a:outerShdw>
                </a:effectLst>
                <a:ea typeface="標楷體" pitchFamily="65" charset="-120"/>
                <a:cs typeface="Apple LiGothic Medium"/>
              </a:rPr>
              <a:t>EREY</a:t>
            </a:r>
            <a:r>
              <a:rPr kumimoji="0" lang="zh-TW" altLang="en-US" sz="6200" b="1">
                <a:solidFill>
                  <a:srgbClr val="FFFF00"/>
                </a:solidFill>
                <a:effectLst>
                  <a:outerShdw blurRad="38100" dist="38100" dir="2700000" algn="tl">
                    <a:srgbClr val="000000"/>
                  </a:outerShdw>
                </a:effectLst>
                <a:ea typeface="標楷體" pitchFamily="65" charset="-120"/>
                <a:cs typeface="Apple LiGothic Medium"/>
              </a:rPr>
              <a:t>與</a:t>
            </a:r>
            <a:r>
              <a:rPr kumimoji="0" lang="en-US" altLang="zh-TW" sz="6200" b="1">
                <a:solidFill>
                  <a:srgbClr val="FFFF00"/>
                </a:solidFill>
                <a:effectLst>
                  <a:outerShdw blurRad="38100" dist="38100" dir="2700000" algn="tl">
                    <a:srgbClr val="000000"/>
                  </a:outerShdw>
                </a:effectLst>
                <a:ea typeface="標楷體" pitchFamily="65" charset="-120"/>
                <a:cs typeface="Apple LiGothic Medium"/>
              </a:rPr>
              <a:t>100%</a:t>
            </a:r>
            <a:r>
              <a:rPr kumimoji="0" lang="zh-TW" altLang="en-US" sz="6200" b="1">
                <a:solidFill>
                  <a:srgbClr val="FFFF00"/>
                </a:solidFill>
                <a:effectLst>
                  <a:outerShdw blurRad="38100" dist="38100" dir="2700000" algn="tl">
                    <a:srgbClr val="000000"/>
                  </a:outerShdw>
                </a:effectLst>
                <a:ea typeface="標楷體" pitchFamily="65" charset="-120"/>
                <a:cs typeface="Apple LiGothic Medium"/>
              </a:rPr>
              <a:t>贊助會員社表彰計算。</a:t>
            </a:r>
            <a:endParaRPr kumimoji="0" lang="en-US" sz="6200">
              <a:solidFill>
                <a:srgbClr val="FFFF00"/>
              </a:solidFill>
              <a:effectLst>
                <a:outerShdw blurRad="38100" dist="38100" dir="2700000" algn="tl">
                  <a:srgbClr val="000000"/>
                </a:outerShdw>
              </a:effectLst>
              <a:ea typeface="標楷體" pitchFamily="65" charset="-120"/>
              <a:cs typeface="Apple LiGothic Medium"/>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idx="4294967295"/>
          </p:nvPr>
        </p:nvSpPr>
        <p:spPr/>
        <p:txBody>
          <a:bodyPr>
            <a:normAutofit fontScale="90000"/>
          </a:bodyPr>
          <a:lstStyle/>
          <a:p>
            <a:pPr eaLnBrk="1" hangingPunct="1"/>
            <a:r>
              <a:rPr lang="zh-TW" altLang="en-US" sz="6600" b="1" smtClean="0">
                <a:solidFill>
                  <a:srgbClr val="FFFF00"/>
                </a:solidFill>
                <a:effectLst>
                  <a:outerShdw blurRad="38100" dist="38100" dir="2700000" algn="tl">
                    <a:srgbClr val="000000"/>
                  </a:outerShdw>
                </a:effectLst>
                <a:ea typeface="標楷體" pitchFamily="65" charset="-120"/>
                <a:cs typeface="微軟正黑體" pitchFamily="34" charset="-120"/>
              </a:rPr>
              <a:t>年 度 基 金</a:t>
            </a:r>
            <a:br>
              <a:rPr lang="zh-TW" altLang="en-US" sz="6600" b="1" smtClean="0">
                <a:solidFill>
                  <a:srgbClr val="FFFF00"/>
                </a:solidFill>
                <a:effectLst>
                  <a:outerShdw blurRad="38100" dist="38100" dir="2700000" algn="tl">
                    <a:srgbClr val="000000"/>
                  </a:outerShdw>
                </a:effectLst>
                <a:ea typeface="標楷體" pitchFamily="65" charset="-120"/>
                <a:cs typeface="微軟正黑體" pitchFamily="34" charset="-120"/>
              </a:rPr>
            </a:br>
            <a:r>
              <a:rPr lang="en-US" altLang="zh-TW" sz="4800" b="1" smtClean="0">
                <a:solidFill>
                  <a:srgbClr val="FFFF00"/>
                </a:solidFill>
                <a:effectLst>
                  <a:outerShdw blurRad="38100" dist="38100" dir="2700000" algn="tl">
                    <a:srgbClr val="000000"/>
                  </a:outerShdw>
                </a:effectLst>
                <a:ea typeface="標楷體" pitchFamily="65" charset="-120"/>
                <a:cs typeface="微軟正黑體" pitchFamily="34" charset="-120"/>
              </a:rPr>
              <a:t>AF – Annual Fund</a:t>
            </a:r>
          </a:p>
        </p:txBody>
      </p:sp>
      <p:sp>
        <p:nvSpPr>
          <p:cNvPr id="9219" name="Rectangle 8"/>
          <p:cNvSpPr>
            <a:spLocks noGrp="1" noChangeArrowheads="1"/>
          </p:cNvSpPr>
          <p:nvPr>
            <p:ph type="body" idx="4294967295"/>
          </p:nvPr>
        </p:nvSpPr>
        <p:spPr>
          <a:xfrm>
            <a:off x="323850" y="2565400"/>
            <a:ext cx="8229600" cy="4033838"/>
          </a:xfrm>
        </p:spPr>
        <p:txBody>
          <a:bodyPr>
            <a:normAutofit/>
          </a:bodyPr>
          <a:lstStyle/>
          <a:p>
            <a:pPr marL="360363" indent="-360363" eaLnBrk="1" hangingPunct="1">
              <a:defRPr/>
            </a:pPr>
            <a:r>
              <a:rPr lang="zh-TW" altLang="en-US" sz="3600" b="1" smtClean="0">
                <a:solidFill>
                  <a:schemeClr val="bg1"/>
                </a:solidFill>
                <a:effectLst>
                  <a:outerShdw blurRad="38100" dist="38100" dir="2700000" algn="tl">
                    <a:srgbClr val="000000"/>
                  </a:outerShdw>
                </a:effectLst>
                <a:ea typeface="標楷體" pitchFamily="65" charset="-120"/>
                <a:cs typeface="微軟正黑體" pitchFamily="34" charset="-120"/>
              </a:rPr>
              <a:t>年度基金：</a:t>
            </a:r>
            <a:r>
              <a:rPr lang="zh-TW" altLang="en-US" sz="3600" b="1" smtClean="0">
                <a:solidFill>
                  <a:srgbClr val="FFFF00"/>
                </a:solidFill>
                <a:effectLst>
                  <a:outerShdw blurRad="38100" dist="38100" dir="2700000" algn="tl">
                    <a:srgbClr val="000000"/>
                  </a:outerShdw>
                </a:effectLst>
                <a:ea typeface="標楷體" pitchFamily="65" charset="-120"/>
                <a:cs typeface="微軟正黑體" pitchFamily="34" charset="-120"/>
              </a:rPr>
              <a:t>不指定用途</a:t>
            </a:r>
          </a:p>
          <a:p>
            <a:pPr marL="360363" indent="-360363" eaLnBrk="1" hangingPunct="1">
              <a:buFontTx/>
              <a:buNone/>
              <a:defRPr/>
            </a:pPr>
            <a:r>
              <a:rPr lang="zh-TW" altLang="en-US" sz="2800" b="1" smtClean="0">
                <a:solidFill>
                  <a:schemeClr val="bg1"/>
                </a:solidFill>
                <a:effectLst>
                  <a:outerShdw blurRad="38100" dist="38100" dir="2700000" algn="tl">
                    <a:srgbClr val="000000"/>
                  </a:outerShdw>
                </a:effectLst>
                <a:ea typeface="標楷體" pitchFamily="65" charset="-120"/>
                <a:cs typeface="微軟正黑體" pitchFamily="34" charset="-120"/>
              </a:rPr>
              <a:t>    捐給永久基金、指定全球獎助金贊助、根除小兒麻痺、世界和平基金</a:t>
            </a:r>
            <a:r>
              <a:rPr lang="en-US" altLang="zh-TW" sz="2800" b="1" smtClean="0">
                <a:solidFill>
                  <a:schemeClr val="bg1"/>
                </a:solidFill>
                <a:effectLst>
                  <a:outerShdw blurRad="38100" dist="38100" dir="2700000" algn="tl">
                    <a:srgbClr val="000000"/>
                  </a:outerShdw>
                </a:effectLst>
                <a:ea typeface="標楷體" pitchFamily="65" charset="-120"/>
                <a:cs typeface="微軟正黑體" pitchFamily="34" charset="-120"/>
              </a:rPr>
              <a:t>…</a:t>
            </a:r>
            <a:r>
              <a:rPr lang="zh-TW" altLang="en-US" sz="2800" b="1" smtClean="0">
                <a:solidFill>
                  <a:schemeClr val="bg1"/>
                </a:solidFill>
                <a:effectLst>
                  <a:outerShdw blurRad="38100" dist="38100" dir="2700000" algn="tl">
                    <a:srgbClr val="000000"/>
                  </a:outerShdw>
                </a:effectLst>
                <a:ea typeface="標楷體" pitchFamily="65" charset="-120"/>
                <a:cs typeface="微軟正黑體" pitchFamily="34" charset="-120"/>
              </a:rPr>
              <a:t>都不算入</a:t>
            </a:r>
            <a:r>
              <a:rPr lang="en-US" altLang="zh-TW" sz="2800" b="1" smtClean="0">
                <a:solidFill>
                  <a:schemeClr val="bg1"/>
                </a:solidFill>
                <a:effectLst>
                  <a:outerShdw blurRad="38100" dist="38100" dir="2700000" algn="tl">
                    <a:srgbClr val="000000"/>
                  </a:outerShdw>
                </a:effectLst>
                <a:ea typeface="標楷體" pitchFamily="65" charset="-120"/>
                <a:cs typeface="微軟正黑體" pitchFamily="34" charset="-120"/>
              </a:rPr>
              <a:t>EREY</a:t>
            </a:r>
          </a:p>
          <a:p>
            <a:pPr marL="360363" indent="-360363" eaLnBrk="1" hangingPunct="1">
              <a:buFontTx/>
              <a:buNone/>
              <a:defRPr/>
            </a:pPr>
            <a:endParaRPr lang="en-US" altLang="zh-TW" sz="2800" b="1" smtClean="0">
              <a:solidFill>
                <a:schemeClr val="bg1"/>
              </a:solidFill>
              <a:effectLst>
                <a:outerShdw blurRad="38100" dist="38100" dir="2700000" algn="tl">
                  <a:srgbClr val="000000"/>
                </a:outerShdw>
              </a:effectLst>
              <a:ea typeface="標楷體" pitchFamily="65" charset="-120"/>
              <a:cs typeface="微軟正黑體" pitchFamily="34" charset="-120"/>
            </a:endParaRPr>
          </a:p>
          <a:p>
            <a:pPr marL="360363" indent="-360363" eaLnBrk="1" hangingPunct="1">
              <a:defRPr/>
            </a:pPr>
            <a:r>
              <a:rPr lang="zh-TW" altLang="en-US" sz="3600" b="1" smtClean="0">
                <a:solidFill>
                  <a:schemeClr val="bg1"/>
                </a:solidFill>
                <a:effectLst>
                  <a:outerShdw blurRad="38100" dist="38100" dir="2700000" algn="tl">
                    <a:srgbClr val="000000"/>
                  </a:outerShdw>
                </a:effectLst>
                <a:ea typeface="標楷體" pitchFamily="65" charset="-120"/>
                <a:cs typeface="微軟正黑體" pitchFamily="34" charset="-120"/>
              </a:rPr>
              <a:t>年度基金捐獻是基金會的活血</a:t>
            </a:r>
          </a:p>
          <a:p>
            <a:pPr marL="360363" indent="-360363" eaLnBrk="1" hangingPunct="1">
              <a:buFontTx/>
              <a:buNone/>
              <a:defRPr/>
            </a:pPr>
            <a:r>
              <a:rPr lang="zh-TW" altLang="en-US" sz="3600" b="1" smtClean="0">
                <a:solidFill>
                  <a:schemeClr val="bg1"/>
                </a:solidFill>
                <a:effectLst>
                  <a:outerShdw blurRad="38100" dist="38100" dir="2700000" algn="tl">
                    <a:srgbClr val="000000"/>
                  </a:outerShdw>
                </a:effectLst>
                <a:ea typeface="標楷體" pitchFamily="65" charset="-120"/>
                <a:cs typeface="微軟正黑體" pitchFamily="34" charset="-120"/>
              </a:rPr>
              <a:t>     </a:t>
            </a:r>
            <a:r>
              <a:rPr lang="en-US" altLang="zh-TW" sz="3600" b="1" smtClean="0">
                <a:solidFill>
                  <a:schemeClr val="bg1"/>
                </a:solidFill>
                <a:effectLst>
                  <a:outerShdw blurRad="38100" dist="38100" dir="2700000" algn="tl">
                    <a:srgbClr val="000000"/>
                  </a:outerShdw>
                </a:effectLst>
                <a:ea typeface="標楷體" pitchFamily="65" charset="-120"/>
                <a:cs typeface="微軟正黑體" pitchFamily="34" charset="-120"/>
              </a:rPr>
              <a:t>-DDF</a:t>
            </a:r>
            <a:r>
              <a:rPr lang="zh-TW" altLang="en-US" sz="3600" smtClean="0">
                <a:solidFill>
                  <a:schemeClr val="bg1"/>
                </a:solidFill>
                <a:effectLst>
                  <a:outerShdw blurRad="38100" dist="38100" dir="2700000" algn="tl">
                    <a:srgbClr val="000000"/>
                  </a:outerShdw>
                </a:effectLst>
                <a:ea typeface="標楷體" pitchFamily="65" charset="-120"/>
                <a:cs typeface="微軟正黑體" pitchFamily="34" charset="-120"/>
              </a:rPr>
              <a:t>的來源</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546100" y="0"/>
            <a:ext cx="8229600" cy="1143000"/>
          </a:xfrm>
          <a:ln/>
        </p:spPr>
        <p:txBody>
          <a:bodyPr anchor="t"/>
          <a:lstStyle/>
          <a:p>
            <a:r>
              <a:rPr lang="zh-TW" altLang="en-US" sz="4000" b="1" smtClean="0">
                <a:solidFill>
                  <a:schemeClr val="bg1"/>
                </a:solidFill>
                <a:effectLst>
                  <a:outerShdw blurRad="38100" dist="38100" dir="2700000" algn="tl">
                    <a:srgbClr val="000000"/>
                  </a:outerShdw>
                </a:effectLst>
                <a:ea typeface="標楷體" pitchFamily="65" charset="-120"/>
              </a:rPr>
              <a:t>基  金  會  經  費  來  源</a:t>
            </a:r>
            <a:br>
              <a:rPr lang="zh-TW" altLang="en-US" sz="4000" b="1" smtClean="0">
                <a:solidFill>
                  <a:schemeClr val="bg1"/>
                </a:solidFill>
                <a:effectLst>
                  <a:outerShdw blurRad="38100" dist="38100" dir="2700000" algn="tl">
                    <a:srgbClr val="000000"/>
                  </a:outerShdw>
                </a:effectLst>
                <a:ea typeface="標楷體" pitchFamily="65" charset="-120"/>
              </a:rPr>
            </a:br>
            <a:r>
              <a:rPr lang="en-US" altLang="zh-TW" sz="4000" b="1" smtClean="0">
                <a:solidFill>
                  <a:schemeClr val="bg1"/>
                </a:solidFill>
                <a:effectLst>
                  <a:outerShdw blurRad="38100" dist="38100" dir="2700000" algn="tl">
                    <a:srgbClr val="000000"/>
                  </a:outerShdw>
                </a:effectLst>
                <a:ea typeface="標楷體" pitchFamily="65" charset="-120"/>
              </a:rPr>
              <a:t>Foundation  Funding</a:t>
            </a:r>
            <a:endParaRPr lang="zh-TW" altLang="en-US" sz="4000" b="1" smtClean="0">
              <a:solidFill>
                <a:schemeClr val="bg1"/>
              </a:solidFill>
              <a:effectLst>
                <a:outerShdw blurRad="38100" dist="38100" dir="2700000" algn="tl">
                  <a:srgbClr val="000000"/>
                </a:outerShdw>
              </a:effectLst>
              <a:ea typeface="標楷體" pitchFamily="65" charset="-120"/>
            </a:endParaRPr>
          </a:p>
        </p:txBody>
      </p:sp>
      <p:pic>
        <p:nvPicPr>
          <p:cNvPr id="104451" name="Picture 3"/>
          <p:cNvPicPr>
            <a:picLocks noChangeAspect="1" noChangeArrowheads="1"/>
          </p:cNvPicPr>
          <p:nvPr/>
        </p:nvPicPr>
        <p:blipFill>
          <a:blip r:embed="rId2"/>
          <a:srcRect/>
          <a:stretch>
            <a:fillRect/>
          </a:stretch>
        </p:blipFill>
        <p:spPr bwMode="auto">
          <a:xfrm>
            <a:off x="395288" y="1266825"/>
            <a:ext cx="8208962" cy="5591175"/>
          </a:xfrm>
          <a:prstGeom prst="rect">
            <a:avLst/>
          </a:prstGeom>
          <a:solidFill>
            <a:srgbClr val="0000FF"/>
          </a:solidFill>
          <a:ln w="9525">
            <a:noFill/>
            <a:miter lim="800000"/>
            <a:headEnd/>
            <a:tailEnd/>
          </a:ln>
          <a:effectLst/>
        </p:spPr>
      </p:pic>
      <p:sp>
        <p:nvSpPr>
          <p:cNvPr id="104452" name="Text Box 4"/>
          <p:cNvSpPr txBox="1">
            <a:spLocks noChangeArrowheads="1"/>
          </p:cNvSpPr>
          <p:nvPr/>
        </p:nvSpPr>
        <p:spPr bwMode="auto">
          <a:xfrm>
            <a:off x="395288" y="3284538"/>
            <a:ext cx="792162" cy="320675"/>
          </a:xfrm>
          <a:prstGeom prst="rect">
            <a:avLst/>
          </a:prstGeom>
          <a:solidFill>
            <a:srgbClr val="000066"/>
          </a:solidFill>
          <a:ln w="9525">
            <a:noFill/>
            <a:miter lim="800000"/>
            <a:headEnd/>
            <a:tailEnd/>
          </a:ln>
          <a:effectLst/>
        </p:spPr>
        <p:txBody>
          <a:bodyPr>
            <a:spAutoFit/>
          </a:bodyPr>
          <a:lstStyle/>
          <a:p>
            <a:pPr>
              <a:spcBef>
                <a:spcPct val="50000"/>
              </a:spcBef>
            </a:pPr>
            <a:r>
              <a:rPr lang="zh-TW" altLang="en-US" sz="1500" b="1">
                <a:solidFill>
                  <a:srgbClr val="FFFF00"/>
                </a:solidFill>
                <a:latin typeface="新細明體" pitchFamily="18" charset="-120"/>
              </a:rPr>
              <a:t>﹩</a:t>
            </a:r>
            <a:r>
              <a:rPr lang="en-US" altLang="zh-TW" sz="1500" b="1">
                <a:solidFill>
                  <a:srgbClr val="FFFF00"/>
                </a:solidFill>
                <a:latin typeface="新細明體" pitchFamily="18" charset="-120"/>
              </a:rPr>
              <a:t>1,000</a:t>
            </a:r>
          </a:p>
        </p:txBody>
      </p:sp>
      <p:sp>
        <p:nvSpPr>
          <p:cNvPr id="104453" name="Text Box 5"/>
          <p:cNvSpPr txBox="1">
            <a:spLocks noChangeArrowheads="1"/>
          </p:cNvSpPr>
          <p:nvPr/>
        </p:nvSpPr>
        <p:spPr bwMode="auto">
          <a:xfrm>
            <a:off x="5940425" y="3357563"/>
            <a:ext cx="865188" cy="336550"/>
          </a:xfrm>
          <a:prstGeom prst="rect">
            <a:avLst/>
          </a:prstGeom>
          <a:solidFill>
            <a:srgbClr val="000066"/>
          </a:solidFill>
          <a:ln w="9525">
            <a:noFill/>
            <a:miter lim="800000"/>
            <a:headEnd/>
            <a:tailEnd/>
          </a:ln>
          <a:effectLst/>
        </p:spPr>
        <p:txBody>
          <a:bodyPr>
            <a:spAutoFit/>
          </a:bodyPr>
          <a:lstStyle/>
          <a:p>
            <a:pPr>
              <a:spcBef>
                <a:spcPct val="50000"/>
              </a:spcBef>
            </a:pPr>
            <a:r>
              <a:rPr lang="zh-TW" altLang="en-US" sz="1600" b="1">
                <a:solidFill>
                  <a:srgbClr val="FFFF00"/>
                </a:solidFill>
                <a:latin typeface="新細明體" pitchFamily="18" charset="-120"/>
              </a:rPr>
              <a:t>﹩</a:t>
            </a:r>
            <a:r>
              <a:rPr lang="en-US" altLang="zh-TW" sz="1600" b="1">
                <a:solidFill>
                  <a:srgbClr val="FFFF00"/>
                </a:solidFill>
                <a:latin typeface="新細明體" pitchFamily="18" charset="-120"/>
              </a:rPr>
              <a:t>1,000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2"/>
          <p:cNvSpPr>
            <a:spLocks noGrp="1"/>
          </p:cNvSpPr>
          <p:nvPr>
            <p:ph type="title" idx="4294967295"/>
          </p:nvPr>
        </p:nvSpPr>
        <p:spPr>
          <a:xfrm>
            <a:off x="528638" y="0"/>
            <a:ext cx="8229600" cy="603250"/>
          </a:xfrm>
          <a:solidFill>
            <a:srgbClr val="0033CC"/>
          </a:solidFill>
          <a:ln/>
        </p:spPr>
        <p:txBody>
          <a:bodyPr/>
          <a:lstStyle/>
          <a:p>
            <a:r>
              <a:rPr lang="zh-TW" altLang="en-US" sz="3600" b="1" smtClean="0">
                <a:solidFill>
                  <a:schemeClr val="bg1"/>
                </a:solidFill>
                <a:effectLst>
                  <a:outerShdw blurRad="38100" dist="38100" dir="2700000" algn="tl">
                    <a:srgbClr val="000000"/>
                  </a:outerShdw>
                </a:effectLst>
                <a:ea typeface="標楷體" pitchFamily="65" charset="-120"/>
              </a:rPr>
              <a:t>扶輪基金會資金來源及用途</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3AC7E9A-2D0B-4004-AFCA-3EABE1A15136}" type="slidenum">
              <a:rPr kumimoji="0" lang="en-US" altLang="zh-TW" sz="1200">
                <a:solidFill>
                  <a:schemeClr val="tx1">
                    <a:tint val="75000"/>
                  </a:schemeClr>
                </a:solidFill>
                <a:latin typeface="+mn-lt"/>
                <a:ea typeface="+mn-ea"/>
              </a:rPr>
              <a:pPr algn="r" fontAlgn="auto">
                <a:spcBef>
                  <a:spcPts val="0"/>
                </a:spcBef>
                <a:spcAft>
                  <a:spcPts val="0"/>
                </a:spcAft>
                <a:defRPr/>
              </a:pPr>
              <a:t>49</a:t>
            </a:fld>
            <a:endParaRPr kumimoji="0" lang="en-US" altLang="zh-TW" sz="1200">
              <a:solidFill>
                <a:schemeClr val="tx1">
                  <a:tint val="75000"/>
                </a:schemeClr>
              </a:solidFill>
              <a:latin typeface="+mn-lt"/>
              <a:ea typeface="+mn-ea"/>
            </a:endParaRPr>
          </a:p>
        </p:txBody>
      </p:sp>
      <p:sp>
        <p:nvSpPr>
          <p:cNvPr id="16" name="向下箭號 15"/>
          <p:cNvSpPr>
            <a:spLocks noChangeArrowheads="1"/>
          </p:cNvSpPr>
          <p:nvPr/>
        </p:nvSpPr>
        <p:spPr bwMode="auto">
          <a:xfrm rot="3149025">
            <a:off x="2943226" y="1370012"/>
            <a:ext cx="457200" cy="669925"/>
          </a:xfrm>
          <a:prstGeom prst="downArrow">
            <a:avLst>
              <a:gd name="adj1" fmla="val 50000"/>
              <a:gd name="adj2" fmla="val 50003"/>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rot="10800000" vert="eaVert"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7" name="向下箭號 16"/>
          <p:cNvSpPr>
            <a:spLocks noChangeArrowheads="1"/>
          </p:cNvSpPr>
          <p:nvPr/>
        </p:nvSpPr>
        <p:spPr bwMode="auto">
          <a:xfrm rot="-3337117">
            <a:off x="5952332" y="1421606"/>
            <a:ext cx="457200" cy="671513"/>
          </a:xfrm>
          <a:prstGeom prst="downArrow">
            <a:avLst>
              <a:gd name="adj1" fmla="val 50000"/>
              <a:gd name="adj2" fmla="val 49999"/>
            </a:avLst>
          </a:prstGeom>
          <a:solidFill>
            <a:schemeClr val="bg1"/>
          </a:solidFill>
          <a:ln w="25400" algn="ctr">
            <a:solidFill>
              <a:srgbClr val="385D8A"/>
            </a:solidFill>
            <a:miter lim="800000"/>
            <a:headEnd/>
            <a:tailEnd/>
          </a:ln>
          <a:effectLst>
            <a:outerShdw dist="38100" dir="2700000" algn="tl" rotWithShape="0">
              <a:srgbClr val="000000">
                <a:alpha val="39998"/>
              </a:srgbClr>
            </a:outerShdw>
          </a:effectLst>
        </p:spPr>
        <p:txBody>
          <a:bodyPr rot="10800000"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8" name="向下箭號 17"/>
          <p:cNvSpPr>
            <a:spLocks noChangeArrowheads="1"/>
          </p:cNvSpPr>
          <p:nvPr/>
        </p:nvSpPr>
        <p:spPr bwMode="auto">
          <a:xfrm>
            <a:off x="4508500" y="1628775"/>
            <a:ext cx="357188" cy="357188"/>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19" name="向下箭號 18"/>
          <p:cNvSpPr>
            <a:spLocks noChangeArrowheads="1"/>
          </p:cNvSpPr>
          <p:nvPr/>
        </p:nvSpPr>
        <p:spPr bwMode="auto">
          <a:xfrm>
            <a:off x="1860550" y="3000375"/>
            <a:ext cx="357188" cy="500063"/>
          </a:xfrm>
          <a:prstGeom prst="downArrow">
            <a:avLst>
              <a:gd name="adj1" fmla="val 50000"/>
              <a:gd name="adj2" fmla="val 49998"/>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0" name="向右箭號 19"/>
          <p:cNvSpPr>
            <a:spLocks noChangeArrowheads="1"/>
          </p:cNvSpPr>
          <p:nvPr/>
        </p:nvSpPr>
        <p:spPr bwMode="auto">
          <a:xfrm>
            <a:off x="2643188" y="3644900"/>
            <a:ext cx="357187" cy="285750"/>
          </a:xfrm>
          <a:prstGeom prst="rightArrow">
            <a:avLst>
              <a:gd name="adj1" fmla="val 50000"/>
              <a:gd name="adj2" fmla="val 50000"/>
            </a:avLst>
          </a:prstGeom>
          <a:solidFill>
            <a:schemeClr val="bg1"/>
          </a:solidFill>
          <a:ln w="25400" algn="ctr">
            <a:solidFill>
              <a:srgbClr val="385D8A"/>
            </a:solidFill>
            <a:miter lim="800000"/>
            <a:headEnd/>
            <a:tailEnd/>
          </a:ln>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2" name="向下箭號 21"/>
          <p:cNvSpPr>
            <a:spLocks noChangeArrowheads="1"/>
          </p:cNvSpPr>
          <p:nvPr/>
        </p:nvSpPr>
        <p:spPr bwMode="auto">
          <a:xfrm>
            <a:off x="5357813" y="2925763"/>
            <a:ext cx="357187" cy="357187"/>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24" name="向下箭號 23"/>
          <p:cNvSpPr>
            <a:spLocks noChangeArrowheads="1"/>
          </p:cNvSpPr>
          <p:nvPr/>
        </p:nvSpPr>
        <p:spPr bwMode="auto">
          <a:xfrm>
            <a:off x="5364163" y="4154488"/>
            <a:ext cx="357187" cy="357187"/>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56331" name="文字方塊 24"/>
          <p:cNvSpPr txBox="1">
            <a:spLocks noChangeArrowheads="1"/>
          </p:cNvSpPr>
          <p:nvPr/>
        </p:nvSpPr>
        <p:spPr bwMode="auto">
          <a:xfrm>
            <a:off x="4143375" y="3000375"/>
            <a:ext cx="714375" cy="366713"/>
          </a:xfrm>
          <a:prstGeom prst="rect">
            <a:avLst/>
          </a:prstGeom>
          <a:noFill/>
          <a:ln w="9525">
            <a:noFill/>
            <a:miter lim="800000"/>
            <a:headEnd/>
            <a:tailEnd/>
          </a:ln>
        </p:spPr>
        <p:txBody>
          <a:bodyPr>
            <a:spAutoFit/>
          </a:bodyPr>
          <a:lstStyle/>
          <a:p>
            <a:r>
              <a:rPr kumimoji="0" lang="en-US" altLang="zh-TW">
                <a:solidFill>
                  <a:schemeClr val="bg1"/>
                </a:solidFill>
                <a:ea typeface="微軟正黑體" pitchFamily="34" charset="-120"/>
              </a:rPr>
              <a:t>50 %</a:t>
            </a:r>
          </a:p>
        </p:txBody>
      </p:sp>
      <p:sp>
        <p:nvSpPr>
          <p:cNvPr id="56332" name="文字方塊 25"/>
          <p:cNvSpPr txBox="1">
            <a:spLocks noChangeArrowheads="1"/>
          </p:cNvSpPr>
          <p:nvPr/>
        </p:nvSpPr>
        <p:spPr bwMode="auto">
          <a:xfrm>
            <a:off x="5730875" y="3000375"/>
            <a:ext cx="714375" cy="366713"/>
          </a:xfrm>
          <a:prstGeom prst="rect">
            <a:avLst/>
          </a:prstGeom>
          <a:noFill/>
          <a:ln w="9525">
            <a:noFill/>
            <a:miter lim="800000"/>
            <a:headEnd/>
            <a:tailEnd/>
          </a:ln>
        </p:spPr>
        <p:txBody>
          <a:bodyPr>
            <a:spAutoFit/>
          </a:bodyPr>
          <a:lstStyle/>
          <a:p>
            <a:r>
              <a:rPr kumimoji="0" lang="en-US" altLang="zh-TW">
                <a:solidFill>
                  <a:schemeClr val="bg1"/>
                </a:solidFill>
                <a:ea typeface="微軟正黑體" pitchFamily="34" charset="-120"/>
              </a:rPr>
              <a:t>50 %</a:t>
            </a:r>
          </a:p>
        </p:txBody>
      </p:sp>
      <p:sp>
        <p:nvSpPr>
          <p:cNvPr id="56333" name="文字方塊 31"/>
          <p:cNvSpPr txBox="1">
            <a:spLocks noChangeArrowheads="1"/>
          </p:cNvSpPr>
          <p:nvPr/>
        </p:nvSpPr>
        <p:spPr bwMode="auto">
          <a:xfrm>
            <a:off x="8048625" y="1557338"/>
            <a:ext cx="428625" cy="1368425"/>
          </a:xfrm>
          <a:prstGeom prst="rect">
            <a:avLst/>
          </a:prstGeom>
          <a:noFill/>
          <a:ln w="9525">
            <a:noFill/>
            <a:miter lim="800000"/>
            <a:headEnd/>
            <a:tailEnd/>
          </a:ln>
        </p:spPr>
        <p:txBody>
          <a:bodyPr vert="eaVert">
            <a:spAutoFit/>
          </a:bodyPr>
          <a:lstStyle/>
          <a:p>
            <a:r>
              <a:rPr kumimoji="0" lang="zh-TW" altLang="en-US" sz="1600" b="1">
                <a:solidFill>
                  <a:schemeClr val="bg1"/>
                </a:solidFill>
                <a:ea typeface="微軟正黑體" pitchFamily="34" charset="-120"/>
              </a:rPr>
              <a:t>消除小兒痲痺</a:t>
            </a:r>
          </a:p>
        </p:txBody>
      </p:sp>
      <p:pic>
        <p:nvPicPr>
          <p:cNvPr id="27" name="圖片 26" descr="endpolionow.gif"/>
          <p:cNvPicPr>
            <a:picLocks noChangeAspect="1"/>
          </p:cNvPicPr>
          <p:nvPr/>
        </p:nvPicPr>
        <p:blipFill>
          <a:blip r:embed="rId2" cstate="print"/>
          <a:stretch>
            <a:fillRect/>
          </a:stretch>
        </p:blipFill>
        <p:spPr>
          <a:xfrm>
            <a:off x="6819900" y="1557338"/>
            <a:ext cx="1065213" cy="1355725"/>
          </a:xfrm>
          <a:prstGeom prst="rect">
            <a:avLst/>
          </a:prstGeom>
          <a:ln>
            <a:solidFill>
              <a:schemeClr val="tx1"/>
            </a:solidFill>
          </a:ln>
          <a:effectLst>
            <a:outerShdw blurRad="50800" dist="38100" dir="2700000" algn="tl" rotWithShape="0">
              <a:prstClr val="black">
                <a:alpha val="40000"/>
              </a:prstClr>
            </a:outerShdw>
          </a:effectLst>
        </p:spPr>
      </p:pic>
      <p:pic>
        <p:nvPicPr>
          <p:cNvPr id="29" name="圖片 28" descr="rotary_centers_logo_full.gif"/>
          <p:cNvPicPr>
            <a:picLocks noChangeAspect="1"/>
          </p:cNvPicPr>
          <p:nvPr/>
        </p:nvPicPr>
        <p:blipFill>
          <a:blip r:embed="rId3"/>
          <a:stretch>
            <a:fillRect/>
          </a:stretch>
        </p:blipFill>
        <p:spPr>
          <a:xfrm>
            <a:off x="6819900" y="3059113"/>
            <a:ext cx="863600" cy="869950"/>
          </a:xfrm>
          <a:prstGeom prst="rect">
            <a:avLst/>
          </a:prstGeom>
          <a:ln>
            <a:solidFill>
              <a:schemeClr val="tx1"/>
            </a:solidFill>
          </a:ln>
          <a:effectLst>
            <a:outerShdw blurRad="50800" dist="38100" dir="2700000" algn="tl" rotWithShape="0">
              <a:prstClr val="black">
                <a:alpha val="40000"/>
              </a:prstClr>
            </a:outerShdw>
          </a:effectLst>
        </p:spPr>
      </p:pic>
      <p:sp>
        <p:nvSpPr>
          <p:cNvPr id="56336" name="文字方塊 34"/>
          <p:cNvSpPr txBox="1">
            <a:spLocks noChangeArrowheads="1"/>
          </p:cNvSpPr>
          <p:nvPr/>
        </p:nvSpPr>
        <p:spPr bwMode="auto">
          <a:xfrm>
            <a:off x="5364163" y="957263"/>
            <a:ext cx="1555750" cy="457200"/>
          </a:xfrm>
          <a:prstGeom prst="rect">
            <a:avLst/>
          </a:prstGeom>
          <a:noFill/>
          <a:ln w="9525">
            <a:noFill/>
            <a:miter lim="800000"/>
            <a:headEnd/>
            <a:tailEnd/>
          </a:ln>
        </p:spPr>
        <p:txBody>
          <a:bodyPr>
            <a:spAutoFit/>
          </a:bodyPr>
          <a:lstStyle/>
          <a:p>
            <a:r>
              <a:rPr kumimoji="0" lang="zh-TW" altLang="en-US" sz="2400" b="1">
                <a:solidFill>
                  <a:schemeClr val="bg1"/>
                </a:solidFill>
                <a:ea typeface="微軟正黑體" pitchFamily="34" charset="-120"/>
              </a:rPr>
              <a:t>指定用途</a:t>
            </a:r>
          </a:p>
        </p:txBody>
      </p:sp>
      <p:sp>
        <p:nvSpPr>
          <p:cNvPr id="56337" name="文字方塊 35"/>
          <p:cNvSpPr txBox="1">
            <a:spLocks noChangeArrowheads="1"/>
          </p:cNvSpPr>
          <p:nvPr/>
        </p:nvSpPr>
        <p:spPr bwMode="auto">
          <a:xfrm>
            <a:off x="7804150" y="3000375"/>
            <a:ext cx="673100" cy="1079500"/>
          </a:xfrm>
          <a:prstGeom prst="rect">
            <a:avLst/>
          </a:prstGeom>
          <a:noFill/>
          <a:ln w="9525">
            <a:noFill/>
            <a:miter lim="800000"/>
            <a:headEnd/>
            <a:tailEnd/>
          </a:ln>
        </p:spPr>
        <p:txBody>
          <a:bodyPr vert="eaVert">
            <a:spAutoFit/>
          </a:bodyPr>
          <a:lstStyle/>
          <a:p>
            <a:r>
              <a:rPr kumimoji="0" lang="zh-TW" altLang="en-US" sz="1600" b="1">
                <a:solidFill>
                  <a:schemeClr val="bg1"/>
                </a:solidFill>
                <a:ea typeface="微軟正黑體" pitchFamily="34" charset="-120"/>
              </a:rPr>
              <a:t>扶輪國際研究中心</a:t>
            </a:r>
          </a:p>
        </p:txBody>
      </p:sp>
      <p:sp>
        <p:nvSpPr>
          <p:cNvPr id="42" name="向下箭號 41"/>
          <p:cNvSpPr>
            <a:spLocks noChangeArrowheads="1"/>
          </p:cNvSpPr>
          <p:nvPr/>
        </p:nvSpPr>
        <p:spPr bwMode="auto">
          <a:xfrm>
            <a:off x="3643313" y="5229225"/>
            <a:ext cx="357187" cy="357188"/>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43" name="向下箭號 42"/>
          <p:cNvSpPr>
            <a:spLocks noChangeArrowheads="1"/>
          </p:cNvSpPr>
          <p:nvPr/>
        </p:nvSpPr>
        <p:spPr bwMode="auto">
          <a:xfrm>
            <a:off x="5400675" y="5229225"/>
            <a:ext cx="357188" cy="357188"/>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45" name="向下箭號 44"/>
          <p:cNvSpPr>
            <a:spLocks noChangeArrowheads="1"/>
          </p:cNvSpPr>
          <p:nvPr/>
        </p:nvSpPr>
        <p:spPr bwMode="auto">
          <a:xfrm>
            <a:off x="3643313" y="4154488"/>
            <a:ext cx="357187" cy="357187"/>
          </a:xfrm>
          <a:prstGeom prst="downArrow">
            <a:avLst>
              <a:gd name="adj1" fmla="val 50000"/>
              <a:gd name="adj2" fmla="val 50000"/>
            </a:avLst>
          </a:prstGeom>
          <a:solidFill>
            <a:schemeClr val="bg1">
              <a:alpha val="89999"/>
            </a:schemeClr>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46" name="向下箭號 45"/>
          <p:cNvSpPr>
            <a:spLocks noChangeArrowheads="1"/>
          </p:cNvSpPr>
          <p:nvPr/>
        </p:nvSpPr>
        <p:spPr bwMode="auto">
          <a:xfrm>
            <a:off x="4572000" y="4187825"/>
            <a:ext cx="357188" cy="357188"/>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grpSp>
        <p:nvGrpSpPr>
          <p:cNvPr id="50" name="矩形 49"/>
          <p:cNvGrpSpPr>
            <a:grpSpLocks/>
          </p:cNvGrpSpPr>
          <p:nvPr/>
        </p:nvGrpSpPr>
        <p:grpSpPr bwMode="auto">
          <a:xfrm>
            <a:off x="6767513" y="3998913"/>
            <a:ext cx="1481137" cy="695325"/>
            <a:chOff x="4339" y="2519"/>
            <a:chExt cx="933" cy="438"/>
          </a:xfrm>
        </p:grpSpPr>
        <p:pic>
          <p:nvPicPr>
            <p:cNvPr id="56343" name="矩形 49"/>
            <p:cNvPicPr>
              <a:picLocks noChangeArrowheads="1"/>
            </p:cNvPicPr>
            <p:nvPr/>
          </p:nvPicPr>
          <p:blipFill>
            <a:blip r:embed="rId4"/>
            <a:srcRect/>
            <a:stretch>
              <a:fillRect/>
            </a:stretch>
          </p:blipFill>
          <p:spPr bwMode="auto">
            <a:xfrm>
              <a:off x="4339" y="2519"/>
              <a:ext cx="933" cy="438"/>
            </a:xfrm>
            <a:prstGeom prst="rect">
              <a:avLst/>
            </a:prstGeom>
            <a:noFill/>
          </p:spPr>
        </p:pic>
        <p:sp>
          <p:nvSpPr>
            <p:cNvPr id="56344" name="Text Box 24"/>
            <p:cNvSpPr txBox="1">
              <a:spLocks noChangeArrowheads="1"/>
            </p:cNvSpPr>
            <p:nvPr/>
          </p:nvSpPr>
          <p:spPr bwMode="auto">
            <a:xfrm>
              <a:off x="4377" y="2557"/>
              <a:ext cx="862" cy="352"/>
            </a:xfrm>
            <a:prstGeom prst="rect">
              <a:avLst/>
            </a:prstGeom>
            <a:solidFill>
              <a:srgbClr val="FF4F8A"/>
            </a:solidFill>
            <a:ln w="9525">
              <a:noFill/>
              <a:miter lim="800000"/>
              <a:headEnd/>
              <a:tailEnd/>
            </a:ln>
          </p:spPr>
          <p:txBody>
            <a:bodyPr anchor="ctr"/>
            <a:lstStyle/>
            <a:p>
              <a:pPr algn="ctr"/>
              <a:r>
                <a:rPr kumimoji="0" lang="zh-TW" altLang="en-US" b="1">
                  <a:solidFill>
                    <a:schemeClr val="bg1"/>
                  </a:solidFill>
                  <a:latin typeface="標楷體" pitchFamily="65" charset="-120"/>
                  <a:ea typeface="標楷體" pitchFamily="65" charset="-120"/>
                </a:rPr>
                <a:t>全球獎助金服務計畫</a:t>
              </a:r>
            </a:p>
          </p:txBody>
        </p:sp>
      </p:grpSp>
      <p:sp>
        <p:nvSpPr>
          <p:cNvPr id="15" name="圓角矩形 14"/>
          <p:cNvSpPr>
            <a:spLocks noChangeArrowheads="1"/>
          </p:cNvSpPr>
          <p:nvPr/>
        </p:nvSpPr>
        <p:spPr bwMode="auto">
          <a:xfrm>
            <a:off x="3754438" y="2060575"/>
            <a:ext cx="1825625" cy="792163"/>
          </a:xfrm>
          <a:prstGeom prst="roundRect">
            <a:avLst>
              <a:gd name="adj" fmla="val 16667"/>
            </a:avLst>
          </a:prstGeom>
          <a:solidFill>
            <a:srgbClr val="0000FF"/>
          </a:solidFill>
          <a:ln w="9525" algn="ctr">
            <a:noFill/>
            <a:round/>
            <a:headEnd/>
            <a:tailEnd/>
          </a:ln>
          <a:effectLst>
            <a:outerShdw dist="20000" dir="5400000" rotWithShape="0">
              <a:srgbClr val="000000">
                <a:alpha val="37999"/>
              </a:srgbClr>
            </a:outerShdw>
          </a:effectLst>
        </p:spPr>
        <p:txBody>
          <a:bodyPr anchor="ctr"/>
          <a:lstStyle/>
          <a:p>
            <a:pPr algn="ctr"/>
            <a:r>
              <a:rPr kumimoji="0" lang="en-US" altLang="zh-TW" b="1">
                <a:solidFill>
                  <a:schemeClr val="bg1"/>
                </a:solidFill>
                <a:ea typeface="標楷體" pitchFamily="65" charset="-120"/>
              </a:rPr>
              <a:t>Annual Fund</a:t>
            </a:r>
          </a:p>
          <a:p>
            <a:pPr algn="ctr"/>
            <a:r>
              <a:rPr kumimoji="0" lang="zh-TW" altLang="en-US" sz="2400" b="1">
                <a:solidFill>
                  <a:schemeClr val="bg1"/>
                </a:solidFill>
                <a:ea typeface="標楷體" pitchFamily="65" charset="-120"/>
              </a:rPr>
              <a:t>年度基金</a:t>
            </a:r>
          </a:p>
        </p:txBody>
      </p:sp>
      <p:sp>
        <p:nvSpPr>
          <p:cNvPr id="51" name="圓角矩形 50"/>
          <p:cNvSpPr>
            <a:spLocks noChangeArrowheads="1"/>
          </p:cNvSpPr>
          <p:nvPr/>
        </p:nvSpPr>
        <p:spPr bwMode="auto">
          <a:xfrm>
            <a:off x="1012825" y="2060575"/>
            <a:ext cx="1987550" cy="792163"/>
          </a:xfrm>
          <a:prstGeom prst="roundRect">
            <a:avLst>
              <a:gd name="adj" fmla="val 16634"/>
            </a:avLst>
          </a:prstGeom>
          <a:solidFill>
            <a:srgbClr val="0000FF"/>
          </a:solidFill>
          <a:ln w="9525" algn="ctr">
            <a:noFill/>
            <a:round/>
            <a:headEnd/>
            <a:tailEnd/>
          </a:ln>
          <a:effectLst>
            <a:outerShdw dist="20000" dir="5400000" rotWithShape="0">
              <a:srgbClr val="000000">
                <a:alpha val="37999"/>
              </a:srgbClr>
            </a:outerShdw>
          </a:effectLst>
        </p:spPr>
        <p:txBody>
          <a:bodyPr anchor="ctr"/>
          <a:lstStyle/>
          <a:p>
            <a:pPr algn="ctr"/>
            <a:r>
              <a:rPr kumimoji="0" lang="en-US" altLang="zh-TW" b="1">
                <a:solidFill>
                  <a:schemeClr val="bg1"/>
                </a:solidFill>
                <a:ea typeface="標楷體" pitchFamily="65" charset="-120"/>
              </a:rPr>
              <a:t>Endowed Fund</a:t>
            </a:r>
          </a:p>
          <a:p>
            <a:pPr algn="ctr"/>
            <a:r>
              <a:rPr kumimoji="0" lang="zh-TW" altLang="en-US" sz="2400" b="1">
                <a:solidFill>
                  <a:schemeClr val="bg1"/>
                </a:solidFill>
                <a:ea typeface="標楷體" pitchFamily="65" charset="-120"/>
              </a:rPr>
              <a:t>捐贈基金</a:t>
            </a:r>
          </a:p>
        </p:txBody>
      </p:sp>
      <p:pic>
        <p:nvPicPr>
          <p:cNvPr id="56347" name="圖片 33"/>
          <p:cNvPicPr>
            <a:picLocks noChangeAspect="1"/>
          </p:cNvPicPr>
          <p:nvPr/>
        </p:nvPicPr>
        <p:blipFill>
          <a:blip r:embed="rId5"/>
          <a:srcRect/>
          <a:stretch>
            <a:fillRect/>
          </a:stretch>
        </p:blipFill>
        <p:spPr bwMode="auto">
          <a:xfrm>
            <a:off x="4000500" y="614363"/>
            <a:ext cx="1357313" cy="971550"/>
          </a:xfrm>
          <a:prstGeom prst="rect">
            <a:avLst/>
          </a:prstGeom>
          <a:noFill/>
          <a:ln w="9525">
            <a:noFill/>
            <a:miter lim="800000"/>
            <a:headEnd/>
            <a:tailEnd/>
          </a:ln>
        </p:spPr>
      </p:pic>
      <p:sp>
        <p:nvSpPr>
          <p:cNvPr id="56348" name="Rectangle 50"/>
          <p:cNvSpPr>
            <a:spLocks noChangeArrowheads="1"/>
          </p:cNvSpPr>
          <p:nvPr/>
        </p:nvSpPr>
        <p:spPr bwMode="auto">
          <a:xfrm>
            <a:off x="7213600" y="981075"/>
            <a:ext cx="1462088" cy="720725"/>
          </a:xfrm>
          <a:prstGeom prst="rect">
            <a:avLst/>
          </a:prstGeom>
          <a:noFill/>
          <a:ln w="9525">
            <a:noFill/>
            <a:miter lim="800000"/>
            <a:headEnd/>
            <a:tailEnd/>
          </a:ln>
        </p:spPr>
        <p:txBody>
          <a:bodyPr wrap="none" anchor="ctr"/>
          <a:lstStyle/>
          <a:p>
            <a:pPr algn="ctr" defTabSz="457200"/>
            <a:r>
              <a:rPr lang="en-US" altLang="zh-TW" sz="2000" b="1">
                <a:solidFill>
                  <a:schemeClr val="bg1"/>
                </a:solidFill>
                <a:ea typeface="微軟正黑體" pitchFamily="34" charset="-120"/>
              </a:rPr>
              <a:t>1000</a:t>
            </a:r>
            <a:r>
              <a:rPr lang="zh-TW" altLang="en-US" sz="2000" b="1">
                <a:solidFill>
                  <a:schemeClr val="bg1"/>
                </a:solidFill>
                <a:ea typeface="微軟正黑體" pitchFamily="34" charset="-120"/>
              </a:rPr>
              <a:t>美金</a:t>
            </a:r>
            <a:r>
              <a:rPr lang="en-US" altLang="zh-TW" sz="2000" b="1">
                <a:solidFill>
                  <a:schemeClr val="bg1"/>
                </a:solidFill>
                <a:ea typeface="微軟正黑體" pitchFamily="34" charset="-120"/>
              </a:rPr>
              <a:t>/</a:t>
            </a:r>
            <a:r>
              <a:rPr lang="zh-TW" altLang="en-US" sz="2000" b="1">
                <a:solidFill>
                  <a:schemeClr val="bg1"/>
                </a:solidFill>
                <a:ea typeface="微軟正黑體" pitchFamily="34" charset="-120"/>
              </a:rPr>
              <a:t>每社</a:t>
            </a:r>
          </a:p>
        </p:txBody>
      </p:sp>
      <p:sp>
        <p:nvSpPr>
          <p:cNvPr id="56349" name="Line 51"/>
          <p:cNvSpPr>
            <a:spLocks noChangeShapeType="1"/>
          </p:cNvSpPr>
          <p:nvPr/>
        </p:nvSpPr>
        <p:spPr bwMode="auto">
          <a:xfrm>
            <a:off x="900113" y="620713"/>
            <a:ext cx="7920037" cy="0"/>
          </a:xfrm>
          <a:prstGeom prst="line">
            <a:avLst/>
          </a:prstGeom>
          <a:noFill/>
          <a:ln w="44450">
            <a:solidFill>
              <a:srgbClr val="FF0000"/>
            </a:solidFill>
            <a:prstDash val="dash"/>
            <a:round/>
            <a:headEnd/>
            <a:tailEnd/>
          </a:ln>
        </p:spPr>
        <p:txBody>
          <a:bodyPr/>
          <a:lstStyle/>
          <a:p>
            <a:endParaRPr lang="zh-TW" altLang="en-US"/>
          </a:p>
        </p:txBody>
      </p:sp>
      <p:sp>
        <p:nvSpPr>
          <p:cNvPr id="56350" name="Line 52"/>
          <p:cNvSpPr>
            <a:spLocks noChangeShapeType="1"/>
          </p:cNvSpPr>
          <p:nvPr/>
        </p:nvSpPr>
        <p:spPr bwMode="auto">
          <a:xfrm>
            <a:off x="8820150" y="620713"/>
            <a:ext cx="0" cy="4176712"/>
          </a:xfrm>
          <a:prstGeom prst="line">
            <a:avLst/>
          </a:prstGeom>
          <a:noFill/>
          <a:ln w="38100">
            <a:solidFill>
              <a:srgbClr val="FF0000"/>
            </a:solidFill>
            <a:prstDash val="dash"/>
            <a:round/>
            <a:headEnd/>
            <a:tailEnd/>
          </a:ln>
        </p:spPr>
        <p:txBody>
          <a:bodyPr/>
          <a:lstStyle/>
          <a:p>
            <a:endParaRPr lang="zh-TW" altLang="en-US"/>
          </a:p>
        </p:txBody>
      </p:sp>
      <p:sp>
        <p:nvSpPr>
          <p:cNvPr id="56351" name="Line 53"/>
          <p:cNvSpPr>
            <a:spLocks noChangeShapeType="1"/>
          </p:cNvSpPr>
          <p:nvPr/>
        </p:nvSpPr>
        <p:spPr bwMode="auto">
          <a:xfrm>
            <a:off x="6659563" y="4724400"/>
            <a:ext cx="2160587" cy="0"/>
          </a:xfrm>
          <a:prstGeom prst="line">
            <a:avLst/>
          </a:prstGeom>
          <a:noFill/>
          <a:ln w="44450">
            <a:solidFill>
              <a:srgbClr val="FF0000"/>
            </a:solidFill>
            <a:prstDash val="dash"/>
            <a:round/>
            <a:headEnd/>
            <a:tailEnd/>
          </a:ln>
        </p:spPr>
        <p:txBody>
          <a:bodyPr/>
          <a:lstStyle/>
          <a:p>
            <a:endParaRPr lang="zh-TW" altLang="en-US"/>
          </a:p>
        </p:txBody>
      </p:sp>
      <p:sp>
        <p:nvSpPr>
          <p:cNvPr id="56352" name="Line 54"/>
          <p:cNvSpPr>
            <a:spLocks noChangeShapeType="1"/>
          </p:cNvSpPr>
          <p:nvPr/>
        </p:nvSpPr>
        <p:spPr bwMode="auto">
          <a:xfrm>
            <a:off x="6659563" y="2852738"/>
            <a:ext cx="0" cy="1944687"/>
          </a:xfrm>
          <a:prstGeom prst="line">
            <a:avLst/>
          </a:prstGeom>
          <a:noFill/>
          <a:ln w="38100">
            <a:solidFill>
              <a:srgbClr val="FF0000"/>
            </a:solidFill>
            <a:prstDash val="dash"/>
            <a:round/>
            <a:headEnd/>
            <a:tailEnd/>
          </a:ln>
        </p:spPr>
        <p:txBody>
          <a:bodyPr/>
          <a:lstStyle/>
          <a:p>
            <a:endParaRPr lang="zh-TW" altLang="en-US"/>
          </a:p>
        </p:txBody>
      </p:sp>
      <p:sp>
        <p:nvSpPr>
          <p:cNvPr id="56353" name="Line 55"/>
          <p:cNvSpPr>
            <a:spLocks noChangeShapeType="1"/>
          </p:cNvSpPr>
          <p:nvPr/>
        </p:nvSpPr>
        <p:spPr bwMode="auto">
          <a:xfrm>
            <a:off x="755650" y="2852738"/>
            <a:ext cx="5832475" cy="0"/>
          </a:xfrm>
          <a:prstGeom prst="line">
            <a:avLst/>
          </a:prstGeom>
          <a:noFill/>
          <a:ln w="44450">
            <a:solidFill>
              <a:srgbClr val="FF0000"/>
            </a:solidFill>
            <a:prstDash val="dash"/>
            <a:round/>
            <a:headEnd/>
            <a:tailEnd/>
          </a:ln>
        </p:spPr>
        <p:txBody>
          <a:bodyPr/>
          <a:lstStyle/>
          <a:p>
            <a:endParaRPr lang="zh-TW" altLang="en-US"/>
          </a:p>
        </p:txBody>
      </p:sp>
      <p:sp>
        <p:nvSpPr>
          <p:cNvPr id="56354" name="Line 56"/>
          <p:cNvSpPr>
            <a:spLocks noChangeShapeType="1"/>
          </p:cNvSpPr>
          <p:nvPr/>
        </p:nvSpPr>
        <p:spPr bwMode="auto">
          <a:xfrm>
            <a:off x="827088" y="620713"/>
            <a:ext cx="0" cy="2160587"/>
          </a:xfrm>
          <a:prstGeom prst="line">
            <a:avLst/>
          </a:prstGeom>
          <a:noFill/>
          <a:ln w="38100">
            <a:solidFill>
              <a:srgbClr val="FF0000"/>
            </a:solidFill>
            <a:prstDash val="dash"/>
            <a:round/>
            <a:headEnd/>
            <a:tailEnd/>
          </a:ln>
        </p:spPr>
        <p:txBody>
          <a:bodyPr/>
          <a:lstStyle/>
          <a:p>
            <a:endParaRPr lang="zh-TW" altLang="en-US"/>
          </a:p>
        </p:txBody>
      </p:sp>
      <p:sp>
        <p:nvSpPr>
          <p:cNvPr id="56355" name="Line 57"/>
          <p:cNvSpPr>
            <a:spLocks noChangeShapeType="1"/>
          </p:cNvSpPr>
          <p:nvPr/>
        </p:nvSpPr>
        <p:spPr bwMode="auto">
          <a:xfrm>
            <a:off x="2987675" y="3357563"/>
            <a:ext cx="3529013" cy="0"/>
          </a:xfrm>
          <a:prstGeom prst="line">
            <a:avLst/>
          </a:prstGeom>
          <a:noFill/>
          <a:ln w="44450" cap="rnd">
            <a:solidFill>
              <a:srgbClr val="FFFF00"/>
            </a:solidFill>
            <a:prstDash val="sysDot"/>
            <a:round/>
            <a:headEnd/>
            <a:tailEnd/>
          </a:ln>
        </p:spPr>
        <p:txBody>
          <a:bodyPr/>
          <a:lstStyle/>
          <a:p>
            <a:endParaRPr lang="zh-TW" altLang="en-US"/>
          </a:p>
        </p:txBody>
      </p:sp>
      <p:sp>
        <p:nvSpPr>
          <p:cNvPr id="56356" name="Line 58"/>
          <p:cNvSpPr>
            <a:spLocks noChangeShapeType="1"/>
          </p:cNvSpPr>
          <p:nvPr/>
        </p:nvSpPr>
        <p:spPr bwMode="auto">
          <a:xfrm>
            <a:off x="3000375" y="6423025"/>
            <a:ext cx="3529013" cy="0"/>
          </a:xfrm>
          <a:prstGeom prst="line">
            <a:avLst/>
          </a:prstGeom>
          <a:noFill/>
          <a:ln w="44450" cap="rnd">
            <a:solidFill>
              <a:srgbClr val="FFFF00"/>
            </a:solidFill>
            <a:prstDash val="sysDot"/>
            <a:round/>
            <a:headEnd/>
            <a:tailEnd/>
          </a:ln>
        </p:spPr>
        <p:txBody>
          <a:bodyPr/>
          <a:lstStyle/>
          <a:p>
            <a:endParaRPr lang="zh-TW" altLang="en-US"/>
          </a:p>
        </p:txBody>
      </p:sp>
      <p:sp>
        <p:nvSpPr>
          <p:cNvPr id="56357" name="Line 59"/>
          <p:cNvSpPr>
            <a:spLocks noChangeShapeType="1"/>
          </p:cNvSpPr>
          <p:nvPr/>
        </p:nvSpPr>
        <p:spPr bwMode="auto">
          <a:xfrm>
            <a:off x="3000375" y="3357563"/>
            <a:ext cx="0" cy="3094037"/>
          </a:xfrm>
          <a:prstGeom prst="line">
            <a:avLst/>
          </a:prstGeom>
          <a:noFill/>
          <a:ln w="38100" cap="rnd">
            <a:solidFill>
              <a:srgbClr val="FFFF00"/>
            </a:solidFill>
            <a:prstDash val="sysDot"/>
            <a:round/>
            <a:headEnd/>
            <a:tailEnd/>
          </a:ln>
        </p:spPr>
        <p:txBody>
          <a:bodyPr/>
          <a:lstStyle/>
          <a:p>
            <a:endParaRPr lang="zh-TW" altLang="en-US"/>
          </a:p>
        </p:txBody>
      </p:sp>
      <p:sp>
        <p:nvSpPr>
          <p:cNvPr id="56358" name="Line 60"/>
          <p:cNvSpPr>
            <a:spLocks noChangeShapeType="1"/>
          </p:cNvSpPr>
          <p:nvPr/>
        </p:nvSpPr>
        <p:spPr bwMode="auto">
          <a:xfrm>
            <a:off x="6516688" y="3357563"/>
            <a:ext cx="0" cy="3094037"/>
          </a:xfrm>
          <a:prstGeom prst="line">
            <a:avLst/>
          </a:prstGeom>
          <a:noFill/>
          <a:ln w="38100" cap="rnd">
            <a:solidFill>
              <a:srgbClr val="FFFF00"/>
            </a:solidFill>
            <a:prstDash val="sysDot"/>
            <a:round/>
            <a:headEnd/>
            <a:tailEnd/>
          </a:ln>
        </p:spPr>
        <p:txBody>
          <a:bodyPr/>
          <a:lstStyle/>
          <a:p>
            <a:endParaRPr lang="zh-TW" altLang="en-US"/>
          </a:p>
        </p:txBody>
      </p:sp>
      <p:sp>
        <p:nvSpPr>
          <p:cNvPr id="56359" name="Oval 61"/>
          <p:cNvSpPr>
            <a:spLocks noChangeArrowheads="1"/>
          </p:cNvSpPr>
          <p:nvPr/>
        </p:nvSpPr>
        <p:spPr bwMode="auto">
          <a:xfrm>
            <a:off x="179388" y="620713"/>
            <a:ext cx="576262" cy="2305050"/>
          </a:xfrm>
          <a:prstGeom prst="ellipse">
            <a:avLst/>
          </a:prstGeom>
          <a:gradFill rotWithShape="1">
            <a:gsLst>
              <a:gs pos="0">
                <a:srgbClr val="FF6699"/>
              </a:gs>
              <a:gs pos="100000">
                <a:schemeClr val="bg1"/>
              </a:gs>
            </a:gsLst>
            <a:lin ang="5400000" scaled="1"/>
          </a:gradFill>
          <a:ln w="28575">
            <a:solidFill>
              <a:schemeClr val="bg1"/>
            </a:solidFill>
            <a:round/>
            <a:headEnd/>
            <a:tailEnd/>
          </a:ln>
        </p:spPr>
        <p:txBody>
          <a:bodyPr wrap="none" anchor="ctr"/>
          <a:lstStyle/>
          <a:p>
            <a:pPr algn="ctr" defTabSz="457200"/>
            <a:r>
              <a:rPr lang="zh-TW" altLang="en-US" sz="2400" b="1">
                <a:ea typeface="標楷體" pitchFamily="65" charset="-120"/>
              </a:rPr>
              <a:t>捐</a:t>
            </a:r>
          </a:p>
          <a:p>
            <a:pPr algn="ctr" defTabSz="457200"/>
            <a:r>
              <a:rPr lang="zh-TW" altLang="en-US" sz="2400" b="1">
                <a:ea typeface="標楷體" pitchFamily="65" charset="-120"/>
              </a:rPr>
              <a:t>獻</a:t>
            </a:r>
          </a:p>
        </p:txBody>
      </p:sp>
      <p:sp>
        <p:nvSpPr>
          <p:cNvPr id="56360" name="Oval 62"/>
          <p:cNvSpPr>
            <a:spLocks noChangeArrowheads="1"/>
          </p:cNvSpPr>
          <p:nvPr/>
        </p:nvSpPr>
        <p:spPr bwMode="auto">
          <a:xfrm>
            <a:off x="239713" y="3716338"/>
            <a:ext cx="576262" cy="2305050"/>
          </a:xfrm>
          <a:prstGeom prst="ellipse">
            <a:avLst/>
          </a:prstGeom>
          <a:gradFill rotWithShape="1">
            <a:gsLst>
              <a:gs pos="0">
                <a:srgbClr val="FFFF99"/>
              </a:gs>
              <a:gs pos="100000">
                <a:schemeClr val="bg1"/>
              </a:gs>
            </a:gsLst>
            <a:lin ang="5400000" scaled="1"/>
          </a:gradFill>
          <a:ln w="38100">
            <a:solidFill>
              <a:schemeClr val="bg1"/>
            </a:solidFill>
            <a:round/>
            <a:headEnd/>
            <a:tailEnd/>
          </a:ln>
        </p:spPr>
        <p:txBody>
          <a:bodyPr wrap="none" anchor="ctr"/>
          <a:lstStyle/>
          <a:p>
            <a:pPr algn="ctr" defTabSz="457200"/>
            <a:r>
              <a:rPr lang="zh-TW" altLang="en-US" sz="2400" b="1">
                <a:ea typeface="標楷體" pitchFamily="65" charset="-120"/>
              </a:rPr>
              <a:t>使</a:t>
            </a:r>
          </a:p>
          <a:p>
            <a:pPr algn="ctr" defTabSz="457200"/>
            <a:r>
              <a:rPr lang="zh-TW" altLang="en-US" sz="2400" b="1">
                <a:ea typeface="標楷體" pitchFamily="65" charset="-120"/>
              </a:rPr>
              <a:t>用</a:t>
            </a:r>
          </a:p>
        </p:txBody>
      </p:sp>
      <p:sp>
        <p:nvSpPr>
          <p:cNvPr id="56361" name="Line 63"/>
          <p:cNvSpPr>
            <a:spLocks noChangeShapeType="1"/>
          </p:cNvSpPr>
          <p:nvPr/>
        </p:nvSpPr>
        <p:spPr bwMode="auto">
          <a:xfrm>
            <a:off x="900113" y="4941888"/>
            <a:ext cx="2016125" cy="0"/>
          </a:xfrm>
          <a:prstGeom prst="line">
            <a:avLst/>
          </a:prstGeom>
          <a:noFill/>
          <a:ln w="38100">
            <a:solidFill>
              <a:srgbClr val="FFFF00"/>
            </a:solidFill>
            <a:prstDash val="dash"/>
            <a:round/>
            <a:headEnd/>
            <a:tailEnd type="triangle" w="med" len="med"/>
          </a:ln>
        </p:spPr>
        <p:txBody>
          <a:bodyPr/>
          <a:lstStyle/>
          <a:p>
            <a:endParaRPr lang="zh-TW" altLang="en-US"/>
          </a:p>
        </p:txBody>
      </p:sp>
      <p:sp>
        <p:nvSpPr>
          <p:cNvPr id="2" name="圓角矩形 50"/>
          <p:cNvSpPr>
            <a:spLocks noChangeArrowheads="1"/>
          </p:cNvSpPr>
          <p:nvPr/>
        </p:nvSpPr>
        <p:spPr bwMode="auto">
          <a:xfrm>
            <a:off x="3055938" y="3429000"/>
            <a:ext cx="1630362" cy="684213"/>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2400" b="1">
                <a:solidFill>
                  <a:schemeClr val="bg1"/>
                </a:solidFill>
                <a:ea typeface="標楷體" pitchFamily="65" charset="-120"/>
              </a:rPr>
              <a:t>世界基金</a:t>
            </a:r>
          </a:p>
        </p:txBody>
      </p:sp>
      <p:sp>
        <p:nvSpPr>
          <p:cNvPr id="3" name="圓角矩形 50"/>
          <p:cNvSpPr>
            <a:spLocks noChangeArrowheads="1"/>
          </p:cNvSpPr>
          <p:nvPr/>
        </p:nvSpPr>
        <p:spPr bwMode="auto">
          <a:xfrm>
            <a:off x="4779963" y="3429000"/>
            <a:ext cx="1630362" cy="684213"/>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1700" b="1">
                <a:solidFill>
                  <a:schemeClr val="bg1"/>
                </a:solidFill>
                <a:ea typeface="標楷體" pitchFamily="65" charset="-120"/>
              </a:rPr>
              <a:t>地區指定基金</a:t>
            </a:r>
            <a:r>
              <a:rPr kumimoji="0" lang="en-US" altLang="zh-TW" sz="1600" b="1">
                <a:solidFill>
                  <a:schemeClr val="bg1"/>
                </a:solidFill>
                <a:ea typeface="標楷體" pitchFamily="65" charset="-120"/>
              </a:rPr>
              <a:t/>
            </a:r>
            <a:br>
              <a:rPr kumimoji="0" lang="en-US" altLang="zh-TW" sz="1600" b="1">
                <a:solidFill>
                  <a:schemeClr val="bg1"/>
                </a:solidFill>
                <a:ea typeface="標楷體" pitchFamily="65" charset="-120"/>
              </a:rPr>
            </a:br>
            <a:r>
              <a:rPr kumimoji="0" lang="en-US" altLang="zh-TW" sz="1600" b="1">
                <a:solidFill>
                  <a:schemeClr val="bg1"/>
                </a:solidFill>
                <a:ea typeface="標楷體" pitchFamily="65" charset="-120"/>
              </a:rPr>
              <a:t>(DDF)</a:t>
            </a:r>
            <a:endParaRPr kumimoji="0" lang="zh-TW" altLang="en-US" sz="1600" b="1">
              <a:solidFill>
                <a:schemeClr val="bg1"/>
              </a:solidFill>
              <a:ea typeface="標楷體" pitchFamily="65" charset="-120"/>
            </a:endParaRPr>
          </a:p>
        </p:txBody>
      </p:sp>
      <p:sp>
        <p:nvSpPr>
          <p:cNvPr id="5" name="圓角矩形 50"/>
          <p:cNvSpPr>
            <a:spLocks noChangeArrowheads="1"/>
          </p:cNvSpPr>
          <p:nvPr/>
        </p:nvSpPr>
        <p:spPr bwMode="auto">
          <a:xfrm>
            <a:off x="3055938" y="4545013"/>
            <a:ext cx="1630362" cy="684212"/>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2100" b="1">
                <a:solidFill>
                  <a:schemeClr val="bg1"/>
                </a:solidFill>
                <a:ea typeface="標楷體" pitchFamily="65" charset="-120"/>
              </a:rPr>
              <a:t>全球獎助金</a:t>
            </a:r>
          </a:p>
        </p:txBody>
      </p:sp>
      <p:sp>
        <p:nvSpPr>
          <p:cNvPr id="6" name="圓角矩形 50"/>
          <p:cNvSpPr>
            <a:spLocks noChangeArrowheads="1"/>
          </p:cNvSpPr>
          <p:nvPr/>
        </p:nvSpPr>
        <p:spPr bwMode="auto">
          <a:xfrm>
            <a:off x="4814888" y="4511675"/>
            <a:ext cx="1630362" cy="684213"/>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2100" b="1">
                <a:solidFill>
                  <a:schemeClr val="bg1"/>
                </a:solidFill>
                <a:ea typeface="標楷體" pitchFamily="65" charset="-120"/>
              </a:rPr>
              <a:t>地區獎助金</a:t>
            </a:r>
          </a:p>
        </p:txBody>
      </p:sp>
      <p:sp>
        <p:nvSpPr>
          <p:cNvPr id="7" name="圓角矩形 50"/>
          <p:cNvSpPr>
            <a:spLocks noChangeArrowheads="1"/>
          </p:cNvSpPr>
          <p:nvPr/>
        </p:nvSpPr>
        <p:spPr bwMode="auto">
          <a:xfrm>
            <a:off x="3055938" y="5586413"/>
            <a:ext cx="1630362" cy="684212"/>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2100" b="1">
                <a:solidFill>
                  <a:schemeClr val="bg1"/>
                </a:solidFill>
                <a:ea typeface="標楷體" pitchFamily="65" charset="-120"/>
              </a:rPr>
              <a:t>服務計畫</a:t>
            </a:r>
          </a:p>
        </p:txBody>
      </p:sp>
      <p:sp>
        <p:nvSpPr>
          <p:cNvPr id="8" name="圓角矩形 50"/>
          <p:cNvSpPr>
            <a:spLocks noChangeArrowheads="1"/>
          </p:cNvSpPr>
          <p:nvPr/>
        </p:nvSpPr>
        <p:spPr bwMode="auto">
          <a:xfrm>
            <a:off x="4814888" y="5586413"/>
            <a:ext cx="1630362" cy="684212"/>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2100" b="1">
                <a:solidFill>
                  <a:schemeClr val="bg1"/>
                </a:solidFill>
                <a:ea typeface="標楷體" pitchFamily="65" charset="-120"/>
              </a:rPr>
              <a:t>服務計畫</a:t>
            </a:r>
          </a:p>
        </p:txBody>
      </p:sp>
      <p:sp>
        <p:nvSpPr>
          <p:cNvPr id="9" name="圓角矩形 50"/>
          <p:cNvSpPr>
            <a:spLocks noChangeArrowheads="1"/>
          </p:cNvSpPr>
          <p:nvPr/>
        </p:nvSpPr>
        <p:spPr bwMode="auto">
          <a:xfrm>
            <a:off x="1458913" y="3586163"/>
            <a:ext cx="1119187" cy="527050"/>
          </a:xfrm>
          <a:prstGeom prst="roundRect">
            <a:avLst>
              <a:gd name="adj" fmla="val 16634"/>
            </a:avLst>
          </a:prstGeom>
          <a:solidFill>
            <a:srgbClr val="0000FF"/>
          </a:solidFill>
          <a:ln w="9525" algn="ctr">
            <a:solidFill>
              <a:srgbClr val="46AAC5"/>
            </a:solidFill>
            <a:round/>
            <a:headEnd/>
            <a:tailEnd/>
          </a:ln>
          <a:effectLst>
            <a:outerShdw dist="20000" dir="5400000" rotWithShape="0">
              <a:srgbClr val="000000">
                <a:alpha val="37999"/>
              </a:srgbClr>
            </a:outerShdw>
          </a:effectLst>
        </p:spPr>
        <p:txBody>
          <a:bodyPr anchor="ctr"/>
          <a:lstStyle/>
          <a:p>
            <a:pPr algn="ctr"/>
            <a:r>
              <a:rPr kumimoji="0" lang="zh-TW" altLang="en-US" sz="2000" b="1">
                <a:solidFill>
                  <a:schemeClr val="bg1"/>
                </a:solidFill>
                <a:ea typeface="標楷體" pitchFamily="65" charset="-120"/>
              </a:rPr>
              <a:t>孳息</a:t>
            </a:r>
          </a:p>
        </p:txBody>
      </p:sp>
      <p:sp>
        <p:nvSpPr>
          <p:cNvPr id="10" name="向下箭號 21"/>
          <p:cNvSpPr>
            <a:spLocks noChangeArrowheads="1"/>
          </p:cNvSpPr>
          <p:nvPr/>
        </p:nvSpPr>
        <p:spPr bwMode="auto">
          <a:xfrm>
            <a:off x="3643313" y="2925763"/>
            <a:ext cx="357187" cy="357187"/>
          </a:xfrm>
          <a:prstGeom prst="downArrow">
            <a:avLst>
              <a:gd name="adj1" fmla="val 50000"/>
              <a:gd name="adj2" fmla="val 50000"/>
            </a:avLst>
          </a:prstGeom>
          <a:solidFill>
            <a:schemeClr val="bg1"/>
          </a:solidFill>
          <a:ln w="25400" algn="ctr">
            <a:solidFill>
              <a:srgbClr val="385D8A"/>
            </a:solidFill>
            <a:miter lim="800000"/>
            <a:headEnd/>
            <a:tailEnd/>
          </a:ln>
          <a:effectLst>
            <a:outerShdw dist="38100" dir="2700000" algn="tl" rotWithShape="0">
              <a:srgbClr val="000000">
                <a:alpha val="39999"/>
              </a:srgbClr>
            </a:outerShdw>
          </a:effectLst>
        </p:spPr>
        <p:txBody>
          <a:bodyPr anchor="ctr"/>
          <a:lstStyle/>
          <a:p>
            <a:pPr algn="ctr" fontAlgn="auto">
              <a:spcBef>
                <a:spcPts val="0"/>
              </a:spcBef>
              <a:spcAft>
                <a:spcPts val="0"/>
              </a:spcAft>
              <a:defRPr/>
            </a:pPr>
            <a:endParaRPr kumimoji="0" lang="zh-TW" alt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8" name="Picture 8" descr="ptt標題字-01"/>
          <p:cNvPicPr>
            <a:picLocks noChangeAspect="1" noChangeArrowheads="1"/>
          </p:cNvPicPr>
          <p:nvPr/>
        </p:nvPicPr>
        <p:blipFill>
          <a:blip r:embed="rId2" cstate="print"/>
          <a:srcRect l="5476" t="30806" r="6145" b="29843"/>
          <a:stretch>
            <a:fillRect/>
          </a:stretch>
        </p:blipFill>
        <p:spPr bwMode="auto">
          <a:xfrm>
            <a:off x="0" y="1857364"/>
            <a:ext cx="8893175" cy="298608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ptt標題字-04"/>
          <p:cNvPicPr>
            <a:picLocks noChangeAspect="1" noChangeArrowheads="1"/>
          </p:cNvPicPr>
          <p:nvPr/>
        </p:nvPicPr>
        <p:blipFill>
          <a:blip r:embed="rId2"/>
          <a:srcRect l="17200" t="29852" r="12749" b="24391"/>
          <a:stretch>
            <a:fillRect/>
          </a:stretch>
        </p:blipFill>
        <p:spPr bwMode="auto">
          <a:xfrm>
            <a:off x="501650" y="1844675"/>
            <a:ext cx="8642350" cy="3816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832" name="Group 1568"/>
          <p:cNvGraphicFramePr>
            <a:graphicFrameLocks noGrp="1"/>
          </p:cNvGraphicFramePr>
          <p:nvPr>
            <p:ph idx="1"/>
          </p:nvPr>
        </p:nvGraphicFramePr>
        <p:xfrm>
          <a:off x="179388" y="188913"/>
          <a:ext cx="8843962" cy="6480182"/>
        </p:xfrm>
        <a:graphic>
          <a:graphicData uri="http://schemas.openxmlformats.org/drawingml/2006/table">
            <a:tbl>
              <a:tblPr/>
              <a:tblGrid>
                <a:gridCol w="692150"/>
                <a:gridCol w="534987"/>
                <a:gridCol w="652463"/>
                <a:gridCol w="685800"/>
                <a:gridCol w="796925"/>
                <a:gridCol w="715962"/>
                <a:gridCol w="993775"/>
                <a:gridCol w="927100"/>
                <a:gridCol w="927100"/>
                <a:gridCol w="927100"/>
                <a:gridCol w="990600"/>
              </a:tblGrid>
              <a:tr h="7508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FFFF"/>
                          </a:solidFill>
                          <a:effectLst/>
                          <a:latin typeface="細明體" pitchFamily="49" charset="-120"/>
                          <a:ea typeface="細明體" pitchFamily="49" charset="-120"/>
                          <a:cs typeface="Arial" pitchFamily="34" charset="0"/>
                        </a:rPr>
                        <a:t>捐獻排名</a:t>
                      </a:r>
                      <a:endParaRPr kumimoji="1" lang="zh-TW" altLang="en-US" sz="1800" b="0" i="0" u="none" strike="noStrike" cap="none" normalizeH="0" baseline="0" smtClean="0">
                        <a:ln>
                          <a:noFill/>
                        </a:ln>
                        <a:solidFill>
                          <a:schemeClr val="tx1"/>
                        </a:solidFill>
                        <a:effectLst/>
                        <a:latin typeface="Arial" pitchFamily="34" charset="0"/>
                        <a:ea typeface="細明體" pitchFamily="49"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500,588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$358.41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1,386,326.22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202,011.14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612,790.49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2,226,127.85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7,317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895,947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$164.26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1,201,919.82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76,594.14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481,847.18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243,169.60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2,003,530.74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5,381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1,111,108</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$232.37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1,250,403.20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39,300.00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124,160.80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587,400.00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2,001,264.00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3520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6,103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852,817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$141.29</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862,285.53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78,509.51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221,350.00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744,900.00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1,907,045.04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257,260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$165.39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524,772.06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135,894.10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412,155.71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766,583.59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1,839,405.46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6,220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313,600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$220.87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1,373,833.38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6,467.84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28,900.07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1,409,201.29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3480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4,867</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980,665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$152.11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740,322.00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93,400.00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124,625.00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373,530.00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1,331,877.00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2,875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375,865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$430.52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1,237,730.89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11,100.01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16,300.05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49,000.02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1,314,130.97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636,594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851,102.20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368,594.81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27,750.00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66,662.96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1,314,109.97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604,022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$397.76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1,256,935.72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17,000.08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1,273,945.80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1,144,500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$304.66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1,077,274.41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26,899.98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8,574.31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133,200.04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1,245,948.74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1,946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176,405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$459.51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894,215.44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106,097.31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175,687.37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46,113.46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1,222,113.58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225,205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239,312.49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4,318.87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942,425.01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1,186,056.37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3,865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861,676</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$173.61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671,005.50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50,100.00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157,814.70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299,500.00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1,178,420.20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41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3490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4,919</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772,279</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$138.26</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680,108.00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59,910.35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186,200.00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243,000.00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1,169,218.35</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390,167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$168.03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349,162.82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55,935.69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48,711.00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710,000.00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1,163,809.51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564,206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$370.19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825,161.67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81,751.92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60,131.55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176,618.19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1,143,663.33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138,600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$250.27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942,777.23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4,016.34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64,250.13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129,999.93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1,141,043.63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41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576,311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755,326.41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148,551.98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71,650.05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101,680.96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1,077,209.40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368,890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$190.16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874,186.36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79,436.45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120,916.66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1,075,589.47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40833" name="Rectangle 1569"/>
          <p:cNvSpPr>
            <a:spLocks noChangeArrowheads="1"/>
          </p:cNvSpPr>
          <p:nvPr/>
        </p:nvSpPr>
        <p:spPr bwMode="auto">
          <a:xfrm>
            <a:off x="8027988" y="188913"/>
            <a:ext cx="1008062" cy="6480175"/>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979" name="Group 1643"/>
          <p:cNvGraphicFramePr>
            <a:graphicFrameLocks noGrp="1"/>
          </p:cNvGraphicFramePr>
          <p:nvPr>
            <p:ph idx="1"/>
          </p:nvPr>
        </p:nvGraphicFramePr>
        <p:xfrm>
          <a:off x="179388" y="188913"/>
          <a:ext cx="8783637" cy="6335723"/>
        </p:xfrm>
        <a:graphic>
          <a:graphicData uri="http://schemas.openxmlformats.org/drawingml/2006/table">
            <a:tbl>
              <a:tblPr/>
              <a:tblGrid>
                <a:gridCol w="692150"/>
                <a:gridCol w="531812"/>
                <a:gridCol w="646113"/>
                <a:gridCol w="685800"/>
                <a:gridCol w="790575"/>
                <a:gridCol w="711200"/>
                <a:gridCol w="984250"/>
                <a:gridCol w="919162"/>
                <a:gridCol w="919163"/>
                <a:gridCol w="920750"/>
                <a:gridCol w="982662"/>
              </a:tblGrid>
              <a:tr h="7032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FFFF"/>
                          </a:solidFill>
                          <a:effectLst/>
                          <a:latin typeface="細明體" pitchFamily="49" charset="-120"/>
                          <a:ea typeface="細明體" pitchFamily="49" charset="-120"/>
                          <a:cs typeface="Arial" pitchFamily="34" charset="0"/>
                        </a:rPr>
                        <a:t>捐獻排名</a:t>
                      </a:r>
                      <a:endParaRPr kumimoji="1" lang="zh-TW" altLang="en-US"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1"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555,930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$133.87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630,253.50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229,600.59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107,198.70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104,205.20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1,071,257.99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671,420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$182.22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693,513.39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170,095.13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152,546.35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1,017,679.87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301,528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$63.56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387,466.09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36,222.59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542,372.96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50,218.76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1,016,280.40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1,360,486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$242.79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921,628.30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49,860.20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1,013,488.50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78,335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$42.57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204,910.14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17,221.52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766,831.62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1,008,963.28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7770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759,440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796,731.93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104,426.71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4,150.00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66,381.00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971,689.64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299,924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371,752.13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85,185.11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51,876.30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439,173.19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947,986.73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693,422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$273.13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768,051.12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104,349.96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61,350.45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10,184.60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943,936.13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67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146,394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$656.35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769,238.22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36,513.61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120,948.15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926,699.98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335,278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$168.63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462,039.09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85,192.28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29,000.00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336,349.12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912,580.49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4,340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236,704.38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558,715.14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114,700.00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910,119.52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227,365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383,054.36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116,279.25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116,100.00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284,104.02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899,537.63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319,932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524,782.64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146,119.31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21,533.80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197,296.35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889,732.10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341,885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$181.61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458,923.03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95,935.09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30,763.70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257,845.00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843,466.82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5870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500,072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$204.20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540,935.27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76,661.45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10,934.48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211,670.82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840,202.02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324,655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$145.90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330,613.53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201,431.26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37,181.88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261,139.46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830,366.13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4,756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611,266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724,062.38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49,882.30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53,758.02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827,702.70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283,720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$265.18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453,193.36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50,345.99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20,755.85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303,091.88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827,387.08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3,568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332,371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$165.29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589,740.17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144,083.69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34,937.20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49,948.39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818,709.45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3460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5,251</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596,973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$126.33</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663,365.00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45,637.00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56,575.00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46,200.00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811,777.00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82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194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3470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2,284</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125,700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$116.18</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265,362.00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6,000.00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36,080.00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31,000.00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338,442.00</a:t>
                      </a:r>
                      <a:endParaRPr kumimoji="1" lang="en-US" altLang="zh-TW" sz="1000" b="1" i="0" u="none" strike="noStrike" cap="none" normalizeH="0" baseline="0" smtClean="0">
                        <a:ln>
                          <a:noFill/>
                        </a:ln>
                        <a:solidFill>
                          <a:srgbClr val="FF0000"/>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43980" name="Rectangle 1644"/>
          <p:cNvSpPr>
            <a:spLocks noChangeArrowheads="1"/>
          </p:cNvSpPr>
          <p:nvPr/>
        </p:nvSpPr>
        <p:spPr bwMode="auto">
          <a:xfrm>
            <a:off x="7956550" y="188913"/>
            <a:ext cx="1008063" cy="6408737"/>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5" descr="ptt標題字-02"/>
          <p:cNvPicPr>
            <a:picLocks noChangeAspect="1" noChangeArrowheads="1"/>
          </p:cNvPicPr>
          <p:nvPr/>
        </p:nvPicPr>
        <p:blipFill>
          <a:blip r:embed="rId2" cstate="print"/>
          <a:srcRect l="7001" t="31996" b="32407"/>
          <a:stretch>
            <a:fillRect/>
          </a:stretch>
        </p:blipFill>
        <p:spPr bwMode="auto">
          <a:xfrm>
            <a:off x="428596" y="2428868"/>
            <a:ext cx="8928100" cy="25622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576" name="Group 280"/>
          <p:cNvGraphicFramePr>
            <a:graphicFrameLocks noGrp="1"/>
          </p:cNvGraphicFramePr>
          <p:nvPr>
            <p:ph type="tbl" idx="1"/>
          </p:nvPr>
        </p:nvGraphicFramePr>
        <p:xfrm>
          <a:off x="179388" y="155575"/>
          <a:ext cx="8818562" cy="6369054"/>
        </p:xfrm>
        <a:graphic>
          <a:graphicData uri="http://schemas.openxmlformats.org/drawingml/2006/table">
            <a:tbl>
              <a:tblPr/>
              <a:tblGrid>
                <a:gridCol w="673100"/>
                <a:gridCol w="457200"/>
                <a:gridCol w="577850"/>
                <a:gridCol w="685800"/>
                <a:gridCol w="774700"/>
                <a:gridCol w="792162"/>
                <a:gridCol w="960438"/>
                <a:gridCol w="919162"/>
                <a:gridCol w="969963"/>
                <a:gridCol w="969962"/>
                <a:gridCol w="1038225"/>
              </a:tblGrid>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捐獻排名</a:t>
                      </a: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Zone</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Members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District Goal</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AF Per Capita</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Annual Fund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Polio Plus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Other Giving</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Endowment Fund</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900" b="1" i="0" u="none" strike="noStrike" cap="none" normalizeH="0" baseline="0" smtClean="0">
                          <a:ln>
                            <a:noFill/>
                          </a:ln>
                          <a:solidFill>
                            <a:srgbClr val="FFFFFF"/>
                          </a:solidFill>
                          <a:effectLst/>
                          <a:latin typeface="Arial" pitchFamily="34" charset="0"/>
                          <a:ea typeface="新細明體" pitchFamily="18" charset="-120"/>
                          <a:cs typeface="Arial" pitchFamily="34" charset="0"/>
                        </a:rPr>
                        <a:t>Total Contributions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CC"/>
                    </a:solidFill>
                  </a:tcPr>
                </a:tc>
              </a:tr>
              <a:tr h="292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7360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2,538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110,741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$78.21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198,500.81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5,055,443.79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3,500.50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5,258,550.10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4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4,741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1,140,627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$337.32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1,599,229.33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98,850.96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882,291.23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140,807.39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2,721,178.91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7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5,050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863,069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$265.45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1,340,540.00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181,305.00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241,865.00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336,520.00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2,100,230.00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63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5,698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1,681,893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$224.97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1,281,903.24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185,846.00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129,837.05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465,757.25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2,063,343.54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2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3520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5,916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909,192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$159.71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944,842.45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146,610.65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150,954.71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804,550.00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2,046,957.81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76,606.66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50,589.78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14,949.33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1,802,225.52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1,944,371.29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7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342,700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$255.05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1,578,764.79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81,090.85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48,900.02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30,000.06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1,738,755.72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312,390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$321.78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574,050.45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103,526.85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22,114.48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1,013,003.00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1,712,694.78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2,949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700,500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$215.86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636,577.86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55,922.22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515,207.04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499,000.02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1,706,707.14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3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173,750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$518.62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979,672.98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194,207.14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218,035.99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277,940.78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1,669,856.89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5810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126,373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$131.59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350,686.47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51,509.00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12,430.90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1,166,179.26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1,580,805.63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7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6040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2,432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321,250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$558.69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1,358,744.26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83,899.91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3,286.05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120,191.42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1,566,121.64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5,574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396,257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$175.58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978,673.01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73,380.31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467,720.59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1,150.45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1,520,924.36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7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3,744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269,750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$355.45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1,330,797.18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22,050.00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91,578.85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1,444,426.03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5440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3,037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297,450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$134.13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407,363.64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139,438.39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39,826.50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852,686.63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1,439,315.16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3480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4,741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682,120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$204.79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970,927.65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107,810.00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152,446.70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196,500.00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0000"/>
                          </a:solidFill>
                          <a:effectLst/>
                          <a:latin typeface="Arial" pitchFamily="34" charset="0"/>
                          <a:ea typeface="新細明體" pitchFamily="18" charset="-120"/>
                          <a:cs typeface="Arial" pitchFamily="34" charset="0"/>
                        </a:rPr>
                        <a:t>1,427,684.35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21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5030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268,390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$252.17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659,940.41</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70,475.67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9,525.00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647,105.86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1,387,046.94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2750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4,805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645,847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$171.90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825,985.18</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204,840.84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17,871.63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296,265.47</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1,344,963.12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63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3600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3,484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672,400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$316.09</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1,101,262.73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5,585.43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18,290.02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213,554.42</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1,338,692.60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5110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582,465</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$171.93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617,734.83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142,176.24</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34,912.50</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530,442.16</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1,325,265.73</a:t>
                      </a:r>
                      <a:endParaRPr kumimoji="1" lang="en-US" altLang="zh-TW" sz="1000" b="1" i="0" u="none" strike="noStrike" cap="none" normalizeH="0" baseline="0" smtClean="0">
                        <a:ln>
                          <a:noFill/>
                        </a:ln>
                        <a:solidFill>
                          <a:schemeClr val="tx1"/>
                        </a:solidFill>
                        <a:effectLst/>
                        <a:latin typeface="Arial" pitchFamily="34"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83564" name="Rectangle 268"/>
          <p:cNvSpPr>
            <a:spLocks noChangeArrowheads="1"/>
          </p:cNvSpPr>
          <p:nvPr/>
        </p:nvSpPr>
        <p:spPr bwMode="auto">
          <a:xfrm>
            <a:off x="7956550" y="188913"/>
            <a:ext cx="1008063" cy="6408737"/>
          </a:xfrm>
          <a:prstGeom prst="rect">
            <a:avLst/>
          </a:prstGeom>
          <a:noFill/>
          <a:ln w="60325">
            <a:solidFill>
              <a:srgbClr val="FF0066"/>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1182</TotalTime>
  <Words>3741</Words>
  <Application>Microsoft Office PowerPoint</Application>
  <PresentationFormat>如螢幕大小 (4:3)</PresentationFormat>
  <Paragraphs>2252</Paragraphs>
  <Slides>50</Slides>
  <Notes>2</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預設簡報設計</vt:lpstr>
      <vt:lpstr>投影片 1</vt:lpstr>
      <vt:lpstr>投影片 2</vt:lpstr>
      <vt:lpstr>2015-16 Top10 Giving Countries</vt:lpstr>
      <vt:lpstr>2016-17 Top10 Giving Countries</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RI D3460 2016-17年度 地區110社捐獻列表 </vt:lpstr>
      <vt:lpstr>投影片 18</vt:lpstr>
      <vt:lpstr>投影片 19</vt:lpstr>
      <vt:lpstr>投影片 20</vt:lpstr>
      <vt:lpstr>投影片 21</vt:lpstr>
      <vt:lpstr>投影片 22</vt:lpstr>
      <vt:lpstr>D3462 2017-18年度 地區獎助金 </vt:lpstr>
      <vt:lpstr>投影片 24</vt:lpstr>
      <vt:lpstr>投影片 25</vt:lpstr>
      <vt:lpstr>投影片 26</vt:lpstr>
      <vt:lpstr>投影片 27</vt:lpstr>
      <vt:lpstr>投影片 28</vt:lpstr>
      <vt:lpstr>投影片 29</vt:lpstr>
      <vt:lpstr>投影片 30</vt:lpstr>
      <vt:lpstr> </vt:lpstr>
      <vt:lpstr>保羅．哈理斯之友  (Paul Harris Fellow,PHF) </vt:lpstr>
      <vt:lpstr>多次捐獻保羅．哈理斯之友  (Multiple Paul Harris Fellow,MPHF  ) </vt:lpstr>
      <vt:lpstr>保羅．哈理斯會  (Paul Harris Society,PHS) </vt:lpstr>
      <vt:lpstr>巨額捐獻人  (Major Donor,MD)</vt:lpstr>
      <vt:lpstr>永久基金捐助者  (Benefactor, BNF) </vt:lpstr>
      <vt:lpstr>遺  贈  會 (Bequest Society) </vt:lpstr>
      <vt:lpstr>投影片 38</vt:lpstr>
      <vt:lpstr>投影片 39</vt:lpstr>
      <vt:lpstr>投影片 40</vt:lpstr>
      <vt:lpstr>投影片 41</vt:lpstr>
      <vt:lpstr>每位扶輪社員‧每年扶輪社 (Every Rotarian Every Year,EREY)  </vt:lpstr>
      <vt:lpstr>百分之百保羅．哈理斯之友扶輪社  (100% Paul Harris Fellow Club) </vt:lpstr>
      <vt:lpstr>百分之百扶輪基金會贊助會員扶輪社  (100% Rotary Foundation Member Club) </vt:lpstr>
      <vt:lpstr>年度基金每位社員平均捐獻前三名扶輪社 (Top 3 Per Capita inAnnual Programs Fund Giving)  </vt:lpstr>
      <vt:lpstr>投影片 46</vt:lpstr>
      <vt:lpstr>年 度 基 金 AF – Annual Fund</vt:lpstr>
      <vt:lpstr>基  金  會  經  費  來  源 Foundation  Funding</vt:lpstr>
      <vt:lpstr>扶輪基金會資金來源及用途</vt:lpstr>
      <vt:lpstr>投影片 50</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扶輪基金會</dc:title>
  <dc:creator>yuanli-phr</dc:creator>
  <cp:lastModifiedBy>BV5AF</cp:lastModifiedBy>
  <cp:revision>69</cp:revision>
  <dcterms:created xsi:type="dcterms:W3CDTF">2016-04-06T07:36:57Z</dcterms:created>
  <dcterms:modified xsi:type="dcterms:W3CDTF">2017-08-05T18:11:36Z</dcterms:modified>
</cp:coreProperties>
</file>