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14"/>
  </p:notesMasterIdLst>
  <p:handoutMasterIdLst>
    <p:handoutMasterId r:id="rId15"/>
  </p:handoutMasterIdLst>
  <p:sldIdLst>
    <p:sldId id="361" r:id="rId4"/>
    <p:sldId id="393" r:id="rId5"/>
    <p:sldId id="381" r:id="rId6"/>
    <p:sldId id="382" r:id="rId7"/>
    <p:sldId id="383" r:id="rId8"/>
    <p:sldId id="389" r:id="rId9"/>
    <p:sldId id="394" r:id="rId10"/>
    <p:sldId id="368" r:id="rId11"/>
    <p:sldId id="395" r:id="rId12"/>
    <p:sldId id="392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6E5D8"/>
    <a:srgbClr val="58585A"/>
    <a:srgbClr val="005DAA"/>
    <a:srgbClr val="FF7600"/>
    <a:srgbClr val="D91B5C"/>
    <a:srgbClr val="872175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06" autoAdjust="0"/>
    <p:restoredTop sz="92403" autoAdjust="0"/>
  </p:normalViewPr>
  <p:slideViewPr>
    <p:cSldViewPr>
      <p:cViewPr varScale="1">
        <p:scale>
          <a:sx n="52" d="100"/>
          <a:sy n="52" d="100"/>
        </p:scale>
        <p:origin x="132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5"/>
                <c:pt idx="0">
                  <c:v>Annual Fund</c:v>
                </c:pt>
                <c:pt idx="1">
                  <c:v>Polio</c:v>
                </c:pt>
                <c:pt idx="2">
                  <c:v>Endowment</c:v>
                </c:pt>
                <c:pt idx="3">
                  <c:v>Other</c:v>
                </c:pt>
                <c:pt idx="4">
                  <c:v>Total Contributions</c:v>
                </c:pt>
              </c:strCache>
            </c:strRef>
          </c:cat>
          <c:val>
            <c:numRef>
              <c:f>Sheet1!$C$2:$C$6</c:f>
              <c:numCache>
                <c:formatCode>"$"#,##0.00</c:formatCode>
                <c:ptCount val="5"/>
                <c:pt idx="0">
                  <c:v>877144.07</c:v>
                </c:pt>
                <c:pt idx="1">
                  <c:v>155111</c:v>
                </c:pt>
                <c:pt idx="2">
                  <c:v>90700</c:v>
                </c:pt>
                <c:pt idx="3">
                  <c:v>62825</c:v>
                </c:pt>
                <c:pt idx="4">
                  <c:v>1185780.0699999998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5F-41D8-9231-B6898C327E7B}"/>
            </c:ext>
          </c:extLst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2015-2016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Sheet1!$A$2:$A$6</c:f>
              <c:strCache>
                <c:ptCount val="5"/>
                <c:pt idx="0">
                  <c:v>Annual Fund</c:v>
                </c:pt>
                <c:pt idx="1">
                  <c:v>Polio</c:v>
                </c:pt>
                <c:pt idx="2">
                  <c:v>Endowment</c:v>
                </c:pt>
                <c:pt idx="3">
                  <c:v>Other</c:v>
                </c:pt>
                <c:pt idx="4">
                  <c:v>Total Contributions</c:v>
                </c:pt>
              </c:strCache>
            </c:strRef>
          </c:cat>
          <c:val>
            <c:numRef>
              <c:f>Sheet1!$B$2:$B$6</c:f>
              <c:numCache>
                <c:formatCode>"$"#,##0.00</c:formatCode>
                <c:ptCount val="5"/>
                <c:pt idx="0">
                  <c:v>663365</c:v>
                </c:pt>
                <c:pt idx="1">
                  <c:v>45637</c:v>
                </c:pt>
                <c:pt idx="2">
                  <c:v>46200</c:v>
                </c:pt>
                <c:pt idx="3">
                  <c:v>56575</c:v>
                </c:pt>
                <c:pt idx="4">
                  <c:v>811777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5F-41D8-9231-B6898C327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407104128"/>
        <c:axId val="407105440"/>
        <c:axId val="0"/>
      </c:bar3DChart>
      <c:catAx>
        <c:axId val="4071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105440"/>
        <c:crosses val="autoZero"/>
        <c:auto val="1"/>
        <c:lblAlgn val="ctr"/>
        <c:lblOffset val="100"/>
        <c:noMultiLvlLbl val="0"/>
      </c:catAx>
      <c:valAx>
        <c:axId val="407105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071041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2016-2017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Sheet1!$B$2:$B$13</c:f>
              <c:numCache>
                <c:formatCode>"$"#,##0.00</c:formatCode>
                <c:ptCount val="12"/>
                <c:pt idx="0">
                  <c:v>14130</c:v>
                </c:pt>
                <c:pt idx="1">
                  <c:v>108252</c:v>
                </c:pt>
                <c:pt idx="2">
                  <c:v>121505.5</c:v>
                </c:pt>
                <c:pt idx="3">
                  <c:v>75293</c:v>
                </c:pt>
                <c:pt idx="4">
                  <c:v>77560.5</c:v>
                </c:pt>
                <c:pt idx="5">
                  <c:v>104822.5</c:v>
                </c:pt>
                <c:pt idx="6">
                  <c:v>148788.1</c:v>
                </c:pt>
                <c:pt idx="7">
                  <c:v>133355.5</c:v>
                </c:pt>
                <c:pt idx="8">
                  <c:v>1360.5</c:v>
                </c:pt>
                <c:pt idx="9">
                  <c:v>42878.47</c:v>
                </c:pt>
                <c:pt idx="10">
                  <c:v>3144</c:v>
                </c:pt>
                <c:pt idx="11">
                  <c:v>46080.5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E3-4A0C-95CC-C40E34387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axId val="361388728"/>
        <c:axId val="361389056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2015-2016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lt1"/>
              </a:solidFill>
              <a:ln w="15875">
                <a:solidFill>
                  <a:schemeClr val="accent2"/>
                </a:solidFill>
                <a:round/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Sheet1!$C$2:$C$13</c:f>
              <c:numCache>
                <c:formatCode>"$"#,##0.00</c:formatCode>
                <c:ptCount val="12"/>
                <c:pt idx="0">
                  <c:v>11230</c:v>
                </c:pt>
                <c:pt idx="1">
                  <c:v>16498</c:v>
                </c:pt>
                <c:pt idx="2">
                  <c:v>69810</c:v>
                </c:pt>
                <c:pt idx="3">
                  <c:v>36330</c:v>
                </c:pt>
                <c:pt idx="4">
                  <c:v>109420</c:v>
                </c:pt>
                <c:pt idx="5">
                  <c:v>32930</c:v>
                </c:pt>
                <c:pt idx="6">
                  <c:v>110948</c:v>
                </c:pt>
                <c:pt idx="7">
                  <c:v>113620</c:v>
                </c:pt>
                <c:pt idx="8">
                  <c:v>102890</c:v>
                </c:pt>
                <c:pt idx="9">
                  <c:v>46259</c:v>
                </c:pt>
                <c:pt idx="10">
                  <c:v>7140</c:v>
                </c:pt>
                <c:pt idx="11">
                  <c:v>6290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FE3-4A0C-95CC-C40E34387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388728"/>
        <c:axId val="361389056"/>
      </c:lineChart>
      <c:catAx>
        <c:axId val="3613887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89056"/>
        <c:crosses val="autoZero"/>
        <c:auto val="1"/>
        <c:lblAlgn val="ctr"/>
        <c:lblOffset val="100"/>
        <c:noMultiLvlLbl val="0"/>
      </c:catAx>
      <c:valAx>
        <c:axId val="36138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13887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Annual Fund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>
                  <a:shade val="95000"/>
                  <a:satMod val="105000"/>
                  <a:alpha val="49000"/>
                </a:schemeClr>
              </a:solidFill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</c:v>
                </c:pt>
                <c:pt idx="7">
                  <c:v>FEB 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Sheet1!$B$2:$B$13</c:f>
              <c:numCache>
                <c:formatCode>"$"#,##0.00</c:formatCode>
                <c:ptCount val="12"/>
                <c:pt idx="0">
                  <c:v>14130</c:v>
                </c:pt>
                <c:pt idx="1">
                  <c:v>108252</c:v>
                </c:pt>
                <c:pt idx="2">
                  <c:v>121505.5</c:v>
                </c:pt>
                <c:pt idx="3">
                  <c:v>75293</c:v>
                </c:pt>
                <c:pt idx="4">
                  <c:v>77560.5</c:v>
                </c:pt>
                <c:pt idx="5">
                  <c:v>104822.5</c:v>
                </c:pt>
                <c:pt idx="6">
                  <c:v>148788.1</c:v>
                </c:pt>
                <c:pt idx="7">
                  <c:v>133355.5</c:v>
                </c:pt>
                <c:pt idx="8">
                  <c:v>1360.5</c:v>
                </c:pt>
                <c:pt idx="9">
                  <c:v>42878.47</c:v>
                </c:pt>
                <c:pt idx="10">
                  <c:v>3144</c:v>
                </c:pt>
                <c:pt idx="11">
                  <c:v>46080.5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00-4CEC-B447-8F0BC0E7882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Polio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</c:v>
                </c:pt>
                <c:pt idx="7">
                  <c:v>FEB 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Sheet1!$C$2:$C$13</c:f>
              <c:numCache>
                <c:formatCode>"$"#,##0.00</c:formatCode>
                <c:ptCount val="12"/>
                <c:pt idx="0">
                  <c:v>2000</c:v>
                </c:pt>
                <c:pt idx="1">
                  <c:v>6000</c:v>
                </c:pt>
                <c:pt idx="2">
                  <c:v>7000</c:v>
                </c:pt>
                <c:pt idx="3">
                  <c:v>24510</c:v>
                </c:pt>
                <c:pt idx="4">
                  <c:v>28495</c:v>
                </c:pt>
                <c:pt idx="5">
                  <c:v>11650</c:v>
                </c:pt>
                <c:pt idx="6">
                  <c:v>22770</c:v>
                </c:pt>
                <c:pt idx="7">
                  <c:v>10750</c:v>
                </c:pt>
                <c:pt idx="8">
                  <c:v>39350</c:v>
                </c:pt>
                <c:pt idx="9">
                  <c:v>2236</c:v>
                </c:pt>
                <c:pt idx="10">
                  <c:v>1000</c:v>
                </c:pt>
                <c:pt idx="11">
                  <c:v>-650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00-4CEC-B447-8F0BC0E7882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Endowment Fund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</c:v>
                </c:pt>
                <c:pt idx="7">
                  <c:v>FEB 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Sheet1!$D$2:$D$13</c:f>
              <c:numCache>
                <c:formatCode>"$"#,##0.00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4000</c:v>
                </c:pt>
                <c:pt idx="3">
                  <c:v>8700</c:v>
                </c:pt>
                <c:pt idx="4">
                  <c:v>0</c:v>
                </c:pt>
                <c:pt idx="5">
                  <c:v>1000</c:v>
                </c:pt>
                <c:pt idx="6">
                  <c:v>2000</c:v>
                </c:pt>
                <c:pt idx="7">
                  <c:v>45000</c:v>
                </c:pt>
                <c:pt idx="8">
                  <c:v>31000</c:v>
                </c:pt>
                <c:pt idx="9">
                  <c:v>0</c:v>
                </c:pt>
                <c:pt idx="10">
                  <c:v>0</c:v>
                </c:pt>
                <c:pt idx="11">
                  <c:v>-1000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F4-4F46-AAC6-6577B9B2F72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Fund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</c:v>
                </c:pt>
                <c:pt idx="7">
                  <c:v>FEB 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Sheet1!$E$2:$E$13</c:f>
              <c:numCache>
                <c:formatCode>"$"#,##0.00</c:formatCode>
                <c:ptCount val="12"/>
                <c:pt idx="0">
                  <c:v>0</c:v>
                </c:pt>
                <c:pt idx="1">
                  <c:v>1100</c:v>
                </c:pt>
                <c:pt idx="2">
                  <c:v>0</c:v>
                </c:pt>
                <c:pt idx="3">
                  <c:v>1050</c:v>
                </c:pt>
                <c:pt idx="4">
                  <c:v>1050</c:v>
                </c:pt>
                <c:pt idx="5">
                  <c:v>5200</c:v>
                </c:pt>
                <c:pt idx="6">
                  <c:v>3150</c:v>
                </c:pt>
                <c:pt idx="7">
                  <c:v>0</c:v>
                </c:pt>
                <c:pt idx="8">
                  <c:v>39300</c:v>
                </c:pt>
                <c:pt idx="9">
                  <c:v>3050</c:v>
                </c:pt>
                <c:pt idx="10">
                  <c:v>8925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F4-4F46-AAC6-6577B9B2F7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"/>
        <c:overlap val="100"/>
        <c:axId val="396384752"/>
        <c:axId val="396381472"/>
      </c:barChart>
      <c:lineChart>
        <c:grouping val="standard"/>
        <c:varyColors val="0"/>
        <c:ser>
          <c:idx val="4"/>
          <c:order val="4"/>
          <c:tx>
            <c:strRef>
              <c:f>Sheet1!$F$1</c:f>
              <c:strCache>
                <c:ptCount val="1"/>
                <c:pt idx="0">
                  <c:v>2015-2016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 </c:v>
                </c:pt>
                <c:pt idx="7">
                  <c:v>FEB 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Sheet1!$F$2:$F$13</c:f>
              <c:numCache>
                <c:formatCode>"$"#,##0.00</c:formatCode>
                <c:ptCount val="12"/>
                <c:pt idx="0">
                  <c:v>11230</c:v>
                </c:pt>
                <c:pt idx="1">
                  <c:v>16498</c:v>
                </c:pt>
                <c:pt idx="2">
                  <c:v>69810</c:v>
                </c:pt>
                <c:pt idx="3">
                  <c:v>36330</c:v>
                </c:pt>
                <c:pt idx="4">
                  <c:v>109420</c:v>
                </c:pt>
                <c:pt idx="5">
                  <c:v>32930</c:v>
                </c:pt>
                <c:pt idx="6">
                  <c:v>110948</c:v>
                </c:pt>
                <c:pt idx="7">
                  <c:v>113620</c:v>
                </c:pt>
                <c:pt idx="8">
                  <c:v>102890</c:v>
                </c:pt>
                <c:pt idx="9">
                  <c:v>46259</c:v>
                </c:pt>
                <c:pt idx="10">
                  <c:v>7140</c:v>
                </c:pt>
                <c:pt idx="11">
                  <c:v>6290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BCE-42CB-9A84-3EBCC22217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6384752"/>
        <c:axId val="396381472"/>
      </c:lineChart>
      <c:catAx>
        <c:axId val="39638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381472"/>
        <c:crosses val="autoZero"/>
        <c:auto val="1"/>
        <c:lblAlgn val="ctr"/>
        <c:lblOffset val="100"/>
        <c:noMultiLvlLbl val="0"/>
      </c:catAx>
      <c:valAx>
        <c:axId val="396381472"/>
        <c:scaling>
          <c:orientation val="minMax"/>
        </c:scaling>
        <c:delete val="0"/>
        <c:axPos val="l"/>
        <c:numFmt formatCode="&quot;$&quot;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638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Sheet1!$A$3</c:f>
              <c:strCache>
                <c:ptCount val="1"/>
                <c:pt idx="0">
                  <c:v>EREY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0"/>
                    <a:shade val="100000"/>
                    <a:satMod val="130000"/>
                  </a:schemeClr>
                </a:gs>
                <a:gs pos="100000">
                  <a:schemeClr val="accent2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3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072-4CD5-ADCA-C1A799E3298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YTD 2016-2017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993</c:v>
                </c:pt>
                <c:pt idx="1">
                  <c:v>1160</c:v>
                </c:pt>
                <c:pt idx="2">
                  <c:v>1755</c:v>
                </c:pt>
                <c:pt idx="3">
                  <c:v>3919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72-4CD5-ADCA-C1A799E329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5"/>
        <c:axId val="640173512"/>
        <c:axId val="640170888"/>
      </c:barChar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Members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 w="12700">
                <a:solidFill>
                  <a:schemeClr val="lt2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marker>
          <c:dLbls>
            <c:delete val="1"/>
          </c:dLbls>
          <c:cat>
            <c:strRef>
              <c:f>Sheet1!$B$1:$E$1</c:f>
              <c:strCache>
                <c:ptCount val="4"/>
                <c:pt idx="0">
                  <c:v>2013-2014</c:v>
                </c:pt>
                <c:pt idx="1">
                  <c:v>2014-2015</c:v>
                </c:pt>
                <c:pt idx="2">
                  <c:v>2015-2016</c:v>
                </c:pt>
                <c:pt idx="3">
                  <c:v>YTD 2016-2017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3847</c:v>
                </c:pt>
                <c:pt idx="1">
                  <c:v>4315</c:v>
                </c:pt>
                <c:pt idx="2">
                  <c:v>5251</c:v>
                </c:pt>
                <c:pt idx="3">
                  <c:v>5105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72-4CD5-ADCA-C1A799E329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40173512"/>
        <c:axId val="640170888"/>
      </c:lineChart>
      <c:catAx>
        <c:axId val="640173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170888"/>
        <c:crosses val="autoZero"/>
        <c:auto val="1"/>
        <c:lblAlgn val="ctr"/>
        <c:lblOffset val="100"/>
        <c:noMultiLvlLbl val="0"/>
      </c:catAx>
      <c:valAx>
        <c:axId val="640170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0173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EREY Donors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Sheet1!$A$2:$A$15</c:f>
              <c:numCache>
                <c:formatCode>General</c:formatCode>
                <c:ptCount val="14"/>
                <c:pt idx="0">
                  <c:v>52</c:v>
                </c:pt>
                <c:pt idx="1">
                  <c:v>3450</c:v>
                </c:pt>
                <c:pt idx="2">
                  <c:v>3461</c:v>
                </c:pt>
                <c:pt idx="3">
                  <c:v>3462</c:v>
                </c:pt>
                <c:pt idx="4">
                  <c:v>3470</c:v>
                </c:pt>
                <c:pt idx="5">
                  <c:v>3281</c:v>
                </c:pt>
                <c:pt idx="6">
                  <c:v>3482</c:v>
                </c:pt>
                <c:pt idx="7">
                  <c:v>3490</c:v>
                </c:pt>
                <c:pt idx="8">
                  <c:v>3501</c:v>
                </c:pt>
                <c:pt idx="9">
                  <c:v>3502</c:v>
                </c:pt>
                <c:pt idx="10">
                  <c:v>3510</c:v>
                </c:pt>
                <c:pt idx="11">
                  <c:v>3521</c:v>
                </c:pt>
                <c:pt idx="12">
                  <c:v>3522</c:v>
                </c:pt>
                <c:pt idx="13">
                  <c:v>3523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178</c:v>
                </c:pt>
                <c:pt idx="1">
                  <c:v>1409</c:v>
                </c:pt>
                <c:pt idx="2">
                  <c:v>2041</c:v>
                </c:pt>
                <c:pt idx="3">
                  <c:v>1878</c:v>
                </c:pt>
                <c:pt idx="4">
                  <c:v>1347</c:v>
                </c:pt>
                <c:pt idx="5">
                  <c:v>1334</c:v>
                </c:pt>
                <c:pt idx="6">
                  <c:v>1293</c:v>
                </c:pt>
                <c:pt idx="7">
                  <c:v>3230</c:v>
                </c:pt>
                <c:pt idx="8">
                  <c:v>2347</c:v>
                </c:pt>
                <c:pt idx="9">
                  <c:v>2090</c:v>
                </c:pt>
                <c:pt idx="10">
                  <c:v>2314</c:v>
                </c:pt>
                <c:pt idx="11">
                  <c:v>1126</c:v>
                </c:pt>
                <c:pt idx="12">
                  <c:v>1386</c:v>
                </c:pt>
                <c:pt idx="13">
                  <c:v>1785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96-4FAB-99C4-93815DC02FA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52950560"/>
        <c:axId val="452950888"/>
      </c:barChart>
      <c:catAx>
        <c:axId val="452950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950888"/>
        <c:crosses val="autoZero"/>
        <c:auto val="1"/>
        <c:lblAlgn val="ctr"/>
        <c:lblOffset val="100"/>
        <c:noMultiLvlLbl val="0"/>
      </c:catAx>
      <c:valAx>
        <c:axId val="452950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9505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District 3461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F5C-44C3-AF84-90896E3586FC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0-D812-4FFC-B6CC-FDBF6F60A0A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812-4FFC-B6CC-FDBF6F60A0A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D812-4FFC-B6CC-FDBF6F60A0A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377B-4E6F-A8DD-6E8FD27E8D4B}"/>
              </c:ext>
            </c:extLst>
          </c:dPt>
          <c:dLbls>
            <c:dLbl>
              <c:idx val="0"/>
              <c:layout>
                <c:manualLayout>
                  <c:x val="-9.0513390687275208E-2"/>
                  <c:y val="4.157278417120936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F5C-44C3-AF84-90896E3586FC}"/>
                </c:ext>
              </c:extLst>
            </c:dLbl>
            <c:dLbl>
              <c:idx val="1"/>
              <c:layout>
                <c:manualLayout>
                  <c:x val="-0.10493827160493827"/>
                  <c:y val="6.2778114274177265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812-4FFC-B6CC-FDBF6F60A0A5}"/>
                </c:ext>
              </c:extLst>
            </c:dLbl>
            <c:dLbl>
              <c:idx val="2"/>
              <c:layout>
                <c:manualLayout>
                  <c:x val="-7.7160493827160776E-3"/>
                  <c:y val="9.134665859075307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12-4FFC-B6CC-FDBF6F60A0A5}"/>
                </c:ext>
              </c:extLst>
            </c:dLbl>
            <c:dLbl>
              <c:idx val="3"/>
              <c:layout>
                <c:manualLayout>
                  <c:x val="0.2283950617283951"/>
                  <c:y val="9.921461740359377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812-4FFC-B6CC-FDBF6F60A0A5}"/>
                </c:ext>
              </c:extLst>
            </c:dLbl>
            <c:dLbl>
              <c:idx val="4"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7B-4E6F-A8DD-6E8FD27E8D4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Major Donor 1</c:v>
                </c:pt>
                <c:pt idx="1">
                  <c:v>Major Donor 2</c:v>
                </c:pt>
                <c:pt idx="2">
                  <c:v>Major Donor 4</c:v>
                </c:pt>
                <c:pt idx="3">
                  <c:v>AKS - Trustees Circle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85</c:v>
                </c:pt>
                <c:pt idx="1">
                  <c:v>11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B-4E6F-A8DD-6E8FD27E8D4B}"/>
            </c:ext>
          </c:extLst>
        </c:ser>
        <c:dLbls>
          <c:dLblPos val="bestFit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District 3462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425-48B5-805F-BB74CC0EB0F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2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425-48B5-805F-BB74CC0EB0F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3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425-48B5-805F-BB74CC0EB0F9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4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425-48B5-805F-BB74CC0EB0F9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100000"/>
                      <a:shade val="100000"/>
                      <a:satMod val="130000"/>
                    </a:schemeClr>
                  </a:gs>
                  <a:gs pos="100000">
                    <a:schemeClr val="accent5">
                      <a:tint val="50000"/>
                      <a:shade val="100000"/>
                      <a:satMod val="350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425-48B5-805F-BB74CC0EB0F9}"/>
              </c:ext>
            </c:extLst>
          </c:dPt>
          <c:dLbls>
            <c:dLbl>
              <c:idx val="0"/>
              <c:layout>
                <c:manualLayout>
                  <c:x val="4.890565762613007E-2"/>
                  <c:y val="1.85554209569957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25-48B5-805F-BB74CC0EB0F9}"/>
                </c:ext>
              </c:extLst>
            </c:dLbl>
            <c:dLbl>
              <c:idx val="1"/>
              <c:layout>
                <c:manualLayout>
                  <c:x val="-6.8864464858559363E-2"/>
                  <c:y val="2.7627094690086815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25-48B5-805F-BB74CC0EB0F9}"/>
                </c:ext>
              </c:extLst>
            </c:dLbl>
            <c:dLbl>
              <c:idx val="2"/>
              <c:layout>
                <c:manualLayout>
                  <c:x val="2.9265820939049284E-2"/>
                  <c:y val="-4.1710074702200686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25-48B5-805F-BB74CC0EB0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Sheet1!$B$1:$D$1</c:f>
              <c:strCache>
                <c:ptCount val="3"/>
                <c:pt idx="0">
                  <c:v>Major Donor 1</c:v>
                </c:pt>
                <c:pt idx="1">
                  <c:v>Major Donor 2</c:v>
                </c:pt>
                <c:pt idx="2">
                  <c:v>AKS - Trustees Circle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68</c:v>
                </c:pt>
                <c:pt idx="1">
                  <c:v>4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425-48B5-805F-BB74CC0EB0F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6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ヒラギノ角ゴ Pro W3" charset="-128"/>
              </a:defRPr>
            </a:lvl1pPr>
          </a:lstStyle>
          <a:p>
            <a:fld id="{0C86A878-6AE3-4826-A3D0-2D8C7A3A22E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ea typeface="ヒラギノ角ゴ Pro W3" charset="-128"/>
              </a:defRPr>
            </a:lvl1pPr>
          </a:lstStyle>
          <a:p>
            <a:fld id="{EAD62F1D-AB89-4E63-93CD-339187F681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MS PGothic" panose="020B0600070205080204" pitchFamily="34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2C470184-97DB-4EF5-8B2C-253E0438A90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D62F1D-AB89-4E63-93CD-339187F681D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88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74DF4D6-FAC2-4D0B-AB41-24D998CD1DDC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75964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6C982FF-460F-4116-8C7B-418DAC3C13C7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48580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334F347B-594F-4E8F-BC8E-4254280A63A0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0489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/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957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09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12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399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2934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97587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4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0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8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85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0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18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6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34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93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3765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8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4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20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2000">
                <a:solidFill>
                  <a:srgbClr val="000000"/>
                </a:solidFill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55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914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221202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0791269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69531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12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424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0344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9703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0531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4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332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95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64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39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05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000000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000000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000000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000000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000000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98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165850"/>
            <a:ext cx="12128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78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69DAA2B8-CCF0-46E4-8CFA-96DAAB35FAB5}" type="slidenum">
              <a:rPr lang="en-US" altLang="en-US" sz="900">
                <a:solidFill>
                  <a:srgbClr val="58585A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en-US" sz="900">
                <a:solidFill>
                  <a:srgbClr val="58585A"/>
                </a:solidFill>
                <a:latin typeface="Arial Narrow" panose="020B0606020202030204" pitchFamily="34" charset="0"/>
              </a:rPr>
              <a:t>  </a:t>
            </a:r>
          </a:p>
        </p:txBody>
      </p:sp>
      <p:pic>
        <p:nvPicPr>
          <p:cNvPr id="2051" name="Picture 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299200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5" r:id="rId1"/>
    <p:sldLayoutId id="2147484066" r:id="rId2"/>
    <p:sldLayoutId id="2147484067" r:id="rId3"/>
    <p:sldLayoutId id="2147484068" r:id="rId4"/>
    <p:sldLayoutId id="2147484069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70" r:id="rId14"/>
    <p:sldLayoutId id="2147484071" r:id="rId15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299200"/>
            <a:ext cx="8921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86600" y="6477000"/>
            <a:ext cx="1600200" cy="1381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/>
            <a:fld id="{D25D0702-9EFF-47C5-915A-10265D8A643F}" type="slidenum">
              <a:rPr lang="en-US" altLang="en-US" sz="900">
                <a:solidFill>
                  <a:srgbClr val="58585A"/>
                </a:solidFill>
                <a:latin typeface="Arial Narrow" panose="020B0606020202030204" pitchFamily="34" charset="0"/>
              </a:rPr>
              <a:pPr algn="r"/>
              <a:t>‹#›</a:t>
            </a:fld>
            <a:r>
              <a:rPr lang="en-US" altLang="en-US" sz="900">
                <a:solidFill>
                  <a:srgbClr val="58585A"/>
                </a:solidFill>
                <a:latin typeface="Arial Narrow" panose="020B0606020202030204" pitchFamily="34" charset="0"/>
              </a:rPr>
              <a:t> 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381000" y="3429000"/>
            <a:ext cx="9753600" cy="990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17411" name="Rectangle 10"/>
          <p:cNvSpPr txBox="1">
            <a:spLocks noChangeArrowheads="1"/>
          </p:cNvSpPr>
          <p:nvPr/>
        </p:nvSpPr>
        <p:spPr bwMode="auto">
          <a:xfrm>
            <a:off x="457200" y="3581400"/>
            <a:ext cx="6858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2400"/>
              </a:spcAft>
            </a:pPr>
            <a:r>
              <a:rPr lang="zh-TW" altLang="en-US" sz="4400" dirty="0" smtClean="0">
                <a:solidFill>
                  <a:schemeClr val="bg1"/>
                </a:solidFill>
                <a:latin typeface="Arial Narrow Bold" panose="020B0706020202030204" pitchFamily="34" charset="0"/>
              </a:rPr>
              <a:t>扶輪社</a:t>
            </a:r>
            <a:r>
              <a:rPr lang="en-US" altLang="en-US" sz="4400" dirty="0" smtClean="0">
                <a:solidFill>
                  <a:schemeClr val="bg1"/>
                </a:solidFill>
                <a:latin typeface="Arial Narrow Bold" panose="020B0706020202030204" pitchFamily="34" charset="0"/>
              </a:rPr>
              <a:t>34</a:t>
            </a:r>
            <a:r>
              <a:rPr lang="en-US" altLang="zh-TW" sz="4400" dirty="0" smtClean="0">
                <a:solidFill>
                  <a:schemeClr val="bg1"/>
                </a:solidFill>
                <a:latin typeface="Arial Narrow Bold" panose="020B0706020202030204" pitchFamily="34" charset="0"/>
              </a:rPr>
              <a:t>6</a:t>
            </a:r>
            <a:r>
              <a:rPr lang="en-US" altLang="en-US" sz="4400" dirty="0" smtClean="0">
                <a:solidFill>
                  <a:schemeClr val="bg1"/>
                </a:solidFill>
                <a:latin typeface="Arial Narrow Bold" panose="020B0706020202030204" pitchFamily="34" charset="0"/>
              </a:rPr>
              <a:t>0 </a:t>
            </a:r>
            <a:r>
              <a:rPr lang="zh-TW" altLang="en-US" sz="4400" dirty="0" smtClean="0">
                <a:solidFill>
                  <a:schemeClr val="bg1"/>
                </a:solidFill>
                <a:latin typeface="Arial Narrow Bold" panose="020B0706020202030204" pitchFamily="34" charset="0"/>
              </a:rPr>
              <a:t>地區</a:t>
            </a:r>
            <a:endParaRPr lang="en-US" altLang="en-US" sz="4400" dirty="0">
              <a:solidFill>
                <a:schemeClr val="bg1"/>
              </a:solidFill>
              <a:latin typeface="Arial Narrow Bold" panose="020B0706020202030204" pitchFamily="34" charset="0"/>
            </a:endParaRPr>
          </a:p>
          <a:p>
            <a:pPr eaLnBrk="1" hangingPunct="1"/>
            <a:r>
              <a:rPr lang="en-US" altLang="en-US" sz="2000" dirty="0" smtClean="0">
                <a:solidFill>
                  <a:srgbClr val="01B4E7"/>
                </a:solidFill>
                <a:latin typeface="Georgia" panose="02040502050405020303" pitchFamily="18" charset="0"/>
              </a:rPr>
              <a:t>Q4 (2016-2017) </a:t>
            </a:r>
            <a:r>
              <a:rPr lang="zh-TW" altLang="en-US" sz="2000" dirty="0" smtClean="0">
                <a:solidFill>
                  <a:srgbClr val="01B4E7"/>
                </a:solidFill>
                <a:latin typeface="Georgia" panose="02040502050405020303" pitchFamily="18" charset="0"/>
              </a:rPr>
              <a:t>評論報表</a:t>
            </a:r>
            <a:endParaRPr lang="en-US" altLang="zh-TW" sz="2000" dirty="0" smtClean="0">
              <a:solidFill>
                <a:srgbClr val="01B4E7"/>
              </a:solidFill>
              <a:latin typeface="Georgia" panose="02040502050405020303" pitchFamily="18" charset="0"/>
            </a:endParaRPr>
          </a:p>
          <a:p>
            <a:pPr eaLnBrk="1" hangingPunct="1"/>
            <a:endParaRPr lang="en-US" altLang="en-US" sz="2000" dirty="0">
              <a:solidFill>
                <a:srgbClr val="01B4E7"/>
              </a:solidFill>
              <a:latin typeface="Georgia" panose="02040502050405020303" pitchFamily="18" charset="0"/>
            </a:endParaRPr>
          </a:p>
          <a:p>
            <a:pPr eaLnBrk="1" hangingPunct="1"/>
            <a:endParaRPr lang="en-US" altLang="en-US" sz="2000" dirty="0">
              <a:solidFill>
                <a:srgbClr val="01B4E7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85800"/>
            <a:ext cx="4852426" cy="1828804"/>
          </a:xfrm>
          <a:prstGeom prst="rect">
            <a:avLst/>
          </a:prstGeom>
        </p:spPr>
      </p:pic>
      <p:pic>
        <p:nvPicPr>
          <p:cNvPr id="4" name="Picture 3" descr="TRF100_logo_PMS-C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2026" y="2895600"/>
            <a:ext cx="3148574" cy="283944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2931226"/>
            <a:ext cx="4229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u="sng" dirty="0" smtClean="0"/>
              <a:t>聯絡</a:t>
            </a:r>
            <a:endParaRPr lang="en-US" altLang="zh-TW" sz="2000" b="1" u="sng" dirty="0" smtClean="0"/>
          </a:p>
          <a:p>
            <a:endParaRPr lang="en-US" sz="2000" b="1" u="sng" dirty="0" smtClean="0"/>
          </a:p>
          <a:p>
            <a:r>
              <a:rPr lang="zh-TW" altLang="en-US" sz="2000" b="1" dirty="0" smtClean="0"/>
              <a:t>蕭佩珊 </a:t>
            </a:r>
            <a:r>
              <a:rPr lang="en-US" sz="2000" b="1" dirty="0" smtClean="0"/>
              <a:t>Hazel Seow</a:t>
            </a:r>
          </a:p>
          <a:p>
            <a:r>
              <a:rPr lang="zh-TW" altLang="en-US" sz="2000" b="1" dirty="0" smtClean="0"/>
              <a:t>基金發展專員</a:t>
            </a:r>
            <a:endParaRPr lang="en-US" altLang="zh-TW" sz="2000" b="1" dirty="0" smtClean="0"/>
          </a:p>
          <a:p>
            <a:endParaRPr lang="en-US" sz="2000" b="1" dirty="0"/>
          </a:p>
          <a:p>
            <a:r>
              <a:rPr lang="zh-TW" altLang="en-US" sz="2000" b="1" dirty="0" smtClean="0"/>
              <a:t>電話</a:t>
            </a:r>
            <a:r>
              <a:rPr lang="en-US" sz="2000" b="1" dirty="0" smtClean="0"/>
              <a:t>: +65 8511 6480</a:t>
            </a:r>
          </a:p>
          <a:p>
            <a:r>
              <a:rPr lang="zh-TW" altLang="en-US" sz="2000" b="1" dirty="0" smtClean="0"/>
              <a:t>電</a:t>
            </a:r>
            <a:r>
              <a:rPr lang="zh-TW" altLang="en-US" sz="2000" b="1" dirty="0"/>
              <a:t>郵</a:t>
            </a:r>
            <a:r>
              <a:rPr lang="en-US" sz="2000" b="1" dirty="0" smtClean="0"/>
              <a:t>: hazel.seow@rotary.org</a:t>
            </a:r>
          </a:p>
          <a:p>
            <a:endParaRPr lang="en-US" sz="2000" b="1" dirty="0"/>
          </a:p>
          <a:p>
            <a:r>
              <a:rPr lang="zh-TW" altLang="en-US" sz="2000" b="1" dirty="0" smtClean="0"/>
              <a:t>網</a:t>
            </a:r>
            <a:r>
              <a:rPr lang="zh-TW" altLang="en-US" sz="2000" b="1" dirty="0"/>
              <a:t>站</a:t>
            </a:r>
            <a:r>
              <a:rPr lang="en-US" sz="2000" b="1" dirty="0" smtClean="0"/>
              <a:t>: www.rotary.org/give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91819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執行摘要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3460</a:t>
            </a:r>
            <a:r>
              <a:rPr lang="zh-TW" altLang="en-US" sz="2800" dirty="0" smtClean="0"/>
              <a:t> 地區在</a:t>
            </a:r>
            <a:r>
              <a:rPr lang="en-US" altLang="zh-TW" sz="2800" dirty="0" smtClean="0"/>
              <a:t>Centennial year</a:t>
            </a:r>
            <a:r>
              <a:rPr lang="zh-TW" altLang="en-US" sz="2800" dirty="0" smtClean="0"/>
              <a:t>的基金發展表現很特出</a:t>
            </a:r>
            <a:r>
              <a:rPr lang="en-US" altLang="zh-TW" sz="2800" dirty="0" smtClean="0"/>
              <a:t>.</a:t>
            </a:r>
            <a:r>
              <a:rPr lang="zh-TW" altLang="en-US" sz="2800" dirty="0" smtClean="0"/>
              <a:t> </a:t>
            </a:r>
            <a:endParaRPr lang="en-US" altLang="zh-TW" sz="2800" dirty="0" smtClean="0"/>
          </a:p>
          <a:p>
            <a:pPr lvl="1"/>
            <a:r>
              <a:rPr lang="zh-TW" altLang="en-US" sz="2400" dirty="0" smtClean="0"/>
              <a:t>小兒麻痺基金捐獻比</a:t>
            </a:r>
            <a:r>
              <a:rPr lang="en-US" altLang="zh-TW" sz="2400" dirty="0" smtClean="0"/>
              <a:t>2015-2016</a:t>
            </a:r>
            <a:r>
              <a:rPr lang="zh-TW" altLang="en-US" sz="2400" dirty="0" smtClean="0"/>
              <a:t>增長</a:t>
            </a:r>
            <a:r>
              <a:rPr lang="en-US" altLang="zh-TW" sz="2400" dirty="0" smtClean="0">
                <a:solidFill>
                  <a:srgbClr val="00B050"/>
                </a:solidFill>
              </a:rPr>
              <a:t>239.88%</a:t>
            </a:r>
          </a:p>
          <a:p>
            <a:pPr lvl="1"/>
            <a:r>
              <a:rPr lang="zh-TW" altLang="en-US" sz="2400" dirty="0"/>
              <a:t>永</a:t>
            </a:r>
            <a:r>
              <a:rPr lang="zh-TW" altLang="en-US" sz="2400" dirty="0" smtClean="0"/>
              <a:t>久基金捐獻比</a:t>
            </a:r>
            <a:r>
              <a:rPr lang="en-US" altLang="zh-TW" sz="2400" dirty="0" smtClean="0"/>
              <a:t>2015-2016</a:t>
            </a:r>
            <a:r>
              <a:rPr lang="zh-TW" altLang="en-US" sz="2400" dirty="0" smtClean="0"/>
              <a:t>增長</a:t>
            </a:r>
            <a:r>
              <a:rPr lang="en-US" altLang="zh-TW" sz="2400" dirty="0" smtClean="0">
                <a:solidFill>
                  <a:srgbClr val="00B050"/>
                </a:solidFill>
              </a:rPr>
              <a:t>96.32%</a:t>
            </a:r>
            <a:endParaRPr lang="en-US" altLang="zh-TW" sz="2400" dirty="0">
              <a:solidFill>
                <a:srgbClr val="00B050"/>
              </a:solidFill>
            </a:endParaRPr>
          </a:p>
          <a:p>
            <a:pPr lvl="1"/>
            <a:r>
              <a:rPr lang="zh-TW" altLang="en-US" sz="2400" dirty="0" smtClean="0"/>
              <a:t>總捐獻比</a:t>
            </a:r>
            <a:r>
              <a:rPr lang="en-US" altLang="zh-TW" sz="2400" dirty="0" smtClean="0"/>
              <a:t>2015-2016</a:t>
            </a:r>
            <a:r>
              <a:rPr lang="zh-TW" altLang="en-US" sz="2400" dirty="0" smtClean="0"/>
              <a:t>增長</a:t>
            </a:r>
            <a:r>
              <a:rPr lang="en-US" altLang="zh-TW" sz="2400" smtClean="0">
                <a:solidFill>
                  <a:srgbClr val="00B050"/>
                </a:solidFill>
              </a:rPr>
              <a:t>46.07%</a:t>
            </a:r>
            <a:endParaRPr lang="en-US" altLang="zh-TW" sz="2400" dirty="0" smtClean="0"/>
          </a:p>
          <a:p>
            <a:pPr marL="0" indent="0">
              <a:buNone/>
            </a:pPr>
            <a:endParaRPr lang="en-US" sz="1000" dirty="0" smtClean="0"/>
          </a:p>
          <a:p>
            <a:r>
              <a:rPr lang="zh-TW" altLang="en-US" sz="2800" dirty="0" smtClean="0"/>
              <a:t>在</a:t>
            </a:r>
            <a:r>
              <a:rPr lang="en-US" sz="2800" dirty="0" smtClean="0"/>
              <a:t> 2016-2017:</a:t>
            </a:r>
          </a:p>
          <a:p>
            <a:pPr lvl="1"/>
            <a:r>
              <a:rPr lang="en-US" altLang="zh-TW" sz="2400" dirty="0" smtClean="0"/>
              <a:t>102</a:t>
            </a:r>
            <a:r>
              <a:rPr lang="en-US" sz="2400" dirty="0" smtClean="0"/>
              <a:t> </a:t>
            </a:r>
            <a:r>
              <a:rPr lang="zh-TW" altLang="en-US" sz="2400" dirty="0" smtClean="0"/>
              <a:t>個扶輪社</a:t>
            </a:r>
            <a:r>
              <a:rPr lang="en-US" sz="2400" dirty="0" smtClean="0"/>
              <a:t>(92.7%) </a:t>
            </a:r>
            <a:r>
              <a:rPr lang="zh-TW" altLang="en-US" sz="2400" dirty="0" smtClean="0"/>
              <a:t>設定年度捐獻目標</a:t>
            </a:r>
            <a:endParaRPr lang="en-US" sz="2400" dirty="0" smtClean="0"/>
          </a:p>
          <a:p>
            <a:pPr lvl="1"/>
            <a:r>
              <a:rPr lang="en-US" altLang="zh-TW" sz="2400" dirty="0" smtClean="0"/>
              <a:t>2</a:t>
            </a:r>
            <a:r>
              <a:rPr lang="zh-TW" altLang="en-US" sz="2400" dirty="0" smtClean="0"/>
              <a:t> 個 </a:t>
            </a:r>
            <a:r>
              <a:rPr lang="en-US" sz="2400" dirty="0" smtClean="0"/>
              <a:t>non-giving clubs </a:t>
            </a:r>
            <a:endParaRPr lang="en-US" sz="2400" i="1" dirty="0" smtClean="0"/>
          </a:p>
          <a:p>
            <a:pPr lvl="1"/>
            <a:r>
              <a:rPr lang="en-US" altLang="zh-TW" sz="2400" dirty="0" smtClean="0"/>
              <a:t>501</a:t>
            </a:r>
            <a:r>
              <a:rPr lang="zh-TW" altLang="en-US" sz="2400" dirty="0" smtClean="0"/>
              <a:t> 位捐獻者合格參與保羅</a:t>
            </a:r>
            <a:r>
              <a:rPr lang="en-US" altLang="zh-TW" sz="2400" dirty="0" smtClean="0"/>
              <a:t>•</a:t>
            </a:r>
            <a:r>
              <a:rPr lang="zh-TW" altLang="en-US" sz="2400" dirty="0" smtClean="0"/>
              <a:t>哈理斯</a:t>
            </a:r>
            <a:r>
              <a:rPr lang="zh-TW" altLang="en-US" sz="2400" dirty="0"/>
              <a:t>會</a:t>
            </a:r>
            <a:endParaRPr lang="en-US" sz="2400" dirty="0" smtClean="0"/>
          </a:p>
          <a:p>
            <a:pPr lvl="1"/>
            <a:r>
              <a:rPr lang="en-US" altLang="zh-TW" sz="2400" dirty="0" smtClean="0"/>
              <a:t>3461</a:t>
            </a:r>
            <a:r>
              <a:rPr lang="zh-TW" altLang="en-US" sz="2400" dirty="0" smtClean="0"/>
              <a:t> 地區和 </a:t>
            </a:r>
            <a:r>
              <a:rPr lang="en-US" altLang="zh-TW" sz="2400" dirty="0" smtClean="0"/>
              <a:t>3462</a:t>
            </a:r>
            <a:r>
              <a:rPr lang="zh-TW" altLang="en-US" sz="2400" dirty="0" smtClean="0"/>
              <a:t> </a:t>
            </a:r>
            <a:r>
              <a:rPr lang="zh-TW" altLang="en-US" sz="2400" dirty="0"/>
              <a:t>地</a:t>
            </a:r>
            <a:r>
              <a:rPr lang="zh-TW" altLang="en-US" sz="2400" dirty="0" smtClean="0"/>
              <a:t>區各有</a:t>
            </a:r>
            <a:r>
              <a:rPr lang="en-US" altLang="zh-TW" sz="2400" dirty="0" smtClean="0"/>
              <a:t>18</a:t>
            </a:r>
            <a:r>
              <a:rPr lang="zh-TW" altLang="en-US" sz="2400" dirty="0"/>
              <a:t>位</a:t>
            </a:r>
            <a:r>
              <a:rPr lang="zh-TW" altLang="en-US" sz="2400" dirty="0" smtClean="0"/>
              <a:t>保羅哈</a:t>
            </a:r>
            <a:r>
              <a:rPr lang="en-US" altLang="zh-TW" sz="2400" dirty="0" smtClean="0"/>
              <a:t>•</a:t>
            </a:r>
            <a:r>
              <a:rPr lang="zh-TW" altLang="en-US" sz="2400" dirty="0"/>
              <a:t>理</a:t>
            </a:r>
            <a:r>
              <a:rPr lang="zh-TW" altLang="en-US" sz="2400" dirty="0" smtClean="0"/>
              <a:t>斯會員 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累</a:t>
            </a:r>
            <a:r>
              <a:rPr lang="zh-TW" altLang="en-US" sz="2400" dirty="0"/>
              <a:t>積</a:t>
            </a:r>
            <a:r>
              <a:rPr lang="zh-TW" altLang="en-US" sz="2400" dirty="0" smtClean="0"/>
              <a:t>數字</a:t>
            </a:r>
            <a:r>
              <a:rPr lang="en-US" altLang="zh-TW" sz="24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8879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6096000" cy="533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Arial Narrow" panose="020B0606020202030204" pitchFamily="34" charset="0"/>
              </a:rPr>
              <a:t>3460</a:t>
            </a:r>
            <a:r>
              <a:rPr lang="zh-TW" altLang="en-US" dirty="0" smtClean="0">
                <a:latin typeface="Arial Narrow" panose="020B0606020202030204" pitchFamily="34" charset="0"/>
              </a:rPr>
              <a:t> 地區基金發展表現</a:t>
            </a:r>
            <a:r>
              <a:rPr lang="en-US" altLang="en-US" dirty="0" smtClean="0">
                <a:latin typeface="Arial Narrow" panose="020B0606020202030204" pitchFamily="34" charset="0"/>
              </a:rPr>
              <a:t> 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75482956"/>
              </p:ext>
            </p:extLst>
          </p:nvPr>
        </p:nvGraphicFramePr>
        <p:xfrm>
          <a:off x="228600" y="16002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1905000" y="1219200"/>
            <a:ext cx="9906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3</a:t>
            </a:r>
            <a:r>
              <a:rPr lang="en-US" altLang="zh-TW" sz="1600" b="1" dirty="0" smtClean="0"/>
              <a:t>2.23%</a:t>
            </a:r>
            <a:endParaRPr lang="en-US" sz="16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03750" y="1219200"/>
            <a:ext cx="100457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/>
              <a:t>96.32</a:t>
            </a:r>
            <a:r>
              <a:rPr lang="en-US" sz="1600" b="1" dirty="0" smtClean="0"/>
              <a:t>%</a:t>
            </a:r>
            <a:endParaRPr lang="en-US" sz="16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876290" y="1219200"/>
            <a:ext cx="96774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11.</a:t>
            </a:r>
            <a:r>
              <a:rPr lang="en-US" altLang="zh-TW" sz="1600" b="1" dirty="0" smtClean="0"/>
              <a:t>05</a:t>
            </a:r>
            <a:r>
              <a:rPr lang="en-US" sz="1600" b="1" dirty="0" smtClean="0"/>
              <a:t>%</a:t>
            </a:r>
            <a:endParaRPr lang="en-US" sz="16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239000" y="1219200"/>
            <a:ext cx="99060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4</a:t>
            </a:r>
            <a:r>
              <a:rPr lang="en-US" altLang="zh-TW" sz="1600" b="1" dirty="0" smtClean="0"/>
              <a:t>6.07</a:t>
            </a:r>
            <a:r>
              <a:rPr lang="en-US" sz="1600" b="1" dirty="0" smtClean="0"/>
              <a:t>%</a:t>
            </a:r>
            <a:endParaRPr lang="en-US" sz="16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200400" y="1219200"/>
            <a:ext cx="969010" cy="381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600" b="1" dirty="0" smtClean="0"/>
              <a:t>239.88</a:t>
            </a:r>
            <a:r>
              <a:rPr lang="en-US" sz="1600" b="1" dirty="0" smtClean="0"/>
              <a:t>%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817893889"/>
      </p:ext>
    </p:extLst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Arial Narrow" panose="020B0606020202030204" pitchFamily="34" charset="0"/>
              </a:rPr>
              <a:t>34</a:t>
            </a:r>
            <a:r>
              <a:rPr lang="en-US" altLang="zh-TW" dirty="0" smtClean="0">
                <a:latin typeface="Arial Narrow" panose="020B0606020202030204" pitchFamily="34" charset="0"/>
              </a:rPr>
              <a:t>6</a:t>
            </a:r>
            <a:r>
              <a:rPr lang="en-US" altLang="en-US" dirty="0" smtClean="0">
                <a:latin typeface="Arial Narrow" panose="020B0606020202030204" pitchFamily="34" charset="0"/>
              </a:rPr>
              <a:t>0</a:t>
            </a:r>
            <a:r>
              <a:rPr lang="zh-TW" altLang="en-US" dirty="0" smtClean="0">
                <a:latin typeface="Arial Narrow" panose="020B0606020202030204" pitchFamily="34" charset="0"/>
              </a:rPr>
              <a:t> 地區年度基金每月貢獻趨勢</a:t>
            </a:r>
            <a:endParaRPr lang="en-US" altLang="en-US" dirty="0" smtClean="0">
              <a:latin typeface="Arial Narrow" panose="020B0606020202030204" pitchFamily="34" charset="0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977739320"/>
              </p:ext>
            </p:extLst>
          </p:nvPr>
        </p:nvGraphicFramePr>
        <p:xfrm>
          <a:off x="152400" y="1295400"/>
          <a:ext cx="883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26127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altLang="zh-TW" dirty="0" smtClean="0"/>
              <a:t>46</a:t>
            </a:r>
            <a:r>
              <a:rPr lang="en-US" dirty="0" smtClean="0"/>
              <a:t>0</a:t>
            </a:r>
            <a:r>
              <a:rPr lang="zh-TW" altLang="en-US" dirty="0" smtClean="0"/>
              <a:t>地區每月基金捐款</a:t>
            </a:r>
            <a:endParaRPr lang="en-US" dirty="0"/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492187017"/>
              </p:ext>
            </p:extLst>
          </p:nvPr>
        </p:nvGraphicFramePr>
        <p:xfrm>
          <a:off x="381000" y="1143000"/>
          <a:ext cx="8305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376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捐贈者與會員總數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977693"/>
              </p:ext>
            </p:extLst>
          </p:nvPr>
        </p:nvGraphicFramePr>
        <p:xfrm>
          <a:off x="457200" y="121920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647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地區 </a:t>
            </a:r>
            <a:r>
              <a:rPr lang="en-US" altLang="zh-TW" dirty="0" smtClean="0"/>
              <a:t>[</a:t>
            </a:r>
            <a:r>
              <a:rPr lang="zh-TW" altLang="en-US" dirty="0" smtClean="0"/>
              <a:t>每位扶輪社員</a:t>
            </a:r>
            <a:r>
              <a:rPr lang="en-US" altLang="zh-TW" dirty="0" smtClean="0"/>
              <a:t>,</a:t>
            </a:r>
            <a:r>
              <a:rPr lang="zh-TW" altLang="en-US" dirty="0" smtClean="0"/>
              <a:t> 每年</a:t>
            </a:r>
            <a:r>
              <a:rPr lang="en-US" altLang="zh-TW" dirty="0" smtClean="0"/>
              <a:t>]</a:t>
            </a:r>
            <a:r>
              <a:rPr lang="zh-TW" altLang="en-US" dirty="0" smtClean="0"/>
              <a:t> </a:t>
            </a:r>
            <a:r>
              <a:rPr lang="zh-TW" altLang="en-US" smtClean="0"/>
              <a:t>參</a:t>
            </a:r>
            <a:r>
              <a:rPr lang="zh-TW" altLang="en-US" smtClean="0"/>
              <a:t>與 </a:t>
            </a:r>
            <a:r>
              <a:rPr lang="en-US" smtClean="0"/>
              <a:t>(</a:t>
            </a:r>
            <a:r>
              <a:rPr lang="en-US" dirty="0" smtClean="0"/>
              <a:t>2016-2017)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813250"/>
              </p:ext>
            </p:extLst>
          </p:nvPr>
        </p:nvGraphicFramePr>
        <p:xfrm>
          <a:off x="381000" y="1219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695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5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ctrTitle"/>
          </p:nvPr>
        </p:nvSpPr>
        <p:spPr bwMode="auto">
          <a:xfrm>
            <a:off x="0" y="2667000"/>
            <a:ext cx="9144000" cy="1600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smtClean="0">
                <a:latin typeface="Arial Narrow" panose="020B0606020202030204" pitchFamily="34" charset="0"/>
              </a:rPr>
              <a:t>3</a:t>
            </a:r>
            <a:r>
              <a:rPr lang="en-US" altLang="zh-TW" dirty="0" smtClean="0">
                <a:latin typeface="Arial Narrow" panose="020B0606020202030204" pitchFamily="34" charset="0"/>
              </a:rPr>
              <a:t>46</a:t>
            </a:r>
            <a:r>
              <a:rPr lang="en-US" altLang="en-US" dirty="0" smtClean="0">
                <a:latin typeface="Arial Narrow" panose="020B0606020202030204" pitchFamily="34" charset="0"/>
              </a:rPr>
              <a:t>0 </a:t>
            </a:r>
            <a:r>
              <a:rPr lang="zh-TW" altLang="en-US" dirty="0" smtClean="0">
                <a:latin typeface="Arial Narrow" panose="020B0606020202030204" pitchFamily="34" charset="0"/>
              </a:rPr>
              <a:t>地區的 </a:t>
            </a:r>
            <a:r>
              <a:rPr lang="en-US" altLang="zh-TW" dirty="0" smtClean="0">
                <a:latin typeface="Arial Narrow" panose="020B0606020202030204" pitchFamily="34" charset="0"/>
              </a:rPr>
              <a:t>Major Donors</a:t>
            </a:r>
            <a:endParaRPr lang="en-US" altLang="en-US" dirty="0" smtClean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11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3460</a:t>
            </a:r>
            <a:r>
              <a:rPr lang="zh-TW" altLang="en-US" dirty="0" smtClean="0"/>
              <a:t> 地區</a:t>
            </a:r>
            <a:r>
              <a:rPr lang="en-US" dirty="0" smtClean="0"/>
              <a:t>Major Donors (</a:t>
            </a:r>
            <a:r>
              <a:rPr lang="zh-TW" altLang="en-US" dirty="0" smtClean="0"/>
              <a:t>累積數字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695854547"/>
              </p:ext>
            </p:extLst>
          </p:nvPr>
        </p:nvGraphicFramePr>
        <p:xfrm>
          <a:off x="381000" y="1143000"/>
          <a:ext cx="4114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867981617"/>
              </p:ext>
            </p:extLst>
          </p:nvPr>
        </p:nvGraphicFramePr>
        <p:xfrm>
          <a:off x="4495800" y="1143000"/>
          <a:ext cx="4114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794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F-PowerpointDesignEN_Light_DRAFT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TRF-PowerpointDesignEN_Light_DRAFT.pot</Template>
  <TotalTime>21818</TotalTime>
  <Words>255</Words>
  <Application>Microsoft Office PowerPoint</Application>
  <PresentationFormat>On-screen Show (4:3)</PresentationFormat>
  <Paragraphs>41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MS PGothic</vt:lpstr>
      <vt:lpstr>MS PGothic</vt:lpstr>
      <vt:lpstr>新細明體</vt:lpstr>
      <vt:lpstr>ヒラギノ角ゴ Pro W3</vt:lpstr>
      <vt:lpstr>Arial</vt:lpstr>
      <vt:lpstr>Arial Narrow</vt:lpstr>
      <vt:lpstr>Arial Narrow Bold</vt:lpstr>
      <vt:lpstr>Calibri</vt:lpstr>
      <vt:lpstr>Georgia</vt:lpstr>
      <vt:lpstr>TRF-PowerpointDesignEN_Light_DRAFT</vt:lpstr>
      <vt:lpstr>Custom Design</vt:lpstr>
      <vt:lpstr>2_Custom Design</vt:lpstr>
      <vt:lpstr>PowerPoint Presentation</vt:lpstr>
      <vt:lpstr>執行摘要</vt:lpstr>
      <vt:lpstr>3460 地區基金發展表現 </vt:lpstr>
      <vt:lpstr>3460 地區年度基金每月貢獻趨勢</vt:lpstr>
      <vt:lpstr>3460地區每月基金捐款</vt:lpstr>
      <vt:lpstr>捐贈者與會員總數</vt:lpstr>
      <vt:lpstr>地區 [每位扶輪社員, 每年] 參與 (2016-2017)</vt:lpstr>
      <vt:lpstr>3460 地區的 Major Donors</vt:lpstr>
      <vt:lpstr>3460 地區Major Donors (累積數字)</vt:lpstr>
      <vt:lpstr>PowerPoint Presentation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Hazel Seow</cp:lastModifiedBy>
  <cp:revision>727</cp:revision>
  <cp:lastPrinted>2015-06-15T16:20:08Z</cp:lastPrinted>
  <dcterms:created xsi:type="dcterms:W3CDTF">2010-04-16T20:11:30Z</dcterms:created>
  <dcterms:modified xsi:type="dcterms:W3CDTF">2017-07-24T14:10:16Z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Description0">
    <vt:lpwstr>Powerpoint template using the new brand guidelines.</vt:lpwstr>
  </property>
  <property fmtid="{D5CDD505-2E9C-101B-9397-08002B2CF9AE}" pid="4" name="Status">
    <vt:lpwstr>In Review</vt:lpwstr>
  </property>
  <property fmtid="{D5CDD505-2E9C-101B-9397-08002B2CF9AE}" pid="5" name="WhenToUse">
    <vt:lpwstr/>
  </property>
</Properties>
</file>