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Lst>
  <p:notesMasterIdLst>
    <p:notesMasterId r:id="rId19"/>
  </p:notesMasterIdLst>
  <p:sldIdLst>
    <p:sldId id="256" r:id="rId4"/>
    <p:sldId id="257" r:id="rId5"/>
    <p:sldId id="263" r:id="rId6"/>
    <p:sldId id="266" r:id="rId7"/>
    <p:sldId id="265" r:id="rId8"/>
    <p:sldId id="264" r:id="rId9"/>
    <p:sldId id="268" r:id="rId10"/>
    <p:sldId id="267" r:id="rId11"/>
    <p:sldId id="270" r:id="rId12"/>
    <p:sldId id="261" r:id="rId13"/>
    <p:sldId id="260" r:id="rId14"/>
    <p:sldId id="259" r:id="rId15"/>
    <p:sldId id="272" r:id="rId16"/>
    <p:sldId id="273" r:id="rId17"/>
    <p:sldId id="274"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Clark" initials="MC" lastIdx="1" clrIdx="0"/>
  <p:cmAuthor id="1" name="Heather Antti" initials="HJ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585858"/>
    <a:srgbClr val="005DAA"/>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75" autoAdjust="0"/>
  </p:normalViewPr>
  <p:slideViewPr>
    <p:cSldViewPr snapToGrid="0" snapToObjects="1">
      <p:cViewPr varScale="1">
        <p:scale>
          <a:sx n="75" d="100"/>
          <a:sy n="75" d="100"/>
        </p:scale>
        <p:origin x="-25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9B690-A1DC-4F85-9D3D-00D51BE34EC3}" type="datetimeFigureOut">
              <a:rPr lang="en-US" smtClean="0"/>
              <a:pPr/>
              <a:t>8/3/2017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9F28B-EC9E-4B88-BC6D-240C3D9DFD0E}" type="slidenum">
              <a:rPr lang="en-US" smtClean="0"/>
              <a:pPr/>
              <a:t>‹#›</a:t>
            </a:fld>
            <a:endParaRPr lang="en-US" dirty="0"/>
          </a:p>
        </p:txBody>
      </p:sp>
    </p:spTree>
    <p:extLst>
      <p:ext uri="{BB962C8B-B14F-4D97-AF65-F5344CB8AC3E}">
        <p14:creationId xmlns:p14="http://schemas.microsoft.com/office/powerpoint/2010/main" val="141767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message</a:t>
            </a:r>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1</a:t>
            </a:fld>
            <a:endParaRPr lang="en-US" dirty="0"/>
          </a:p>
        </p:txBody>
      </p:sp>
    </p:spTree>
    <p:extLst>
      <p:ext uri="{BB962C8B-B14F-4D97-AF65-F5344CB8AC3E}">
        <p14:creationId xmlns:p14="http://schemas.microsoft.com/office/powerpoint/2010/main" val="3866196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t>
            </a:r>
            <a:r>
              <a:rPr lang="en-US" smtClean="0"/>
              <a:t>the session’s learning objectives</a:t>
            </a:r>
            <a:r>
              <a:rPr lang="en-US" baseline="0" smtClean="0"/>
              <a:t> that were covered.</a:t>
            </a:r>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10</a:t>
            </a:fld>
            <a:endParaRPr lang="en-US" dirty="0"/>
          </a:p>
        </p:txBody>
      </p:sp>
    </p:spTree>
    <p:extLst>
      <p:ext uri="{BB962C8B-B14F-4D97-AF65-F5344CB8AC3E}">
        <p14:creationId xmlns:p14="http://schemas.microsoft.com/office/powerpoint/2010/main" val="88289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action items and ask participants</a:t>
            </a:r>
            <a:r>
              <a:rPr lang="en-US" baseline="0" dirty="0" smtClean="0"/>
              <a:t> for additional items.</a:t>
            </a:r>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11</a:t>
            </a:fld>
            <a:endParaRPr lang="en-US" dirty="0"/>
          </a:p>
        </p:txBody>
      </p:sp>
    </p:spTree>
    <p:extLst>
      <p:ext uri="{BB962C8B-B14F-4D97-AF65-F5344CB8AC3E}">
        <p14:creationId xmlns:p14="http://schemas.microsoft.com/office/powerpoint/2010/main" val="176910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t>
            </a:r>
            <a:r>
              <a:rPr lang="en-US" sz="1200" kern="1200" baseline="0" dirty="0" smtClean="0">
                <a:solidFill>
                  <a:schemeClr val="tx1"/>
                </a:solidFill>
                <a:effectLst/>
                <a:latin typeface="+mn-lt"/>
                <a:ea typeface="+mn-ea"/>
                <a:cs typeface="+mn-cs"/>
              </a:rPr>
              <a:t>participants</a:t>
            </a:r>
            <a:r>
              <a:rPr lang="en-US" dirty="0" smtClean="0"/>
              <a:t> for</a:t>
            </a:r>
            <a:r>
              <a:rPr lang="en-US" baseline="0" dirty="0" smtClean="0"/>
              <a:t> questions.</a:t>
            </a:r>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12</a:t>
            </a:fld>
            <a:endParaRPr lang="en-US" dirty="0"/>
          </a:p>
        </p:txBody>
      </p:sp>
    </p:spTree>
    <p:extLst>
      <p:ext uri="{BB962C8B-B14F-4D97-AF65-F5344CB8AC3E}">
        <p14:creationId xmlns:p14="http://schemas.microsoft.com/office/powerpoint/2010/main" val="206996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action items and ask participants</a:t>
            </a:r>
            <a:r>
              <a:rPr lang="en-US" baseline="0" dirty="0" smtClean="0"/>
              <a:t> for additional items.</a:t>
            </a:r>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13</a:t>
            </a:fld>
            <a:endParaRPr lang="en-US" dirty="0"/>
          </a:p>
        </p:txBody>
      </p:sp>
    </p:spTree>
    <p:extLst>
      <p:ext uri="{BB962C8B-B14F-4D97-AF65-F5344CB8AC3E}">
        <p14:creationId xmlns:p14="http://schemas.microsoft.com/office/powerpoint/2010/main" val="176910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action items and ask participants</a:t>
            </a:r>
            <a:r>
              <a:rPr lang="en-US" baseline="0" dirty="0" smtClean="0"/>
              <a:t> for additional items.</a:t>
            </a:r>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14</a:t>
            </a:fld>
            <a:endParaRPr lang="en-US" dirty="0"/>
          </a:p>
        </p:txBody>
      </p:sp>
    </p:spTree>
    <p:extLst>
      <p:ext uri="{BB962C8B-B14F-4D97-AF65-F5344CB8AC3E}">
        <p14:creationId xmlns:p14="http://schemas.microsoft.com/office/powerpoint/2010/main" val="176910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t>
            </a:r>
            <a:r>
              <a:rPr lang="en-US" sz="1200" kern="1200" baseline="0" dirty="0" smtClean="0">
                <a:solidFill>
                  <a:schemeClr val="tx1"/>
                </a:solidFill>
                <a:effectLst/>
                <a:latin typeface="+mn-lt"/>
                <a:ea typeface="+mn-ea"/>
                <a:cs typeface="+mn-cs"/>
              </a:rPr>
              <a:t>participants</a:t>
            </a:r>
            <a:r>
              <a:rPr lang="en-US" dirty="0" smtClean="0"/>
              <a:t> for</a:t>
            </a:r>
            <a:r>
              <a:rPr lang="en-US" baseline="0" dirty="0" smtClean="0"/>
              <a:t> questions.</a:t>
            </a:r>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15</a:t>
            </a:fld>
            <a:endParaRPr lang="en-US" dirty="0"/>
          </a:p>
        </p:txBody>
      </p:sp>
    </p:spTree>
    <p:extLst>
      <p:ext uri="{BB962C8B-B14F-4D97-AF65-F5344CB8AC3E}">
        <p14:creationId xmlns:p14="http://schemas.microsoft.com/office/powerpoint/2010/main" val="206996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Review </a:t>
            </a:r>
            <a:r>
              <a:rPr lang="en-US" dirty="0" smtClean="0"/>
              <a:t>learning objectives.</a:t>
            </a:r>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2</a:t>
            </a:fld>
            <a:endParaRPr lang="en-US" dirty="0"/>
          </a:p>
        </p:txBody>
      </p:sp>
    </p:spTree>
    <p:extLst>
      <p:ext uri="{BB962C8B-B14F-4D97-AF65-F5344CB8AC3E}">
        <p14:creationId xmlns:p14="http://schemas.microsoft.com/office/powerpoint/2010/main" val="9578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Stewardship is the responsible management and oversight of grant funds from The Rotary Foundation. Proper stewardship is the responsibility of each Rotarian.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Implementing good stewardship practices ensures that grants are well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managed and that grant funds are used according to Foundation guidelines and benefit populations in need.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Careful grant management also sustains donor confidence in the Foundation and can increase donations.</a:t>
            </a:r>
          </a:p>
          <a:p>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3</a:t>
            </a:fld>
            <a:endParaRPr lang="en-US" dirty="0"/>
          </a:p>
        </p:txBody>
      </p:sp>
    </p:spTree>
    <p:extLst>
      <p:ext uri="{BB962C8B-B14F-4D97-AF65-F5344CB8AC3E}">
        <p14:creationId xmlns:p14="http://schemas.microsoft.com/office/powerpoint/2010/main" val="130128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Stewardship includes:</a:t>
            </a:r>
          </a:p>
          <a:p>
            <a:pPr marL="628650" lvl="1" indent="-171450">
              <a:buFont typeface="Arial" pitchFamily="34" charset="0"/>
              <a:buChar char="•"/>
            </a:pPr>
            <a:r>
              <a:rPr lang="en-US" sz="1200" kern="1200" dirty="0" smtClean="0">
                <a:solidFill>
                  <a:schemeClr val="tx1"/>
                </a:solidFill>
                <a:effectLst/>
                <a:latin typeface="+mn-lt"/>
                <a:ea typeface="+mn-ea"/>
                <a:cs typeface="+mn-cs"/>
              </a:rPr>
              <a:t>Project supervision by Rotarians who are actively involved in the project and who ensure that the grant terms and conditions are followed</a:t>
            </a:r>
          </a:p>
          <a:p>
            <a:pPr marL="628650" lvl="1" indent="-171450">
              <a:buFont typeface="Arial" pitchFamily="34" charset="0"/>
              <a:buChar char="•"/>
            </a:pPr>
            <a:r>
              <a:rPr lang="en-US" sz="1200" kern="1200" dirty="0" smtClean="0">
                <a:solidFill>
                  <a:schemeClr val="tx1"/>
                </a:solidFill>
                <a:effectLst/>
                <a:latin typeface="+mn-lt"/>
                <a:ea typeface="+mn-ea"/>
                <a:cs typeface="+mn-cs"/>
              </a:rPr>
              <a:t>Implementing projects as approved by the Foundation, or having the Foundation approve any changes</a:t>
            </a:r>
          </a:p>
          <a:p>
            <a:pPr marL="628650" lvl="1" indent="-171450">
              <a:buFont typeface="Arial" pitchFamily="34" charset="0"/>
              <a:buChar char="•"/>
            </a:pPr>
            <a:r>
              <a:rPr lang="en-US" sz="1200" kern="1200" dirty="0" smtClean="0">
                <a:solidFill>
                  <a:schemeClr val="tx1"/>
                </a:solidFill>
                <a:effectLst/>
                <a:latin typeface="+mn-lt"/>
                <a:ea typeface="+mn-ea"/>
                <a:cs typeface="+mn-cs"/>
              </a:rPr>
              <a:t>Following standard business practices, such as limiting the use of cash for transactions and maintaining a record of all transactions</a:t>
            </a:r>
          </a:p>
          <a:p>
            <a:pPr marL="628650" lvl="1" indent="-171450">
              <a:buFont typeface="Arial" pitchFamily="34" charset="0"/>
              <a:buChar char="•"/>
            </a:pPr>
            <a:r>
              <a:rPr lang="en-US" sz="1200" kern="1200" dirty="0" smtClean="0">
                <a:solidFill>
                  <a:schemeClr val="tx1"/>
                </a:solidFill>
                <a:effectLst/>
                <a:latin typeface="+mn-lt"/>
                <a:ea typeface="+mn-ea"/>
                <a:cs typeface="+mn-cs"/>
              </a:rPr>
              <a:t>Reporting irregularities to the district so that stewardship issues can be properly investigated and resolved</a:t>
            </a:r>
          </a:p>
          <a:p>
            <a:pPr marL="628650" lvl="1" indent="-171450">
              <a:buFont typeface="Arial" pitchFamily="34" charset="0"/>
              <a:buChar char="•"/>
            </a:pPr>
            <a:r>
              <a:rPr lang="en-US" sz="1200" kern="1200" dirty="0" smtClean="0">
                <a:solidFill>
                  <a:schemeClr val="tx1"/>
                </a:solidFill>
                <a:effectLst/>
                <a:latin typeface="+mn-lt"/>
                <a:ea typeface="+mn-ea"/>
                <a:cs typeface="+mn-cs"/>
              </a:rPr>
              <a:t>Submitting timely, complete, and accurate reports to the Foundation to verify how funds were spent</a:t>
            </a:r>
          </a:p>
          <a:p>
            <a:pPr marL="628650" lvl="1" indent="-171450">
              <a:buFont typeface="Arial" pitchFamily="34" charset="0"/>
              <a:buChar char="•"/>
            </a:pPr>
            <a:r>
              <a:rPr lang="en-US" sz="1200" kern="1200" dirty="0" smtClean="0">
                <a:solidFill>
                  <a:schemeClr val="tx1"/>
                </a:solidFill>
                <a:effectLst/>
                <a:latin typeface="+mn-lt"/>
                <a:ea typeface="+mn-ea"/>
                <a:cs typeface="+mn-cs"/>
              </a:rPr>
              <a:t>Retaining appropriate documents </a:t>
            </a:r>
          </a:p>
          <a:p>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4</a:t>
            </a:fld>
            <a:endParaRPr lang="en-US" dirty="0"/>
          </a:p>
        </p:txBody>
      </p:sp>
    </p:spTree>
    <p:extLst>
      <p:ext uri="{BB962C8B-B14F-4D97-AF65-F5344CB8AC3E}">
        <p14:creationId xmlns:p14="http://schemas.microsoft.com/office/powerpoint/2010/main" val="17209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Foundation oversees grant fund stewardship in these ways:</a:t>
            </a:r>
          </a:p>
          <a:p>
            <a:pPr marL="628650" lvl="1" indent="-171450">
              <a:buFont typeface="Arial" pitchFamily="34" charset="0"/>
              <a:buChar char="•"/>
            </a:pPr>
            <a:r>
              <a:rPr lang="en-US" sz="1200" kern="1200" dirty="0" smtClean="0">
                <a:solidFill>
                  <a:schemeClr val="tx1"/>
                </a:solidFill>
                <a:effectLst/>
                <a:latin typeface="+mn-lt"/>
                <a:ea typeface="+mn-ea"/>
                <a:cs typeface="+mn-cs"/>
              </a:rPr>
              <a:t>Tracking reporting compliance</a:t>
            </a:r>
          </a:p>
          <a:p>
            <a:pPr marL="628650" lvl="1" indent="-171450">
              <a:buFont typeface="Arial" pitchFamily="34" charset="0"/>
              <a:buChar char="•"/>
            </a:pPr>
            <a:r>
              <a:rPr lang="en-US" sz="1200" kern="1200" dirty="0" smtClean="0">
                <a:solidFill>
                  <a:schemeClr val="tx1"/>
                </a:solidFill>
                <a:effectLst/>
                <a:latin typeface="+mn-lt"/>
                <a:ea typeface="+mn-ea"/>
                <a:cs typeface="+mn-cs"/>
              </a:rPr>
              <a:t>Monitoring by The Rotary Foundation Cadre of Technical Advisers</a:t>
            </a:r>
            <a:r>
              <a:rPr lang="en-US" sz="1200" kern="1200" baseline="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Investigating allegations of mismanagement</a:t>
            </a:r>
          </a:p>
          <a:p>
            <a:pPr marL="628650" lvl="1" indent="-171450">
              <a:buFont typeface="Arial" pitchFamily="34" charset="0"/>
              <a:buChar char="•"/>
            </a:pPr>
            <a:r>
              <a:rPr lang="en-US" sz="1200" kern="1200" dirty="0" smtClean="0">
                <a:solidFill>
                  <a:schemeClr val="tx1"/>
                </a:solidFill>
                <a:effectLst/>
                <a:latin typeface="+mn-lt"/>
                <a:ea typeface="+mn-ea"/>
                <a:cs typeface="+mn-cs"/>
              </a:rPr>
              <a:t>Providing</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tewardship seminars</a:t>
            </a:r>
          </a:p>
          <a:p>
            <a:pPr marL="628650" lvl="1" indent="-171450">
              <a:buFont typeface="Arial" pitchFamily="34" charset="0"/>
              <a:buChar char="•"/>
            </a:pPr>
            <a:r>
              <a:rPr lang="en-US" sz="1200" kern="1200" dirty="0" smtClean="0">
                <a:solidFill>
                  <a:schemeClr val="tx1"/>
                </a:solidFill>
                <a:effectLst/>
                <a:latin typeface="+mn-lt"/>
                <a:ea typeface="+mn-ea"/>
                <a:cs typeface="+mn-cs"/>
              </a:rPr>
              <a:t>Managing the qualification process</a:t>
            </a:r>
          </a:p>
          <a:p>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5</a:t>
            </a:fld>
            <a:endParaRPr lang="en-US" dirty="0"/>
          </a:p>
        </p:txBody>
      </p:sp>
    </p:spTree>
    <p:extLst>
      <p:ext uri="{BB962C8B-B14F-4D97-AF65-F5344CB8AC3E}">
        <p14:creationId xmlns:p14="http://schemas.microsoft.com/office/powerpoint/2010/main" val="412940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Clubs need to be qualified by their districts before they receive global grant funds from the Foundation. Qualification ensures that your club has proper financial and grant management practices in place to manage Rotary Foundation funds.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Clubs need to be qualified every year in order to receive global grant funds. The district decides whether its clubs need to be qualified to receive district grant funds.</a:t>
            </a:r>
          </a:p>
          <a:p>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6</a:t>
            </a:fld>
            <a:endParaRPr lang="en-US" dirty="0"/>
          </a:p>
        </p:txBody>
      </p:sp>
    </p:spTree>
    <p:extLst>
      <p:ext uri="{BB962C8B-B14F-4D97-AF65-F5344CB8AC3E}">
        <p14:creationId xmlns:p14="http://schemas.microsoft.com/office/powerpoint/2010/main" val="347079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Rotary Foundation has two requirements for club qualification:</a:t>
            </a:r>
          </a:p>
          <a:p>
            <a:pPr marL="685800" lvl="1" indent="-228600">
              <a:buFont typeface="+mj-lt"/>
              <a:buAutoNum type="arabicPeriod"/>
            </a:pPr>
            <a:r>
              <a:rPr lang="en-US" sz="1200" kern="1200" dirty="0" smtClean="0">
                <a:solidFill>
                  <a:schemeClr val="tx1"/>
                </a:solidFill>
                <a:effectLst/>
                <a:latin typeface="+mn-lt"/>
                <a:ea typeface="+mn-ea"/>
                <a:cs typeface="+mn-cs"/>
              </a:rPr>
              <a:t>The president-elect or a designated club representative must attend the grant management seminar. </a:t>
            </a:r>
          </a:p>
          <a:p>
            <a:pPr marL="685800" lvl="1" indent="-228600">
              <a:buFont typeface="+mj-lt"/>
              <a:buAutoNum type="arabicPeriod"/>
            </a:pPr>
            <a:r>
              <a:rPr lang="en-US" sz="1200" kern="1200" dirty="0" smtClean="0">
                <a:solidFill>
                  <a:schemeClr val="tx1"/>
                </a:solidFill>
                <a:effectLst/>
                <a:latin typeface="+mn-lt"/>
                <a:ea typeface="+mn-ea"/>
                <a:cs typeface="+mn-cs"/>
              </a:rPr>
              <a:t>The club president and president-elect must read, sign, and submit the club MOU to their district and agree to follow its requirements. </a:t>
            </a:r>
          </a:p>
          <a:p>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district may have additional requirements.</a:t>
            </a: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&lt;&lt;If the district has additional qualification requirements, list them here.&gt;&gt;  </a:t>
            </a:r>
          </a:p>
          <a:p>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7</a:t>
            </a:fld>
            <a:endParaRPr lang="en-US" dirty="0"/>
          </a:p>
        </p:txBody>
      </p:sp>
    </p:spTree>
    <p:extLst>
      <p:ext uri="{BB962C8B-B14F-4D97-AF65-F5344CB8AC3E}">
        <p14:creationId xmlns:p14="http://schemas.microsoft.com/office/powerpoint/2010/main" val="131595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baseline="0" dirty="0" smtClean="0">
                <a:solidFill>
                  <a:schemeClr val="tx1"/>
                </a:solidFill>
                <a:effectLst/>
                <a:latin typeface="+mn-lt"/>
                <a:ea typeface="+mn-ea"/>
                <a:cs typeface="+mn-cs"/>
              </a:rPr>
              <a:t>&lt;&lt;Give the </a:t>
            </a:r>
            <a:r>
              <a:rPr lang="en-US" sz="1200" i="0" kern="1200" dirty="0" smtClean="0">
                <a:solidFill>
                  <a:schemeClr val="tx1"/>
                </a:solidFill>
                <a:effectLst/>
                <a:latin typeface="+mn-lt"/>
                <a:ea typeface="+mn-ea"/>
                <a:cs typeface="+mn-cs"/>
              </a:rPr>
              <a:t>dates of planned grant management seminars</a:t>
            </a:r>
            <a:r>
              <a:rPr lang="en-US" sz="1200" i="0" kern="1200" baseline="0" dirty="0" smtClean="0">
                <a:solidFill>
                  <a:schemeClr val="tx1"/>
                </a:solidFill>
                <a:effectLst/>
                <a:latin typeface="+mn-lt"/>
                <a:ea typeface="+mn-ea"/>
                <a:cs typeface="+mn-cs"/>
              </a:rPr>
              <a:t> and any other information about them that participants should have.&gt;&gt;</a:t>
            </a:r>
            <a:endParaRPr lang="en-US" i="0"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8</a:t>
            </a:fld>
            <a:endParaRPr lang="en-US" dirty="0"/>
          </a:p>
        </p:txBody>
      </p:sp>
    </p:spTree>
    <p:extLst>
      <p:ext uri="{BB962C8B-B14F-4D97-AF65-F5344CB8AC3E}">
        <p14:creationId xmlns:p14="http://schemas.microsoft.com/office/powerpoint/2010/main" val="14484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club memorandum of understanding (MOU) is a binding agreement between the club and its district.</a:t>
            </a:r>
            <a:r>
              <a:rPr lang="en-US" sz="1200" kern="1200" baseline="0" dirty="0" smtClean="0">
                <a:solidFill>
                  <a:schemeClr val="tx1"/>
                </a:solidFill>
                <a:effectLst/>
                <a:latin typeface="+mn-lt"/>
                <a:ea typeface="+mn-ea"/>
                <a:cs typeface="+mn-cs"/>
              </a:rPr>
              <a:t> It </a:t>
            </a:r>
            <a:r>
              <a:rPr lang="en-US" sz="1200" kern="1200" dirty="0" smtClean="0">
                <a:solidFill>
                  <a:schemeClr val="tx1"/>
                </a:solidFill>
                <a:effectLst/>
                <a:latin typeface="+mn-lt"/>
                <a:ea typeface="+mn-ea"/>
                <a:cs typeface="+mn-cs"/>
              </a:rPr>
              <a:t>explains the measures the club is required to undertake to ensure proper grant activities and management of Rotary Foundation grant funds.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By signing this document, the club agrees that it will comply with all Foundation requirements. </a:t>
            </a:r>
          </a:p>
          <a:p>
            <a:endParaRPr lang="en-US" dirty="0"/>
          </a:p>
        </p:txBody>
      </p:sp>
      <p:sp>
        <p:nvSpPr>
          <p:cNvPr id="4" name="Slide Number Placeholder 3"/>
          <p:cNvSpPr>
            <a:spLocks noGrp="1"/>
          </p:cNvSpPr>
          <p:nvPr>
            <p:ph type="sldNum" sz="quarter" idx="10"/>
          </p:nvPr>
        </p:nvSpPr>
        <p:spPr/>
        <p:txBody>
          <a:bodyPr/>
          <a:lstStyle/>
          <a:p>
            <a:fld id="{8EB9F28B-EC9E-4B88-BC6D-240C3D9DFD0E}" type="slidenum">
              <a:rPr lang="en-US" smtClean="0"/>
              <a:pPr/>
              <a:t>9</a:t>
            </a:fld>
            <a:endParaRPr lang="en-US" dirty="0"/>
          </a:p>
        </p:txBody>
      </p:sp>
    </p:spTree>
    <p:extLst>
      <p:ext uri="{BB962C8B-B14F-4D97-AF65-F5344CB8AC3E}">
        <p14:creationId xmlns:p14="http://schemas.microsoft.com/office/powerpoint/2010/main" val="39078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47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99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131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577138" y="6073775"/>
            <a:ext cx="1317625" cy="584775"/>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altLang="zh-TW" sz="1600" b="1" dirty="0" smtClean="0">
                <a:solidFill>
                  <a:schemeClr val="bg1"/>
                </a:solidFill>
                <a:latin typeface="Arial Narrow Bold"/>
                <a:cs typeface="Arial Narrow Bold"/>
              </a:rPr>
              <a:t>2</a:t>
            </a:r>
            <a:r>
              <a:rPr lang="en-US" sz="1600" b="1" dirty="0" smtClean="0">
                <a:solidFill>
                  <a:schemeClr val="bg1"/>
                </a:solidFill>
                <a:latin typeface="Arial Narrow Bold"/>
                <a:cs typeface="Arial Narrow Bold"/>
              </a:rPr>
              <a:t>01</a:t>
            </a:r>
            <a:r>
              <a:rPr lang="en-US" altLang="zh-TW" sz="1600" b="1" dirty="0" smtClean="0">
                <a:solidFill>
                  <a:schemeClr val="bg1"/>
                </a:solidFill>
                <a:latin typeface="Arial Narrow Bold"/>
                <a:cs typeface="Arial Narrow Bold"/>
              </a:rPr>
              <a:t>7</a:t>
            </a:r>
          </a:p>
          <a:p>
            <a:pPr algn="r" fontAlgn="auto">
              <a:spcBef>
                <a:spcPts val="0"/>
              </a:spcBef>
              <a:spcAft>
                <a:spcPts val="0"/>
              </a:spcAft>
              <a:defRPr/>
            </a:pPr>
            <a:endParaRPr lang="en-US" sz="1600" b="1" dirty="0" smtClean="0">
              <a:solidFill>
                <a:schemeClr val="bg1"/>
              </a:solidFill>
              <a:latin typeface="Arial Narrow Bold"/>
              <a:cs typeface="Arial Narrow Bold"/>
            </a:endParaRPr>
          </a:p>
        </p:txBody>
      </p:sp>
      <p:pic>
        <p:nvPicPr>
          <p:cNvPr id="1028" name="Picture 6" descr="RotaryMoE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8"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latin typeface="Arial Narrow Bold"/>
                <a:cs typeface="Arial Narrow Bold"/>
              </a:rPr>
              <a:t>201</a:t>
            </a:r>
            <a:r>
              <a:rPr lang="en-US" altLang="zh-TW" sz="1600" b="1" dirty="0" smtClean="0">
                <a:latin typeface="Arial Narrow Bold"/>
                <a:cs typeface="Arial Narrow Bold"/>
              </a:rPr>
              <a:t>7</a:t>
            </a:r>
            <a:endParaRPr lang="en-US" sz="1600" b="1" dirty="0" smtClean="0">
              <a:latin typeface="Arial Narrow Bold"/>
              <a:cs typeface="Arial Narrow Bold"/>
            </a:endParaRP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文字方塊 6"/>
          <p:cNvSpPr txBox="1"/>
          <p:nvPr userDrawn="1"/>
        </p:nvSpPr>
        <p:spPr>
          <a:xfrm>
            <a:off x="2084173" y="6344722"/>
            <a:ext cx="5601730" cy="369332"/>
          </a:xfrm>
          <a:prstGeom prst="rect">
            <a:avLst/>
          </a:prstGeom>
          <a:noFill/>
        </p:spPr>
        <p:txBody>
          <a:bodyPr wrap="square" rtlCol="0">
            <a:spAutoFit/>
          </a:bodyPr>
          <a:lstStyle/>
          <a:p>
            <a:r>
              <a:rPr lang="en-US" altLang="zh-TW" dirty="0" smtClean="0"/>
              <a:t>RI</a:t>
            </a:r>
            <a:r>
              <a:rPr lang="zh-TW" altLang="en-US" dirty="0" smtClean="0"/>
              <a:t> </a:t>
            </a:r>
            <a:r>
              <a:rPr lang="en-US" altLang="zh-TW" dirty="0" smtClean="0"/>
              <a:t>D3462</a:t>
            </a:r>
            <a:r>
              <a:rPr lang="zh-TW" altLang="en-US" dirty="0" smtClean="0"/>
              <a:t>  </a:t>
            </a:r>
            <a:r>
              <a:rPr lang="en-US" altLang="zh-TW" dirty="0" smtClean="0"/>
              <a:t>DRFS  2017/08/06    District Grant : 1860728</a:t>
            </a:r>
            <a:endParaRPr lang="zh-TW" altLang="en-US" dirty="0"/>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latin typeface="Arial Narrow Bold"/>
                <a:cs typeface="Arial Narrow Bold"/>
              </a:rPr>
              <a:t>201</a:t>
            </a:r>
            <a:r>
              <a:rPr lang="en-US" altLang="zh-TW" sz="1600" b="1" dirty="0" smtClean="0">
                <a:latin typeface="Arial Narrow Bold"/>
                <a:cs typeface="Arial Narrow Bold"/>
              </a:rPr>
              <a:t>7</a:t>
            </a:r>
            <a:endParaRPr lang="en-US" sz="1600" b="1" dirty="0" smtClean="0">
              <a:latin typeface="Arial Narrow Bold"/>
              <a:cs typeface="Arial Narrow Bold"/>
            </a:endParaRPr>
          </a:p>
        </p:txBody>
      </p:sp>
      <p:pic>
        <p:nvPicPr>
          <p:cNvPr id="3075" name="Picture 2" descr="RotaryMBS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userDrawn="1"/>
        </p:nvSpPr>
        <p:spPr>
          <a:xfrm>
            <a:off x="2421924" y="6344722"/>
            <a:ext cx="5478162" cy="369332"/>
          </a:xfrm>
          <a:prstGeom prst="rect">
            <a:avLst/>
          </a:prstGeom>
          <a:noFill/>
        </p:spPr>
        <p:txBody>
          <a:bodyPr wrap="square" rtlCol="0">
            <a:spAutoFit/>
          </a:bodyPr>
          <a:lstStyle/>
          <a:p>
            <a:r>
              <a:rPr lang="en-US" altLang="zh-TW" dirty="0" smtClean="0"/>
              <a:t>RI</a:t>
            </a:r>
            <a:r>
              <a:rPr lang="zh-TW" altLang="en-US" dirty="0" smtClean="0"/>
              <a:t> </a:t>
            </a:r>
            <a:r>
              <a:rPr lang="en-US" altLang="zh-TW" dirty="0" smtClean="0"/>
              <a:t>D3462</a:t>
            </a:r>
            <a:r>
              <a:rPr lang="zh-TW" altLang="en-US" dirty="0" smtClean="0"/>
              <a:t>  </a:t>
            </a:r>
            <a:r>
              <a:rPr lang="en-US" altLang="zh-TW" dirty="0" smtClean="0"/>
              <a:t>DRFS  2017/08/06    District Grant : 1860728</a:t>
            </a:r>
            <a:endParaRPr lang="zh-TW" altLang="en-US" dirty="0"/>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5pPr>
      <a:lvl6pPr marL="457200" algn="ctr" defTabSz="457200" rtl="0" fontAlgn="base">
        <a:spcBef>
          <a:spcPct val="0"/>
        </a:spcBef>
        <a:spcAft>
          <a:spcPct val="0"/>
        </a:spcAft>
        <a:defRPr sz="4400">
          <a:solidFill>
            <a:schemeClr val="tx1"/>
          </a:solidFill>
          <a:latin typeface="Georgia" pitchFamily="18" charset="0"/>
          <a:ea typeface="MS PGothic" pitchFamily="34" charset="-128"/>
        </a:defRPr>
      </a:lvl6pPr>
      <a:lvl7pPr marL="914400" algn="ctr" defTabSz="457200" rtl="0" fontAlgn="base">
        <a:spcBef>
          <a:spcPct val="0"/>
        </a:spcBef>
        <a:spcAft>
          <a:spcPct val="0"/>
        </a:spcAft>
        <a:defRPr sz="4400">
          <a:solidFill>
            <a:schemeClr val="tx1"/>
          </a:solidFill>
          <a:latin typeface="Georgi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Georgi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Georgi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rgbClr val="585858"/>
          </a:solidFill>
          <a:latin typeface="+mn-lt"/>
          <a:ea typeface="MS PGothic" pitchFamily="34" charset="-128"/>
          <a:cs typeface="+mn-cs"/>
        </a:defRPr>
      </a:lvl1pPr>
      <a:lvl2pPr marL="457200" algn="l" defTabSz="457200" rtl="0" eaLnBrk="0" fontAlgn="base" hangingPunct="0">
        <a:spcBef>
          <a:spcPct val="20000"/>
        </a:spcBef>
        <a:spcAft>
          <a:spcPct val="0"/>
        </a:spcAft>
        <a:buFont typeface="Arial" pitchFamily="34" charset="0"/>
        <a:defRPr sz="2800" kern="1200">
          <a:solidFill>
            <a:srgbClr val="585858"/>
          </a:solidFill>
          <a:latin typeface="+mn-lt"/>
          <a:ea typeface="MS PGothic" pitchFamily="34" charset="-128"/>
          <a:cs typeface="+mn-cs"/>
        </a:defRPr>
      </a:lvl2pPr>
      <a:lvl3pPr marL="914400" algn="l" defTabSz="457200" rtl="0" eaLnBrk="0" fontAlgn="base" hangingPunct="0">
        <a:spcBef>
          <a:spcPct val="20000"/>
        </a:spcBef>
        <a:spcAft>
          <a:spcPct val="0"/>
        </a:spcAft>
        <a:buFont typeface="Arial" pitchFamily="34" charset="0"/>
        <a:defRPr sz="2400" kern="1200">
          <a:solidFill>
            <a:srgbClr val="585858"/>
          </a:solidFill>
          <a:latin typeface="+mn-lt"/>
          <a:ea typeface="MS PGothic" pitchFamily="34" charset="-128"/>
          <a:cs typeface="+mn-cs"/>
        </a:defRPr>
      </a:lvl3pPr>
      <a:lvl4pPr marL="13716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4pPr>
      <a:lvl5pPr marL="18288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3462dg1718@gmai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bv5af@ms1.hinet.net" TargetMode="External"/><Relationship Id="rId4" Type="http://schemas.openxmlformats.org/officeDocument/2006/relationships/hyperlink" Target="mailto:doctor@rotary3462.org.t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17" y="1328928"/>
            <a:ext cx="5894895" cy="43403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80000"/>
              </a:lnSpc>
              <a:spcAft>
                <a:spcPts val="0"/>
              </a:spcAft>
              <a:defRPr/>
            </a:pPr>
            <a:r>
              <a:rPr lang="zh-TW" altLang="en-US" sz="5400" b="1" spc="-150" dirty="0" smtClean="0">
                <a:solidFill>
                  <a:srgbClr val="FFFFFF"/>
                </a:solidFill>
                <a:latin typeface="Arial Narrow Bold"/>
                <a:cs typeface="Arial Narrow Bold"/>
              </a:rPr>
              <a:t>基金管理職責 </a:t>
            </a:r>
            <a:endParaRPr lang="en-US" altLang="zh-TW" sz="5400" b="1" spc="-150" dirty="0" smtClean="0">
              <a:solidFill>
                <a:srgbClr val="FFFFFF"/>
              </a:solidFill>
              <a:latin typeface="Arial Narrow Bold"/>
              <a:cs typeface="Arial Narrow Bold"/>
            </a:endParaRPr>
          </a:p>
          <a:p>
            <a:pPr algn="l" fontAlgn="auto">
              <a:lnSpc>
                <a:spcPct val="80000"/>
              </a:lnSpc>
              <a:spcAft>
                <a:spcPts val="0"/>
              </a:spcAft>
              <a:defRPr/>
            </a:pPr>
            <a:r>
              <a:rPr lang="zh-TW" altLang="en-US" sz="5400" b="1" spc="-150" dirty="0" smtClean="0">
                <a:solidFill>
                  <a:srgbClr val="FFFFFF"/>
                </a:solidFill>
                <a:latin typeface="Arial Narrow Bold"/>
                <a:cs typeface="Arial Narrow Bold"/>
              </a:rPr>
              <a:t>與</a:t>
            </a:r>
            <a:endParaRPr lang="en-US" altLang="zh-TW" sz="5400" b="1" spc="-150" dirty="0" smtClean="0">
              <a:solidFill>
                <a:srgbClr val="FFFFFF"/>
              </a:solidFill>
              <a:latin typeface="Arial Narrow Bold"/>
              <a:cs typeface="Arial Narrow Bold"/>
            </a:endParaRPr>
          </a:p>
          <a:p>
            <a:pPr algn="l" fontAlgn="auto">
              <a:lnSpc>
                <a:spcPct val="80000"/>
              </a:lnSpc>
              <a:spcAft>
                <a:spcPts val="0"/>
              </a:spcAft>
              <a:defRPr/>
            </a:pPr>
            <a:r>
              <a:rPr lang="zh-TW" altLang="en-US" sz="5400" b="1" spc="-150" dirty="0" smtClean="0">
                <a:solidFill>
                  <a:srgbClr val="FFFFFF"/>
                </a:solidFill>
                <a:latin typeface="Arial Narrow Bold"/>
                <a:cs typeface="Arial Narrow Bold"/>
              </a:rPr>
              <a:t>扶輪社資格認證</a:t>
            </a:r>
            <a:endParaRPr lang="en-US" altLang="zh-TW" sz="5400" b="1" spc="-150" dirty="0" smtClean="0">
              <a:solidFill>
                <a:srgbClr val="FFFFFF"/>
              </a:solidFill>
              <a:latin typeface="Arial Narrow Bold"/>
              <a:cs typeface="Arial Narrow Bold"/>
            </a:endParaRPr>
          </a:p>
          <a:p>
            <a:pPr algn="l" fontAlgn="auto">
              <a:lnSpc>
                <a:spcPct val="80000"/>
              </a:lnSpc>
              <a:spcAft>
                <a:spcPts val="0"/>
              </a:spcAft>
              <a:defRPr/>
            </a:pPr>
            <a:r>
              <a:rPr lang="zh-TW" altLang="en-US" sz="5400" b="1" spc="-150" dirty="0" smtClean="0">
                <a:solidFill>
                  <a:srgbClr val="FFFFFF"/>
                </a:solidFill>
                <a:latin typeface="Arial Narrow Bold"/>
                <a:cs typeface="Arial Narrow Bold"/>
              </a:rPr>
              <a:t>及</a:t>
            </a:r>
            <a:endParaRPr lang="en-US" altLang="zh-TW" sz="5400" b="1" spc="-150" dirty="0" smtClean="0">
              <a:solidFill>
                <a:srgbClr val="FFFFFF"/>
              </a:solidFill>
              <a:latin typeface="Arial Narrow Bold"/>
              <a:cs typeface="Arial Narrow Bold"/>
            </a:endParaRPr>
          </a:p>
          <a:p>
            <a:pPr algn="l" fontAlgn="auto">
              <a:lnSpc>
                <a:spcPct val="80000"/>
              </a:lnSpc>
              <a:spcAft>
                <a:spcPts val="0"/>
              </a:spcAft>
              <a:defRPr/>
            </a:pPr>
            <a:r>
              <a:rPr lang="zh-TW" altLang="en-US" sz="5400" b="1" spc="-150" dirty="0" smtClean="0">
                <a:solidFill>
                  <a:srgbClr val="FFFFFF"/>
                </a:solidFill>
                <a:latin typeface="Arial Narrow Bold"/>
                <a:cs typeface="Arial Narrow Bold"/>
              </a:rPr>
              <a:t>結案報告概述</a:t>
            </a:r>
            <a:endParaRPr lang="en-US" sz="5400" b="1" spc="-150" dirty="0">
              <a:solidFill>
                <a:srgbClr val="FFFFFF"/>
              </a:solidFill>
              <a:latin typeface="Arial Narrow Bold"/>
              <a:cs typeface="Arial Narrow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91219" y="1703966"/>
            <a:ext cx="7741328" cy="350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確定良好的管理規範</a:t>
            </a:r>
          </a:p>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了解作為扶輪社基金會管理人員的重要性</a:t>
            </a:r>
          </a:p>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定義扶輪社資格要求</a:t>
            </a:r>
            <a:endParaRPr lang="en-US" sz="36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800" b="1" dirty="0" smtClean="0">
                <a:solidFill>
                  <a:schemeClr val="bg1"/>
                </a:solidFill>
                <a:latin typeface="Arial Narrow Bold" pitchFamily="-84" charset="0"/>
              </a:rPr>
              <a:t>SESSION REVIEW</a:t>
            </a:r>
            <a:endParaRPr lang="en-US" sz="4800" b="1" dirty="0">
              <a:solidFill>
                <a:schemeClr val="bg1"/>
              </a:solidFill>
              <a:latin typeface="Arial Narrow Bold" pitchFamily="-84" charset="0"/>
            </a:endParaRPr>
          </a:p>
        </p:txBody>
      </p:sp>
    </p:spTree>
    <p:extLst>
      <p:ext uri="{BB962C8B-B14F-4D97-AF65-F5344CB8AC3E}">
        <p14:creationId xmlns:p14="http://schemas.microsoft.com/office/powerpoint/2010/main" val="155573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790112" y="1616775"/>
            <a:ext cx="7501631" cy="347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6075" indent="-346075" eaLnBrk="1" hangingPunct="1">
              <a:spcBef>
                <a:spcPts val="0"/>
              </a:spcBef>
              <a:spcAft>
                <a:spcPts val="1200"/>
              </a:spcAft>
              <a:buFont typeface="Arial" pitchFamily="34" charset="0"/>
              <a:buChar char="•"/>
            </a:pPr>
            <a:r>
              <a:rPr lang="zh-TW" altLang="en-US" sz="3600" dirty="0" smtClean="0">
                <a:solidFill>
                  <a:srgbClr val="585858"/>
                </a:solidFill>
                <a:latin typeface="Georgia" pitchFamily="18" charset="0"/>
              </a:rPr>
              <a:t>參加獎助金管理研習會</a:t>
            </a:r>
            <a:r>
              <a:rPr lang="en-US" altLang="zh-TW" sz="3600" dirty="0" smtClean="0">
                <a:solidFill>
                  <a:srgbClr val="585858"/>
                </a:solidFill>
                <a:latin typeface="Georgia" pitchFamily="18" charset="0"/>
              </a:rPr>
              <a:t>GMS</a:t>
            </a:r>
            <a:endParaRPr lang="zh-TW" altLang="en-US" sz="3600" dirty="0" smtClean="0">
              <a:solidFill>
                <a:srgbClr val="585858"/>
              </a:solidFill>
              <a:latin typeface="Georgia" pitchFamily="18" charset="0"/>
            </a:endParaRPr>
          </a:p>
          <a:p>
            <a:pPr marL="346075" indent="-346075" eaLnBrk="1" hangingPunct="1">
              <a:spcBef>
                <a:spcPts val="0"/>
              </a:spcBef>
              <a:spcAft>
                <a:spcPts val="1200"/>
              </a:spcAft>
              <a:buFont typeface="Arial" pitchFamily="34" charset="0"/>
              <a:buChar char="•"/>
            </a:pPr>
            <a:r>
              <a:rPr lang="zh-TW" altLang="en-US" sz="3600" dirty="0" smtClean="0">
                <a:solidFill>
                  <a:srgbClr val="585858"/>
                </a:solidFill>
                <a:latin typeface="Georgia" pitchFamily="18" charset="0"/>
              </a:rPr>
              <a:t>審閱地區財務管理政策</a:t>
            </a:r>
            <a:endParaRPr lang="en-US" sz="36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4800" b="1" dirty="0" smtClean="0">
                <a:solidFill>
                  <a:schemeClr val="bg1"/>
                </a:solidFill>
                <a:latin typeface="Arial Narrow Bold" pitchFamily="-84" charset="0"/>
              </a:rPr>
              <a:t>要如何做？    </a:t>
            </a:r>
            <a:r>
              <a:rPr lang="en-US" sz="4800" b="1" dirty="0" smtClean="0">
                <a:solidFill>
                  <a:schemeClr val="bg1"/>
                </a:solidFill>
                <a:latin typeface="Arial Narrow Bold" pitchFamily="-84" charset="0"/>
              </a:rPr>
              <a:t>TAKE ACTION</a:t>
            </a:r>
            <a:endParaRPr lang="en-US" sz="4800" b="1" dirty="0">
              <a:solidFill>
                <a:schemeClr val="bg1"/>
              </a:solidFill>
              <a:latin typeface="Arial Narrow Bold" pitchFamily="-84" charset="0"/>
            </a:endParaRPr>
          </a:p>
        </p:txBody>
      </p:sp>
    </p:spTree>
    <p:extLst>
      <p:ext uri="{BB962C8B-B14F-4D97-AF65-F5344CB8AC3E}">
        <p14:creationId xmlns:p14="http://schemas.microsoft.com/office/powerpoint/2010/main" val="155152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685" y="2397949"/>
            <a:ext cx="5832630" cy="2308324"/>
          </a:xfrm>
          <a:prstGeom prst="rect">
            <a:avLst/>
          </a:prstGeom>
        </p:spPr>
        <p:txBody>
          <a:bodyPr wrap="square">
            <a:spAutoFit/>
          </a:bodyPr>
          <a:lstStyle/>
          <a:p>
            <a:pPr algn="ctr"/>
            <a:r>
              <a:rPr lang="en-US" sz="4400" b="1" dirty="0">
                <a:solidFill>
                  <a:srgbClr val="7030A0"/>
                </a:solidFill>
                <a:latin typeface="Georgia" pitchFamily="18" charset="0"/>
              </a:rPr>
              <a:t>Questions</a:t>
            </a:r>
            <a:r>
              <a:rPr lang="en-US" sz="4400" b="1" dirty="0" smtClean="0">
                <a:solidFill>
                  <a:srgbClr val="7030A0"/>
                </a:solidFill>
                <a:latin typeface="Georgia" pitchFamily="18" charset="0"/>
              </a:rPr>
              <a:t>?</a:t>
            </a:r>
          </a:p>
          <a:p>
            <a:pPr algn="ctr"/>
            <a:endParaRPr lang="en-US" sz="3200" dirty="0" smtClean="0">
              <a:solidFill>
                <a:srgbClr val="585858"/>
              </a:solidFill>
              <a:latin typeface="Georgia" pitchFamily="18" charset="0"/>
            </a:endParaRPr>
          </a:p>
          <a:p>
            <a:pPr algn="ctr"/>
            <a:r>
              <a:rPr lang="en-US" sz="3200" dirty="0" smtClean="0">
                <a:solidFill>
                  <a:srgbClr val="585858"/>
                </a:solidFill>
                <a:latin typeface="+mn-lt"/>
              </a:rPr>
              <a:t>qualification@rotary.org </a:t>
            </a:r>
            <a:endParaRPr lang="en-US" sz="3200" dirty="0" smtClean="0">
              <a:latin typeface="+mn-lt"/>
            </a:endParaRPr>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790112" y="1402080"/>
            <a:ext cx="7501631" cy="369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sz="3600" b="1" dirty="0" smtClean="0"/>
              <a:t>A. </a:t>
            </a:r>
            <a:r>
              <a:rPr lang="zh-TW" altLang="en-US" sz="3600" b="1" dirty="0" smtClean="0"/>
              <a:t>申請及執行</a:t>
            </a:r>
            <a:endParaRPr lang="zh-TW" altLang="en-US" sz="3600" dirty="0" smtClean="0"/>
          </a:p>
          <a:p>
            <a:r>
              <a:rPr lang="en-US" sz="3600" dirty="0" smtClean="0"/>
              <a:t>1. </a:t>
            </a:r>
            <a:r>
              <a:rPr lang="zh-TW" altLang="en-US" sz="3600" dirty="0" smtClean="0"/>
              <a:t>參加扶輪基金管理委員會講習</a:t>
            </a:r>
          </a:p>
          <a:p>
            <a:r>
              <a:rPr lang="en-US" sz="3600" dirty="0" smtClean="0"/>
              <a:t>2. </a:t>
            </a:r>
            <a:r>
              <a:rPr lang="zh-TW" altLang="en-US" sz="3600" dirty="0" smtClean="0"/>
              <a:t>簽署</a:t>
            </a:r>
            <a:r>
              <a:rPr lang="en-US" sz="3600" dirty="0" smtClean="0"/>
              <a:t>MOU </a:t>
            </a:r>
            <a:r>
              <a:rPr lang="zh-TW" altLang="en-US" sz="3600" dirty="0" smtClean="0"/>
              <a:t>後才能 提出申請</a:t>
            </a:r>
          </a:p>
          <a:p>
            <a:r>
              <a:rPr lang="en-US" sz="3600" dirty="0" smtClean="0"/>
              <a:t>3. </a:t>
            </a:r>
            <a:r>
              <a:rPr lang="zh-TW" altLang="en-US" sz="3600" dirty="0" smtClean="0"/>
              <a:t>地區扶輪基金會審核</a:t>
            </a:r>
            <a:r>
              <a:rPr lang="en-US" sz="3600" dirty="0" smtClean="0"/>
              <a:t>—</a:t>
            </a:r>
            <a:r>
              <a:rPr lang="zh-TW" altLang="en-US" sz="3600" dirty="0" smtClean="0"/>
              <a:t>通過</a:t>
            </a:r>
          </a:p>
          <a:p>
            <a:r>
              <a:rPr lang="en-US" sz="3600" dirty="0" smtClean="0"/>
              <a:t>4. </a:t>
            </a:r>
            <a:r>
              <a:rPr lang="zh-TW" altLang="en-US" sz="3600" dirty="0" smtClean="0"/>
              <a:t>申請社執行獎助金計畫</a:t>
            </a:r>
          </a:p>
          <a:p>
            <a:r>
              <a:rPr lang="en-US" sz="3600" dirty="0" smtClean="0"/>
              <a:t>5. </a:t>
            </a:r>
            <a:r>
              <a:rPr lang="zh-TW" altLang="en-US" sz="3600" dirty="0" smtClean="0"/>
              <a:t>提出結案報告</a:t>
            </a:r>
          </a:p>
          <a:p>
            <a:r>
              <a:rPr lang="en-US" sz="3600" dirty="0" smtClean="0"/>
              <a:t>6. </a:t>
            </a:r>
            <a:r>
              <a:rPr lang="zh-TW" altLang="en-US" sz="3600" dirty="0" smtClean="0"/>
              <a:t>地區扶輪基金會審核</a:t>
            </a:r>
            <a:r>
              <a:rPr lang="en-US" altLang="zh-TW" sz="3600" dirty="0" smtClean="0"/>
              <a:t>—</a:t>
            </a:r>
            <a:r>
              <a:rPr lang="zh-TW" altLang="en-US" sz="3600" dirty="0" smtClean="0"/>
              <a:t>通過</a:t>
            </a:r>
          </a:p>
          <a:p>
            <a:r>
              <a:rPr lang="en-US" sz="3600" dirty="0" smtClean="0"/>
              <a:t>7. </a:t>
            </a:r>
            <a:r>
              <a:rPr lang="zh-TW" altLang="en-US" sz="3600" dirty="0" smtClean="0"/>
              <a:t>撥款</a:t>
            </a:r>
            <a:r>
              <a:rPr lang="en-US" sz="3600" dirty="0" smtClean="0"/>
              <a:t> (DDF</a:t>
            </a:r>
            <a:r>
              <a:rPr lang="zh-TW" altLang="en-US" sz="3600" dirty="0" smtClean="0"/>
              <a:t>專戶</a:t>
            </a:r>
            <a:r>
              <a:rPr lang="en-US" altLang="zh-TW" sz="3600" dirty="0" smtClean="0"/>
              <a:t>—</a:t>
            </a:r>
            <a:r>
              <a:rPr lang="zh-TW" altLang="en-US" sz="3600" dirty="0" smtClean="0"/>
              <a:t>扶輪社帳戶</a:t>
            </a:r>
            <a:r>
              <a:rPr lang="en-US" sz="3600" dirty="0" smtClean="0"/>
              <a:t>)</a:t>
            </a:r>
            <a:r>
              <a:rPr lang="zh-TW" altLang="en-US" sz="3600" dirty="0" smtClean="0"/>
              <a:t>。</a:t>
            </a:r>
            <a:endParaRPr lang="en-US" sz="36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4800" b="1" dirty="0" smtClean="0">
                <a:solidFill>
                  <a:schemeClr val="bg1"/>
                </a:solidFill>
                <a:latin typeface="Arial Narrow Bold" pitchFamily="-84" charset="0"/>
              </a:rPr>
              <a:t>結案報告概述</a:t>
            </a:r>
            <a:r>
              <a:rPr lang="en-US" altLang="zh-TW" sz="4800" b="1" dirty="0" smtClean="0">
                <a:solidFill>
                  <a:schemeClr val="bg1"/>
                </a:solidFill>
                <a:latin typeface="Arial Narrow Bold" pitchFamily="-84" charset="0"/>
              </a:rPr>
              <a:t>(</a:t>
            </a:r>
            <a:r>
              <a:rPr lang="zh-TW" altLang="en-US" sz="4800" b="1" dirty="0" smtClean="0">
                <a:solidFill>
                  <a:schemeClr val="bg1"/>
                </a:solidFill>
                <a:latin typeface="Arial Narrow Bold" pitchFamily="-84" charset="0"/>
              </a:rPr>
              <a:t>一</a:t>
            </a:r>
            <a:r>
              <a:rPr lang="en-US" altLang="zh-TW" sz="4800" b="1" dirty="0" smtClean="0">
                <a:solidFill>
                  <a:schemeClr val="bg1"/>
                </a:solidFill>
                <a:latin typeface="Arial Narrow Bold" pitchFamily="-84" charset="0"/>
              </a:rPr>
              <a:t>)</a:t>
            </a:r>
            <a:endParaRPr lang="en-US" sz="4800" b="1" dirty="0">
              <a:solidFill>
                <a:schemeClr val="bg1"/>
              </a:solidFill>
              <a:latin typeface="Arial Narrow Bold" pitchFamily="-84" charset="0"/>
            </a:endParaRPr>
          </a:p>
        </p:txBody>
      </p:sp>
    </p:spTree>
    <p:extLst>
      <p:ext uri="{BB962C8B-B14F-4D97-AF65-F5344CB8AC3E}">
        <p14:creationId xmlns:p14="http://schemas.microsoft.com/office/powerpoint/2010/main" val="155152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790112" y="1402080"/>
            <a:ext cx="7501631" cy="413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sz="3600" b="1" dirty="0" smtClean="0"/>
              <a:t>B. </a:t>
            </a:r>
            <a:r>
              <a:rPr lang="zh-TW" altLang="en-US" sz="3600" b="1" dirty="0" smtClean="0"/>
              <a:t>結案報告內容</a:t>
            </a:r>
            <a:endParaRPr lang="zh-TW" altLang="en-US" sz="3600" dirty="0" smtClean="0"/>
          </a:p>
          <a:p>
            <a:r>
              <a:rPr lang="en-US" sz="3600" dirty="0" smtClean="0"/>
              <a:t>1. </a:t>
            </a:r>
            <a:r>
              <a:rPr lang="zh-TW" altLang="en-US" sz="3600" dirty="0" smtClean="0"/>
              <a:t>計畫內容須與申請通過時一致。</a:t>
            </a:r>
          </a:p>
          <a:p>
            <a:r>
              <a:rPr lang="en-US" sz="3600" dirty="0" smtClean="0"/>
              <a:t>2. </a:t>
            </a:r>
            <a:r>
              <a:rPr lang="zh-TW" altLang="en-US" sz="3600" dirty="0" smtClean="0"/>
              <a:t>經費項目與申請通過時一致。</a:t>
            </a:r>
          </a:p>
          <a:p>
            <a:r>
              <a:rPr lang="en-US" sz="3600" dirty="0" smtClean="0"/>
              <a:t>3. </a:t>
            </a:r>
            <a:r>
              <a:rPr lang="zh-TW" altLang="en-US" sz="3600" dirty="0" smtClean="0"/>
              <a:t>避免產生委外作業。</a:t>
            </a:r>
          </a:p>
          <a:p>
            <a:r>
              <a:rPr lang="en-US" sz="3600" dirty="0" smtClean="0"/>
              <a:t>4. </a:t>
            </a:r>
            <a:r>
              <a:rPr lang="zh-TW" altLang="en-US" sz="3600" dirty="0" smtClean="0"/>
              <a:t>核銷單據需項目分明，</a:t>
            </a:r>
            <a:endParaRPr lang="en-US" altLang="zh-TW" sz="3600" dirty="0" smtClean="0"/>
          </a:p>
          <a:p>
            <a:r>
              <a:rPr lang="zh-TW" altLang="en-US" sz="3600" dirty="0" smtClean="0"/>
              <a:t>     避免以總額為之。 </a:t>
            </a:r>
          </a:p>
          <a:p>
            <a:r>
              <a:rPr lang="en-US" sz="3600" dirty="0" smtClean="0"/>
              <a:t>5. (</a:t>
            </a:r>
            <a:r>
              <a:rPr lang="zh-TW" altLang="en-US" sz="3600" dirty="0" smtClean="0"/>
              <a:t>實例說明</a:t>
            </a:r>
            <a:r>
              <a:rPr lang="en-US" sz="3600" dirty="0" smtClean="0"/>
              <a:t>)</a:t>
            </a:r>
            <a:r>
              <a:rPr lang="zh-TW" altLang="en-US" sz="3600" dirty="0" smtClean="0"/>
              <a:t>。</a:t>
            </a:r>
            <a:r>
              <a:rPr lang="en-US" sz="3600" dirty="0" smtClean="0"/>
              <a:t>        </a:t>
            </a:r>
            <a:endParaRPr lang="zh-TW" altLang="en-US" sz="3600" dirty="0" smtClean="0"/>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4800" b="1" dirty="0" smtClean="0">
                <a:solidFill>
                  <a:schemeClr val="bg1"/>
                </a:solidFill>
                <a:latin typeface="Arial Narrow Bold" pitchFamily="-84" charset="0"/>
              </a:rPr>
              <a:t>結案報告概述</a:t>
            </a:r>
            <a:r>
              <a:rPr lang="en-US" altLang="zh-TW" sz="4800" b="1" dirty="0" smtClean="0">
                <a:solidFill>
                  <a:schemeClr val="bg1"/>
                </a:solidFill>
                <a:latin typeface="Arial Narrow Bold" pitchFamily="-84" charset="0"/>
              </a:rPr>
              <a:t>(</a:t>
            </a:r>
            <a:r>
              <a:rPr lang="zh-TW" altLang="en-US" sz="4800" b="1" dirty="0" smtClean="0">
                <a:solidFill>
                  <a:schemeClr val="bg1"/>
                </a:solidFill>
                <a:latin typeface="Arial Narrow Bold" pitchFamily="-84" charset="0"/>
              </a:rPr>
              <a:t>二</a:t>
            </a:r>
            <a:r>
              <a:rPr lang="en-US" altLang="zh-TW" sz="4800" b="1" dirty="0" smtClean="0">
                <a:solidFill>
                  <a:schemeClr val="bg1"/>
                </a:solidFill>
                <a:latin typeface="Arial Narrow Bold" pitchFamily="-84" charset="0"/>
              </a:rPr>
              <a:t>)</a:t>
            </a:r>
            <a:endParaRPr lang="en-US" sz="4800" b="1" dirty="0">
              <a:solidFill>
                <a:schemeClr val="bg1"/>
              </a:solidFill>
              <a:latin typeface="Arial Narrow Bold" pitchFamily="-84" charset="0"/>
            </a:endParaRPr>
          </a:p>
        </p:txBody>
      </p:sp>
    </p:spTree>
    <p:extLst>
      <p:ext uri="{BB962C8B-B14F-4D97-AF65-F5344CB8AC3E}">
        <p14:creationId xmlns:p14="http://schemas.microsoft.com/office/powerpoint/2010/main" val="155152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685" y="2397949"/>
            <a:ext cx="5832630" cy="3785652"/>
          </a:xfrm>
          <a:prstGeom prst="rect">
            <a:avLst/>
          </a:prstGeom>
        </p:spPr>
        <p:txBody>
          <a:bodyPr wrap="square">
            <a:spAutoFit/>
          </a:bodyPr>
          <a:lstStyle/>
          <a:p>
            <a:pPr algn="ctr"/>
            <a:r>
              <a:rPr lang="en-US" sz="4400" b="1" dirty="0">
                <a:solidFill>
                  <a:srgbClr val="FF0000"/>
                </a:solidFill>
                <a:latin typeface="Georgia" pitchFamily="18" charset="0"/>
              </a:rPr>
              <a:t>Questions</a:t>
            </a:r>
            <a:r>
              <a:rPr lang="en-US" sz="4400" b="1" dirty="0" smtClean="0">
                <a:solidFill>
                  <a:srgbClr val="FF0000"/>
                </a:solidFill>
                <a:latin typeface="Georgia" pitchFamily="18" charset="0"/>
              </a:rPr>
              <a:t>?</a:t>
            </a:r>
          </a:p>
          <a:p>
            <a:pPr algn="ctr"/>
            <a:endParaRPr lang="en-US" sz="3200" dirty="0" smtClean="0">
              <a:solidFill>
                <a:srgbClr val="585858"/>
              </a:solidFill>
              <a:latin typeface="Georgia" pitchFamily="18" charset="0"/>
            </a:endParaRPr>
          </a:p>
          <a:p>
            <a:pPr algn="ctr"/>
            <a:r>
              <a:rPr lang="en-US" altLang="zh-TW" sz="3200" dirty="0" smtClean="0">
                <a:solidFill>
                  <a:srgbClr val="585858"/>
                </a:solidFill>
                <a:latin typeface="+mn-lt"/>
                <a:hlinkClick r:id="rId3"/>
              </a:rPr>
              <a:t>3462dg1718</a:t>
            </a:r>
            <a:r>
              <a:rPr lang="en-US" sz="3200" dirty="0" smtClean="0">
                <a:solidFill>
                  <a:srgbClr val="585858"/>
                </a:solidFill>
                <a:latin typeface="+mn-lt"/>
                <a:hlinkClick r:id="rId3"/>
              </a:rPr>
              <a:t>@gmail.com</a:t>
            </a:r>
            <a:endParaRPr lang="en-US" sz="3200" dirty="0" smtClean="0">
              <a:solidFill>
                <a:srgbClr val="585858"/>
              </a:solidFill>
              <a:latin typeface="+mn-lt"/>
            </a:endParaRPr>
          </a:p>
          <a:p>
            <a:pPr algn="ctr"/>
            <a:r>
              <a:rPr lang="en-US" sz="3200" dirty="0" smtClean="0">
                <a:solidFill>
                  <a:srgbClr val="585858"/>
                </a:solidFill>
                <a:latin typeface="+mn-lt"/>
                <a:hlinkClick r:id="rId4"/>
              </a:rPr>
              <a:t>ask@rotary3462.org.tw</a:t>
            </a:r>
            <a:endParaRPr lang="en-US" sz="3200" dirty="0" smtClean="0">
              <a:solidFill>
                <a:srgbClr val="585858"/>
              </a:solidFill>
              <a:latin typeface="+mn-lt"/>
            </a:endParaRPr>
          </a:p>
          <a:p>
            <a:pPr algn="ctr"/>
            <a:r>
              <a:rPr lang="en-US" sz="3200" dirty="0" smtClean="0">
                <a:solidFill>
                  <a:srgbClr val="585858"/>
                </a:solidFill>
                <a:latin typeface="+mn-lt"/>
                <a:hlinkClick r:id="rId5"/>
              </a:rPr>
              <a:t>bv5af@ms1.hinet.net</a:t>
            </a:r>
            <a:endParaRPr lang="en-US" sz="3200" dirty="0" smtClean="0">
              <a:solidFill>
                <a:srgbClr val="585858"/>
              </a:solidFill>
              <a:latin typeface="+mn-lt"/>
            </a:endParaRPr>
          </a:p>
          <a:p>
            <a:pPr algn="ctr"/>
            <a:endParaRPr lang="en-US" sz="3200" dirty="0" smtClean="0">
              <a:latin typeface="+mn-lt"/>
            </a:endParaRPr>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35666" y="1797808"/>
            <a:ext cx="8071080" cy="34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1200"/>
              </a:spcAft>
              <a:buFont typeface="Arial" pitchFamily="34" charset="0"/>
              <a:buChar char="•"/>
            </a:pPr>
            <a:r>
              <a:rPr lang="zh-TW" altLang="en-US" sz="3600" dirty="0" smtClean="0">
                <a:solidFill>
                  <a:srgbClr val="585858"/>
                </a:solidFill>
                <a:latin typeface="Georgia" pitchFamily="18" charset="0"/>
              </a:rPr>
              <a:t>確定良好的管理規範</a:t>
            </a:r>
            <a:endParaRPr lang="en-US" altLang="zh-TW" sz="3600" dirty="0" smtClean="0">
              <a:solidFill>
                <a:srgbClr val="585858"/>
              </a:solidFill>
              <a:latin typeface="Georgia" pitchFamily="18" charset="0"/>
            </a:endParaRPr>
          </a:p>
          <a:p>
            <a:pPr marL="342900" indent="-342900" eaLnBrk="1" hangingPunct="1">
              <a:spcBef>
                <a:spcPct val="20000"/>
              </a:spcBef>
              <a:spcAft>
                <a:spcPts val="1200"/>
              </a:spcAft>
              <a:buFont typeface="Arial" pitchFamily="34" charset="0"/>
              <a:buChar char="•"/>
            </a:pPr>
            <a:r>
              <a:rPr lang="zh-TW" altLang="en-US" sz="3600" dirty="0" smtClean="0">
                <a:solidFill>
                  <a:srgbClr val="585858"/>
                </a:solidFill>
                <a:latin typeface="Georgia" pitchFamily="18" charset="0"/>
              </a:rPr>
              <a:t>了解作為扶輪社基金會管理人員的重要性</a:t>
            </a:r>
            <a:endParaRPr lang="en-US" altLang="zh-TW" sz="3600" dirty="0" smtClean="0">
              <a:solidFill>
                <a:srgbClr val="585858"/>
              </a:solidFill>
              <a:latin typeface="Georgia" pitchFamily="18" charset="0"/>
            </a:endParaRPr>
          </a:p>
          <a:p>
            <a:pPr marL="342900" indent="-342900" eaLnBrk="1" hangingPunct="1">
              <a:spcBef>
                <a:spcPct val="20000"/>
              </a:spcBef>
              <a:spcAft>
                <a:spcPts val="1200"/>
              </a:spcAft>
              <a:buFont typeface="Arial" pitchFamily="34" charset="0"/>
              <a:buChar char="•"/>
            </a:pPr>
            <a:r>
              <a:rPr lang="zh-TW" altLang="en-US" sz="3600" dirty="0" smtClean="0">
                <a:solidFill>
                  <a:srgbClr val="585858"/>
                </a:solidFill>
                <a:latin typeface="Georgia" pitchFamily="18" charset="0"/>
              </a:rPr>
              <a:t>定義扶輪社的資格認證</a:t>
            </a:r>
            <a:endParaRPr lang="en-US" sz="3600" dirty="0" smtClean="0">
              <a:solidFill>
                <a:srgbClr val="585858"/>
              </a:solidFill>
              <a:latin typeface="Georgia" pitchFamily="18" charset="0"/>
            </a:endParaRPr>
          </a:p>
          <a:p>
            <a:pPr eaLnBrk="1" hangingPunct="1">
              <a:spcBef>
                <a:spcPct val="20000"/>
              </a:spcBef>
            </a:pPr>
            <a:endParaRPr lang="en-US" sz="24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4800" b="1" dirty="0" smtClean="0">
                <a:solidFill>
                  <a:schemeClr val="bg1"/>
                </a:solidFill>
                <a:latin typeface="Arial Narrow Bold" pitchFamily="-84" charset="0"/>
              </a:rPr>
              <a:t>學習目標</a:t>
            </a:r>
            <a:endParaRPr lang="en-US" sz="4800" b="1" dirty="0">
              <a:solidFill>
                <a:schemeClr val="bg1"/>
              </a:solidFill>
              <a:latin typeface="Arial Narrow Bold" pitchFamily="-8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56947" y="1341120"/>
            <a:ext cx="7812350" cy="448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buFontTx/>
              <a:buNone/>
            </a:pPr>
            <a:r>
              <a:rPr lang="zh-TW" altLang="en-US" sz="3200" dirty="0" smtClean="0">
                <a:solidFill>
                  <a:srgbClr val="585858"/>
                </a:solidFill>
                <a:latin typeface="Georgia" pitchFamily="18" charset="0"/>
                <a:ea typeface="ＭＳ Ｐゴシック" pitchFamily="34" charset="-128"/>
              </a:rPr>
              <a:t>管理職責：</a:t>
            </a:r>
            <a:endParaRPr lang="en-US" altLang="zh-TW" sz="3200" dirty="0" smtClean="0">
              <a:solidFill>
                <a:srgbClr val="585858"/>
              </a:solidFill>
              <a:latin typeface="Georgia" pitchFamily="18" charset="0"/>
              <a:ea typeface="ＭＳ Ｐゴシック" pitchFamily="34" charset="-128"/>
            </a:endParaRPr>
          </a:p>
          <a:p>
            <a:pPr marL="0" indent="0" eaLnBrk="1" hangingPunct="1">
              <a:buFontTx/>
              <a:buNone/>
            </a:pPr>
            <a:r>
              <a:rPr lang="zh-TW" altLang="en-US" sz="3200" dirty="0" smtClean="0">
                <a:solidFill>
                  <a:srgbClr val="585858"/>
                </a:solidFill>
                <a:latin typeface="Georgia" pitchFamily="18" charset="0"/>
                <a:ea typeface="ＭＳ Ｐゴシック" pitchFamily="34" charset="-128"/>
              </a:rPr>
              <a:t>是負責任的管理和監督贈款資金，確保資金得到正確使用並使有需要的人能受益。</a:t>
            </a:r>
            <a:endParaRPr lang="en-US" sz="32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4800" b="1" dirty="0" smtClean="0">
                <a:solidFill>
                  <a:schemeClr val="bg1"/>
                </a:solidFill>
                <a:latin typeface="Arial Narrow Bold" pitchFamily="-84" charset="0"/>
              </a:rPr>
              <a:t>基金管理職責</a:t>
            </a:r>
            <a:endParaRPr lang="en-US" sz="4800" b="1" dirty="0">
              <a:solidFill>
                <a:schemeClr val="bg1"/>
              </a:solidFill>
              <a:latin typeface="Arial Narrow Bold" pitchFamily="-8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5700" y="2949576"/>
            <a:ext cx="42926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31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399495" y="1519239"/>
            <a:ext cx="7723573" cy="34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600"/>
              </a:spcAft>
              <a:buFont typeface="Arial" pitchFamily="34" charset="0"/>
              <a:buChar char="•"/>
            </a:pPr>
            <a:r>
              <a:rPr lang="zh-TW" altLang="en-US" sz="3200" dirty="0" smtClean="0">
                <a:solidFill>
                  <a:srgbClr val="585858"/>
                </a:solidFill>
                <a:latin typeface="Georgia" pitchFamily="18" charset="0"/>
              </a:rPr>
              <a:t>有扶輪社員監督每個項目</a:t>
            </a:r>
          </a:p>
          <a:p>
            <a:pPr marL="342900" indent="-342900" eaLnBrk="1" hangingPunct="1">
              <a:spcBef>
                <a:spcPct val="20000"/>
              </a:spcBef>
              <a:spcAft>
                <a:spcPts val="600"/>
              </a:spcAft>
              <a:buFont typeface="Arial" pitchFamily="34" charset="0"/>
              <a:buChar char="•"/>
            </a:pPr>
            <a:r>
              <a:rPr lang="zh-TW" altLang="en-US" sz="3200" dirty="0" smtClean="0">
                <a:solidFill>
                  <a:srgbClr val="585858"/>
                </a:solidFill>
                <a:latin typeface="Georgia" pitchFamily="18" charset="0"/>
              </a:rPr>
              <a:t>實施項目核可 </a:t>
            </a:r>
            <a:r>
              <a:rPr lang="en-US" altLang="zh-TW" sz="3200" dirty="0" smtClean="0">
                <a:solidFill>
                  <a:srgbClr val="585858"/>
                </a:solidFill>
                <a:latin typeface="Georgia" pitchFamily="18" charset="0"/>
              </a:rPr>
              <a:t>(</a:t>
            </a:r>
            <a:r>
              <a:rPr lang="zh-TW" altLang="en-US" sz="3200" dirty="0" smtClean="0">
                <a:solidFill>
                  <a:srgbClr val="585858"/>
                </a:solidFill>
                <a:latin typeface="Georgia" pitchFamily="18" charset="0"/>
              </a:rPr>
              <a:t>批准</a:t>
            </a:r>
            <a:r>
              <a:rPr lang="en-US" altLang="zh-TW" sz="3200" dirty="0" smtClean="0">
                <a:solidFill>
                  <a:srgbClr val="585858"/>
                </a:solidFill>
                <a:latin typeface="Georgia" pitchFamily="18" charset="0"/>
              </a:rPr>
              <a:t>)</a:t>
            </a:r>
            <a:endParaRPr lang="zh-TW" altLang="en-US" sz="3200" dirty="0" smtClean="0">
              <a:solidFill>
                <a:srgbClr val="585858"/>
              </a:solidFill>
              <a:latin typeface="Georgia" pitchFamily="18" charset="0"/>
            </a:endParaRPr>
          </a:p>
          <a:p>
            <a:pPr marL="342900" indent="-342900" eaLnBrk="1" hangingPunct="1">
              <a:spcBef>
                <a:spcPct val="20000"/>
              </a:spcBef>
              <a:spcAft>
                <a:spcPts val="600"/>
              </a:spcAft>
              <a:buFont typeface="Arial" pitchFamily="34" charset="0"/>
              <a:buChar char="•"/>
            </a:pPr>
            <a:r>
              <a:rPr lang="zh-TW" altLang="en-US" sz="3200" dirty="0" smtClean="0">
                <a:solidFill>
                  <a:srgbClr val="585858"/>
                </a:solidFill>
                <a:latin typeface="Georgia" pitchFamily="18" charset="0"/>
              </a:rPr>
              <a:t>遵循標準商業慣例</a:t>
            </a:r>
            <a:endParaRPr lang="en-US" altLang="zh-TW" sz="3200" dirty="0" smtClean="0">
              <a:solidFill>
                <a:srgbClr val="585858"/>
              </a:solidFill>
              <a:latin typeface="Georgia" pitchFamily="18" charset="0"/>
            </a:endParaRPr>
          </a:p>
          <a:p>
            <a:pPr marL="342900" indent="-342900" eaLnBrk="1" hangingPunct="1">
              <a:spcBef>
                <a:spcPct val="20000"/>
              </a:spcBef>
              <a:spcAft>
                <a:spcPts val="600"/>
              </a:spcAft>
              <a:buFont typeface="Arial" pitchFamily="34" charset="0"/>
              <a:buChar char="•"/>
            </a:pPr>
            <a:r>
              <a:rPr lang="zh-TW" altLang="en-US" sz="3200" dirty="0" smtClean="0">
                <a:solidFill>
                  <a:srgbClr val="585858"/>
                </a:solidFill>
                <a:latin typeface="Georgia" pitchFamily="18" charset="0"/>
              </a:rPr>
              <a:t>報告不規則項目</a:t>
            </a:r>
          </a:p>
          <a:p>
            <a:pPr marL="342900" indent="-342900" eaLnBrk="1" hangingPunct="1">
              <a:spcBef>
                <a:spcPct val="20000"/>
              </a:spcBef>
              <a:spcAft>
                <a:spcPts val="600"/>
              </a:spcAft>
              <a:buFont typeface="Arial" pitchFamily="34" charset="0"/>
              <a:buChar char="•"/>
            </a:pPr>
            <a:r>
              <a:rPr lang="zh-TW" altLang="en-US" sz="3200" dirty="0" smtClean="0">
                <a:solidFill>
                  <a:srgbClr val="585858"/>
                </a:solidFill>
                <a:latin typeface="Georgia" pitchFamily="18" charset="0"/>
              </a:rPr>
              <a:t>提交報告</a:t>
            </a:r>
          </a:p>
          <a:p>
            <a:pPr marL="342900" indent="-342900" eaLnBrk="1" hangingPunct="1">
              <a:spcBef>
                <a:spcPct val="20000"/>
              </a:spcBef>
              <a:spcAft>
                <a:spcPts val="600"/>
              </a:spcAft>
              <a:buFont typeface="Arial" pitchFamily="34" charset="0"/>
              <a:buChar char="•"/>
            </a:pPr>
            <a:r>
              <a:rPr lang="zh-TW" altLang="en-US" sz="3200" dirty="0" smtClean="0">
                <a:solidFill>
                  <a:srgbClr val="585858"/>
                </a:solidFill>
                <a:latin typeface="Georgia" pitchFamily="18" charset="0"/>
              </a:rPr>
              <a:t>保留文件</a:t>
            </a:r>
            <a:endParaRPr lang="en-US" sz="32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4800" b="1" dirty="0" smtClean="0">
                <a:solidFill>
                  <a:schemeClr val="bg1"/>
                </a:solidFill>
                <a:latin typeface="Arial Narrow Bold" pitchFamily="-84" charset="0"/>
              </a:rPr>
              <a:t>基金管理規範</a:t>
            </a:r>
            <a:endParaRPr lang="en-US" sz="4800" b="1" dirty="0">
              <a:solidFill>
                <a:schemeClr val="bg1"/>
              </a:solidFill>
              <a:latin typeface="Arial Narrow Bold" pitchFamily="-8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2837" y="3357161"/>
            <a:ext cx="3916218" cy="261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3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339323" y="1519236"/>
            <a:ext cx="5867513" cy="35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報告追踪</a:t>
            </a:r>
          </a:p>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日常監測</a:t>
            </a:r>
          </a:p>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調查指控</a:t>
            </a:r>
          </a:p>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管理研討會</a:t>
            </a:r>
          </a:p>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認證合格</a:t>
            </a:r>
            <a:endParaRPr lang="en-US" sz="36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4800" b="1" dirty="0" smtClean="0">
                <a:solidFill>
                  <a:schemeClr val="bg1"/>
                </a:solidFill>
                <a:latin typeface="Arial Narrow Bold" pitchFamily="-84" charset="0"/>
              </a:rPr>
              <a:t>基金管理 實務</a:t>
            </a:r>
            <a:endParaRPr lang="en-US" sz="4800" b="1" dirty="0">
              <a:solidFill>
                <a:schemeClr val="bg1"/>
              </a:solidFill>
              <a:latin typeface="Arial Narrow Bold" pitchFamily="-8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2115" y="3289753"/>
            <a:ext cx="3908425" cy="260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9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12558" y="1519238"/>
            <a:ext cx="7617041" cy="393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1200"/>
              </a:spcAft>
              <a:buFont typeface="Arial" pitchFamily="34" charset="0"/>
              <a:buChar char="•"/>
            </a:pPr>
            <a:r>
              <a:rPr lang="zh-TW" altLang="en-US" sz="3600" dirty="0" smtClean="0">
                <a:solidFill>
                  <a:srgbClr val="585858"/>
                </a:solidFill>
                <a:latin typeface="Georgia" pitchFamily="18" charset="0"/>
              </a:rPr>
              <a:t>為扶輪社提供管理資助活動的財務和管理控制</a:t>
            </a:r>
          </a:p>
          <a:p>
            <a:pPr marL="342900" indent="-342900" eaLnBrk="1" hangingPunct="1">
              <a:spcAft>
                <a:spcPts val="1200"/>
              </a:spcAft>
              <a:buFont typeface="Arial" pitchFamily="34" charset="0"/>
              <a:buChar char="•"/>
            </a:pPr>
            <a:r>
              <a:rPr lang="zh-TW" altLang="en-US" sz="3600" dirty="0" smtClean="0">
                <a:solidFill>
                  <a:srgbClr val="585858"/>
                </a:solidFill>
                <a:latin typeface="Georgia" pitchFamily="18" charset="0"/>
              </a:rPr>
              <a:t>扶輪社在申請全球獎助金之前需要符合認證條件</a:t>
            </a:r>
            <a:endParaRPr lang="en-US" sz="3600" dirty="0">
              <a:solidFill>
                <a:srgbClr val="585858"/>
              </a:solidFill>
              <a:latin typeface="Georgia" pitchFamily="18" charset="0"/>
            </a:endParaRPr>
          </a:p>
          <a:p>
            <a:pPr eaLnBrk="1" hangingPunct="1">
              <a:spcBef>
                <a:spcPct val="20000"/>
              </a:spcBef>
              <a:buFont typeface="Arial" pitchFamily="34" charset="0"/>
              <a:buNone/>
            </a:pPr>
            <a:endParaRPr lang="en-US" sz="24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4800" b="1" dirty="0" smtClean="0">
                <a:solidFill>
                  <a:schemeClr val="bg1"/>
                </a:solidFill>
                <a:latin typeface="Arial Narrow Bold" pitchFamily="-84" charset="0"/>
              </a:rPr>
              <a:t>資格認證</a:t>
            </a:r>
            <a:endParaRPr lang="en-US" sz="4800" b="1" dirty="0">
              <a:solidFill>
                <a:schemeClr val="bg1"/>
              </a:solidFill>
              <a:latin typeface="Arial Narrow Bold" pitchFamily="-84" charset="0"/>
            </a:endParaRPr>
          </a:p>
        </p:txBody>
      </p:sp>
    </p:spTree>
    <p:extLst>
      <p:ext uri="{BB962C8B-B14F-4D97-AF65-F5344CB8AC3E}">
        <p14:creationId xmlns:p14="http://schemas.microsoft.com/office/powerpoint/2010/main" val="44695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603681" y="1643526"/>
            <a:ext cx="7261934" cy="36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參加 扶輪基金管理研習會</a:t>
            </a:r>
            <a:r>
              <a:rPr lang="en-US" altLang="zh-TW" sz="3600" dirty="0" smtClean="0">
                <a:solidFill>
                  <a:srgbClr val="585858"/>
                </a:solidFill>
                <a:latin typeface="Georgia" pitchFamily="18" charset="0"/>
              </a:rPr>
              <a:t>GMS</a:t>
            </a:r>
            <a:endParaRPr lang="zh-TW" altLang="en-US" sz="3600" dirty="0" smtClean="0">
              <a:solidFill>
                <a:srgbClr val="585858"/>
              </a:solidFill>
              <a:latin typeface="Georgia" pitchFamily="18" charset="0"/>
            </a:endParaRPr>
          </a:p>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閱讀，簽署並將扶輪社諒解備忘錄</a:t>
            </a:r>
            <a:r>
              <a:rPr lang="en-US" altLang="zh-TW" sz="3600" dirty="0" smtClean="0">
                <a:solidFill>
                  <a:srgbClr val="585858"/>
                </a:solidFill>
                <a:latin typeface="Georgia" pitchFamily="18" charset="0"/>
              </a:rPr>
              <a:t>MOU</a:t>
            </a:r>
            <a:r>
              <a:rPr lang="zh-TW" altLang="en-US" sz="3600" dirty="0" smtClean="0">
                <a:solidFill>
                  <a:srgbClr val="585858"/>
                </a:solidFill>
                <a:latin typeface="Georgia" pitchFamily="18" charset="0"/>
              </a:rPr>
              <a:t>提交給所屬扶輪地區</a:t>
            </a:r>
            <a:endParaRPr lang="en-US" altLang="zh-TW" sz="3600" dirty="0" smtClean="0">
              <a:solidFill>
                <a:srgbClr val="585858"/>
              </a:solidFill>
              <a:latin typeface="Georgia" pitchFamily="18" charset="0"/>
            </a:endParaRPr>
          </a:p>
          <a:p>
            <a:pPr marL="342900" indent="-342900" eaLnBrk="1" hangingPunct="1">
              <a:spcBef>
                <a:spcPct val="20000"/>
              </a:spcBef>
              <a:spcAft>
                <a:spcPts val="600"/>
              </a:spcAft>
              <a:buFont typeface="Arial" pitchFamily="34" charset="0"/>
              <a:buChar char="•"/>
            </a:pPr>
            <a:r>
              <a:rPr lang="zh-TW" altLang="en-US" sz="3600" dirty="0" smtClean="0">
                <a:solidFill>
                  <a:srgbClr val="585858"/>
                </a:solidFill>
                <a:latin typeface="Georgia" pitchFamily="18" charset="0"/>
              </a:rPr>
              <a:t>前一年度扶輪社須至少捐贈扶輪年度基金</a:t>
            </a:r>
            <a:r>
              <a:rPr lang="en-US" altLang="zh-TW" sz="3600" dirty="0" smtClean="0">
                <a:solidFill>
                  <a:srgbClr val="585858"/>
                </a:solidFill>
                <a:latin typeface="Georgia" pitchFamily="18" charset="0"/>
              </a:rPr>
              <a:t>USD$500</a:t>
            </a:r>
            <a:r>
              <a:rPr lang="en-US" altLang="zh-TW" sz="3600" b="1" dirty="0" smtClean="0">
                <a:solidFill>
                  <a:srgbClr val="585858"/>
                </a:solidFill>
                <a:latin typeface="Georgia" pitchFamily="18" charset="0"/>
              </a:rPr>
              <a:t>.</a:t>
            </a:r>
            <a:endParaRPr lang="en-US" sz="36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4800" b="1" dirty="0" smtClean="0">
                <a:solidFill>
                  <a:schemeClr val="bg1"/>
                </a:solidFill>
                <a:latin typeface="Arial Narrow Bold" pitchFamily="-84" charset="0"/>
              </a:rPr>
              <a:t>資格認證需求</a:t>
            </a:r>
            <a:endParaRPr lang="en-US" sz="4800" b="1" dirty="0">
              <a:solidFill>
                <a:schemeClr val="bg1"/>
              </a:solidFill>
              <a:latin typeface="Arial Narrow Bold" pitchFamily="-84" charset="0"/>
            </a:endParaRPr>
          </a:p>
        </p:txBody>
      </p:sp>
    </p:spTree>
    <p:extLst>
      <p:ext uri="{BB962C8B-B14F-4D97-AF65-F5344CB8AC3E}">
        <p14:creationId xmlns:p14="http://schemas.microsoft.com/office/powerpoint/2010/main" val="204406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14904" y="1519238"/>
            <a:ext cx="7590409" cy="333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66725" indent="-466725" eaLnBrk="1" hangingPunct="1">
              <a:buFont typeface="Arial" pitchFamily="34" charset="0"/>
              <a:buChar char="•"/>
            </a:pPr>
            <a:r>
              <a:rPr lang="en-US" altLang="zh-TW" sz="3600" dirty="0" smtClean="0">
                <a:solidFill>
                  <a:srgbClr val="585858"/>
                </a:solidFill>
                <a:latin typeface="Georgia" pitchFamily="18" charset="0"/>
                <a:ea typeface="ＭＳ Ｐゴシック" pitchFamily="34" charset="-128"/>
              </a:rPr>
              <a:t>GMS</a:t>
            </a:r>
            <a:r>
              <a:rPr lang="zh-TW" altLang="en-US" sz="3600" dirty="0" smtClean="0">
                <a:solidFill>
                  <a:srgbClr val="585858"/>
                </a:solidFill>
                <a:latin typeface="Georgia" pitchFamily="18" charset="0"/>
                <a:ea typeface="ＭＳ Ｐゴシック" pitchFamily="34" charset="-128"/>
              </a:rPr>
              <a:t> 於</a:t>
            </a:r>
            <a:r>
              <a:rPr lang="en-US" altLang="zh-TW" sz="3600" dirty="0" smtClean="0">
                <a:solidFill>
                  <a:srgbClr val="585858"/>
                </a:solidFill>
                <a:latin typeface="Georgia" pitchFamily="18" charset="0"/>
                <a:ea typeface="ＭＳ Ｐゴシック" pitchFamily="34" charset="-128"/>
              </a:rPr>
              <a:t>2017/04/08</a:t>
            </a:r>
            <a:r>
              <a:rPr lang="zh-TW" altLang="en-US" sz="3600" dirty="0" smtClean="0">
                <a:solidFill>
                  <a:srgbClr val="585858"/>
                </a:solidFill>
                <a:latin typeface="Georgia" pitchFamily="18" charset="0"/>
                <a:ea typeface="ＭＳ Ｐゴシック" pitchFamily="34" charset="-128"/>
              </a:rPr>
              <a:t>舉行完畢。</a:t>
            </a:r>
            <a:endParaRPr lang="en-US" altLang="zh-TW" sz="3600" dirty="0" smtClean="0">
              <a:solidFill>
                <a:srgbClr val="585858"/>
              </a:solidFill>
              <a:latin typeface="Georgia" pitchFamily="18" charset="0"/>
              <a:ea typeface="ＭＳ Ｐゴシック" pitchFamily="34" charset="-128"/>
            </a:endParaRPr>
          </a:p>
          <a:p>
            <a:pPr marL="466725" indent="-466725" eaLnBrk="1" hangingPunct="1">
              <a:buFont typeface="Arial" pitchFamily="34" charset="0"/>
              <a:buChar char="•"/>
            </a:pPr>
            <a:r>
              <a:rPr lang="zh-TW" altLang="en-US" sz="3600" dirty="0" smtClean="0">
                <a:solidFill>
                  <a:srgbClr val="585858"/>
                </a:solidFill>
                <a:latin typeface="Georgia" pitchFamily="18" charset="0"/>
                <a:ea typeface="ＭＳ Ｐゴシック" pitchFamily="34" charset="-128"/>
              </a:rPr>
              <a:t>地區獎助金</a:t>
            </a:r>
            <a:r>
              <a:rPr lang="en-US" altLang="zh-TW" sz="3600" dirty="0" smtClean="0">
                <a:solidFill>
                  <a:srgbClr val="585858"/>
                </a:solidFill>
                <a:latin typeface="Georgia" pitchFamily="18" charset="0"/>
                <a:ea typeface="ＭＳ Ｐゴシック" pitchFamily="34" charset="-128"/>
              </a:rPr>
              <a:t>DG</a:t>
            </a:r>
            <a:r>
              <a:rPr lang="zh-TW" altLang="en-US" sz="3600" dirty="0" smtClean="0">
                <a:solidFill>
                  <a:srgbClr val="585858"/>
                </a:solidFill>
                <a:latin typeface="Georgia" pitchFamily="18" charset="0"/>
                <a:ea typeface="ＭＳ Ｐゴシック" pitchFamily="34" charset="-128"/>
              </a:rPr>
              <a:t>審核公告：</a:t>
            </a:r>
            <a:r>
              <a:rPr lang="en-US" altLang="zh-TW" sz="3600" dirty="0" smtClean="0">
                <a:solidFill>
                  <a:srgbClr val="585858"/>
                </a:solidFill>
                <a:latin typeface="Georgia" pitchFamily="18" charset="0"/>
                <a:ea typeface="ＭＳ Ｐゴシック" pitchFamily="34" charset="-128"/>
              </a:rPr>
              <a:t>2017/07/25</a:t>
            </a:r>
          </a:p>
          <a:p>
            <a:pPr marL="466725" indent="-466725" eaLnBrk="1" hangingPunct="1">
              <a:buFont typeface="Arial" pitchFamily="34" charset="0"/>
              <a:buChar char="•"/>
            </a:pPr>
            <a:r>
              <a:rPr lang="en-US" sz="3600" b="1" dirty="0" smtClean="0"/>
              <a:t>District Grant DG1860728</a:t>
            </a:r>
          </a:p>
          <a:p>
            <a:pPr marL="466725" indent="-466725" eaLnBrk="1" hangingPunct="1">
              <a:buFont typeface="Arial" pitchFamily="34" charset="0"/>
              <a:buChar char="•"/>
            </a:pPr>
            <a:endParaRPr lang="en-US" altLang="ja-JP" sz="2800" dirty="0" smtClean="0">
              <a:solidFill>
                <a:srgbClr val="585858"/>
              </a:solidFill>
              <a:latin typeface="Georgia" pitchFamily="18" charset="0"/>
              <a:ea typeface="ＭＳ Ｐゴシック" pitchFamily="34" charset="-128"/>
            </a:endParaRPr>
          </a:p>
          <a:p>
            <a:pPr eaLnBrk="1" hangingPunct="1">
              <a:spcBef>
                <a:spcPct val="20000"/>
              </a:spcBef>
              <a:buFont typeface="Arial" pitchFamily="34" charset="0"/>
              <a:buNone/>
            </a:pPr>
            <a:endParaRPr lang="en-US" sz="24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3600" b="1" dirty="0" smtClean="0">
                <a:solidFill>
                  <a:schemeClr val="bg1"/>
                </a:solidFill>
                <a:latin typeface="Arial Narrow Bold" pitchFamily="-84" charset="0"/>
              </a:rPr>
              <a:t>扶輪基金管理研習會</a:t>
            </a:r>
            <a:endParaRPr lang="en-US" altLang="zh-TW" sz="3600" b="1" dirty="0" smtClean="0">
              <a:solidFill>
                <a:schemeClr val="bg1"/>
              </a:solidFill>
              <a:latin typeface="Arial Narrow Bold" pitchFamily="-84" charset="0"/>
            </a:endParaRPr>
          </a:p>
          <a:p>
            <a:pPr eaLnBrk="1" hangingPunct="1">
              <a:lnSpc>
                <a:spcPct val="80000"/>
              </a:lnSpc>
            </a:pPr>
            <a:r>
              <a:rPr lang="en-US" sz="3600" b="1" dirty="0" smtClean="0">
                <a:solidFill>
                  <a:schemeClr val="bg1"/>
                </a:solidFill>
                <a:latin typeface="Arial Narrow Bold" pitchFamily="-84" charset="0"/>
              </a:rPr>
              <a:t>GRANT MANAGEMENT SEMINARS</a:t>
            </a:r>
            <a:endParaRPr lang="en-US" sz="3600" b="1" dirty="0">
              <a:solidFill>
                <a:schemeClr val="bg1"/>
              </a:solidFill>
              <a:latin typeface="Arial Narrow Bold" pitchFamily="-84" charset="0"/>
            </a:endParaRPr>
          </a:p>
        </p:txBody>
      </p:sp>
    </p:spTree>
    <p:extLst>
      <p:ext uri="{BB962C8B-B14F-4D97-AF65-F5344CB8AC3E}">
        <p14:creationId xmlns:p14="http://schemas.microsoft.com/office/powerpoint/2010/main" val="264698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452761" y="1519239"/>
            <a:ext cx="8087557" cy="36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buFont typeface="Arial" pitchFamily="34" charset="0"/>
              <a:buChar char="•"/>
            </a:pPr>
            <a:r>
              <a:rPr lang="zh-TW" altLang="en-US" sz="3600" dirty="0" smtClean="0">
                <a:solidFill>
                  <a:srgbClr val="585858"/>
                </a:solidFill>
                <a:latin typeface="Georgia" pitchFamily="18" charset="0"/>
              </a:rPr>
              <a:t>扶輪社諒解備忘錄</a:t>
            </a:r>
            <a:r>
              <a:rPr lang="en-US" altLang="zh-TW" sz="3600" dirty="0" smtClean="0">
                <a:solidFill>
                  <a:srgbClr val="585858"/>
                </a:solidFill>
                <a:latin typeface="Georgia" pitchFamily="18" charset="0"/>
              </a:rPr>
              <a:t>MOU</a:t>
            </a:r>
            <a:r>
              <a:rPr lang="zh-TW" altLang="en-US" sz="3600" dirty="0" smtClean="0">
                <a:solidFill>
                  <a:srgbClr val="585858"/>
                </a:solidFill>
                <a:latin typeface="Georgia" pitchFamily="18" charset="0"/>
              </a:rPr>
              <a:t>是扶輪社及扶輪地區之間有約束力的協議。 它概述了基金會的要求。</a:t>
            </a:r>
          </a:p>
          <a:p>
            <a:pPr marL="342900" indent="-342900" eaLnBrk="1" hangingPunct="1">
              <a:spcBef>
                <a:spcPct val="20000"/>
              </a:spcBef>
              <a:buFont typeface="Arial" pitchFamily="34" charset="0"/>
              <a:buChar char="•"/>
            </a:pPr>
            <a:r>
              <a:rPr lang="zh-TW" altLang="en-US" sz="3600" dirty="0" smtClean="0">
                <a:solidFill>
                  <a:srgbClr val="585858"/>
                </a:solidFill>
                <a:latin typeface="Georgia" pitchFamily="18" charset="0"/>
              </a:rPr>
              <a:t>通過簽署諒解備忘錄，扶輪社同意遵守要求。</a:t>
            </a:r>
            <a:endParaRPr lang="en-US" altLang="ja-JP" sz="3600" dirty="0">
              <a:solidFill>
                <a:srgbClr val="585858"/>
              </a:solidFill>
              <a:latin typeface="Georgia" pitchFamily="18" charset="0"/>
              <a:ea typeface="ＭＳ Ｐゴシック" pitchFamily="34" charset="-128"/>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zh-TW" altLang="en-US" sz="2800" b="1" dirty="0" smtClean="0">
                <a:solidFill>
                  <a:schemeClr val="bg1"/>
                </a:solidFill>
                <a:latin typeface="Arial Narrow Bold" pitchFamily="-84" charset="0"/>
              </a:rPr>
              <a:t>扶輪社簽署</a:t>
            </a:r>
            <a:r>
              <a:rPr lang="en-US" altLang="zh-TW" sz="2800" b="1" dirty="0" smtClean="0">
                <a:solidFill>
                  <a:schemeClr val="bg1"/>
                </a:solidFill>
                <a:latin typeface="Arial Narrow Bold" pitchFamily="-84" charset="0"/>
              </a:rPr>
              <a:t>MOU</a:t>
            </a:r>
          </a:p>
          <a:p>
            <a:pPr eaLnBrk="1" hangingPunct="1">
              <a:lnSpc>
                <a:spcPct val="80000"/>
              </a:lnSpc>
            </a:pPr>
            <a:r>
              <a:rPr lang="en-US" sz="2800" b="1" dirty="0" smtClean="0">
                <a:solidFill>
                  <a:schemeClr val="bg1"/>
                </a:solidFill>
                <a:latin typeface="Arial Narrow Bold" pitchFamily="-84" charset="0"/>
              </a:rPr>
              <a:t>CLUB MEMORANDUM OF UNDERSTANDING</a:t>
            </a:r>
            <a:endParaRPr lang="en-US" sz="2800" b="1" dirty="0">
              <a:solidFill>
                <a:schemeClr val="bg1"/>
              </a:solidFill>
              <a:latin typeface="Arial Narrow Bold" pitchFamily="-84" charset="0"/>
            </a:endParaRPr>
          </a:p>
        </p:txBody>
      </p:sp>
    </p:spTree>
    <p:extLst>
      <p:ext uri="{BB962C8B-B14F-4D97-AF65-F5344CB8AC3E}">
        <p14:creationId xmlns:p14="http://schemas.microsoft.com/office/powerpoint/2010/main" val="3420621542"/>
      </p:ext>
    </p:extLst>
  </p:cSld>
  <p:clrMapOvr>
    <a:masterClrMapping/>
  </p:clrMapOvr>
</p:sld>
</file>

<file path=ppt/theme/theme1.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LeadDev-Master_2013-NEW</Template>
  <TotalTime>518</TotalTime>
  <Words>894</Words>
  <Application>Microsoft Office PowerPoint</Application>
  <PresentationFormat>如螢幕大小 (4:3)</PresentationFormat>
  <Paragraphs>128</Paragraphs>
  <Slides>15</Slides>
  <Notes>15</Notes>
  <HiddenSlides>0</HiddenSlides>
  <MMClips>0</MMClips>
  <ScaleCrop>false</ScaleCrop>
  <HeadingPairs>
    <vt:vector size="4" baseType="variant">
      <vt:variant>
        <vt:lpstr>佈景主題</vt:lpstr>
      </vt:variant>
      <vt:variant>
        <vt:i4>3</vt:i4>
      </vt:variant>
      <vt:variant>
        <vt:lpstr>投影片標題</vt:lpstr>
      </vt:variant>
      <vt:variant>
        <vt:i4>15</vt:i4>
      </vt:variant>
    </vt:vector>
  </HeadingPairs>
  <TitlesOfParts>
    <vt:vector size="18" baseType="lpstr">
      <vt:lpstr>LeadDev-Master_2013-NEW</vt:lpstr>
      <vt:lpstr>1_Custom Design</vt:lpstr>
      <vt:lpstr>2_Custom Design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Clark</dc:creator>
  <cp:lastModifiedBy>h77m</cp:lastModifiedBy>
  <cp:revision>81</cp:revision>
  <cp:lastPrinted>2013-06-19T15:45:56Z</cp:lastPrinted>
  <dcterms:created xsi:type="dcterms:W3CDTF">2014-01-03T16:31:35Z</dcterms:created>
  <dcterms:modified xsi:type="dcterms:W3CDTF">2017-08-03T11:36:09Z</dcterms:modified>
</cp:coreProperties>
</file>