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slides/slide7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s/slide75.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slides/slide7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80"/>
  </p:handoutMasterIdLst>
  <p:sldIdLst>
    <p:sldId id="259" r:id="rId2"/>
    <p:sldId id="367" r:id="rId3"/>
    <p:sldId id="366" r:id="rId4"/>
    <p:sldId id="260" r:id="rId5"/>
    <p:sldId id="368" r:id="rId6"/>
    <p:sldId id="369" r:id="rId7"/>
    <p:sldId id="263" r:id="rId8"/>
    <p:sldId id="266" r:id="rId9"/>
    <p:sldId id="265" r:id="rId10"/>
    <p:sldId id="350" r:id="rId11"/>
    <p:sldId id="351" r:id="rId12"/>
    <p:sldId id="268" r:id="rId13"/>
    <p:sldId id="267" r:id="rId14"/>
    <p:sldId id="370" r:id="rId15"/>
    <p:sldId id="271" r:id="rId16"/>
    <p:sldId id="371" r:id="rId17"/>
    <p:sldId id="372" r:id="rId18"/>
    <p:sldId id="274" r:id="rId19"/>
    <p:sldId id="312" r:id="rId20"/>
    <p:sldId id="317" r:id="rId21"/>
    <p:sldId id="313" r:id="rId22"/>
    <p:sldId id="276" r:id="rId23"/>
    <p:sldId id="275" r:id="rId24"/>
    <p:sldId id="278" r:id="rId25"/>
    <p:sldId id="319" r:id="rId26"/>
    <p:sldId id="318" r:id="rId27"/>
    <p:sldId id="272" r:id="rId28"/>
    <p:sldId id="373" r:id="rId29"/>
    <p:sldId id="279" r:id="rId30"/>
    <p:sldId id="280" r:id="rId31"/>
    <p:sldId id="374" r:id="rId32"/>
    <p:sldId id="375" r:id="rId33"/>
    <p:sldId id="283" r:id="rId34"/>
    <p:sldId id="284" r:id="rId35"/>
    <p:sldId id="285" r:id="rId36"/>
    <p:sldId id="376" r:id="rId37"/>
    <p:sldId id="377" r:id="rId38"/>
    <p:sldId id="378" r:id="rId39"/>
    <p:sldId id="289" r:id="rId40"/>
    <p:sldId id="290" r:id="rId41"/>
    <p:sldId id="379" r:id="rId42"/>
    <p:sldId id="380" r:id="rId43"/>
    <p:sldId id="381" r:id="rId44"/>
    <p:sldId id="293" r:id="rId45"/>
    <p:sldId id="294" r:id="rId46"/>
    <p:sldId id="295" r:id="rId47"/>
    <p:sldId id="382" r:id="rId48"/>
    <p:sldId id="345" r:id="rId49"/>
    <p:sldId id="327" r:id="rId50"/>
    <p:sldId id="297" r:id="rId51"/>
    <p:sldId id="355" r:id="rId52"/>
    <p:sldId id="383" r:id="rId53"/>
    <p:sldId id="384" r:id="rId54"/>
    <p:sldId id="300" r:id="rId55"/>
    <p:sldId id="301" r:id="rId56"/>
    <p:sldId id="302" r:id="rId57"/>
    <p:sldId id="347" r:id="rId58"/>
    <p:sldId id="303" r:id="rId59"/>
    <p:sldId id="304" r:id="rId60"/>
    <p:sldId id="385" r:id="rId61"/>
    <p:sldId id="305" r:id="rId62"/>
    <p:sldId id="386" r:id="rId63"/>
    <p:sldId id="306" r:id="rId64"/>
    <p:sldId id="324" r:id="rId65"/>
    <p:sldId id="387" r:id="rId66"/>
    <p:sldId id="307" r:id="rId67"/>
    <p:sldId id="365" r:id="rId68"/>
    <p:sldId id="360" r:id="rId69"/>
    <p:sldId id="361" r:id="rId70"/>
    <p:sldId id="362" r:id="rId71"/>
    <p:sldId id="363" r:id="rId72"/>
    <p:sldId id="388" r:id="rId73"/>
    <p:sldId id="364" r:id="rId74"/>
    <p:sldId id="346" r:id="rId75"/>
    <p:sldId id="323" r:id="rId76"/>
    <p:sldId id="308" r:id="rId77"/>
    <p:sldId id="359" r:id="rId78"/>
    <p:sldId id="310" r:id="rId79"/>
  </p:sldIdLst>
  <p:sldSz cx="9144000" cy="6858000" type="screen4x3"/>
  <p:notesSz cx="7099300" cy="10234613"/>
  <p:defaultTextStyle>
    <a:defPPr>
      <a:defRPr lang="zh-TW"/>
    </a:defPPr>
    <a:lvl1pPr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1pPr>
    <a:lvl2pPr marL="4572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2pPr>
    <a:lvl3pPr marL="9144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3pPr>
    <a:lvl4pPr marL="13716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4pPr>
    <a:lvl5pPr marL="1828800" algn="l" rtl="0" fontAlgn="base">
      <a:spcBef>
        <a:spcPct val="0"/>
      </a:spcBef>
      <a:spcAft>
        <a:spcPct val="0"/>
      </a:spcAft>
      <a:defRPr kumimoji="1" sz="2000"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sz="2000" kern="1200">
        <a:solidFill>
          <a:schemeClr val="tx1"/>
        </a:solidFill>
        <a:latin typeface="Arial" panose="020B0604020202020204" pitchFamily="34" charset="0"/>
        <a:ea typeface="新細明體" panose="02020500000000000000" pitchFamily="18" charset="-120"/>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3300"/>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varScale="1">
        <p:scale>
          <a:sx n="110" d="100"/>
          <a:sy n="110" d="100"/>
        </p:scale>
        <p:origin x="-164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5B9823-6E8F-406D-ADAB-0F22BDAA74E7}"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zh-TW" altLang="en-US"/>
        </a:p>
      </dgm:t>
    </dgm:pt>
    <dgm:pt modelId="{3D8096F5-B360-4A24-BF9D-CE096380DBD0}">
      <dgm:prSet phldrT="[文字]"/>
      <dgm:spPr/>
      <dgm:t>
        <a:bodyPr/>
        <a:lstStyle/>
        <a:p>
          <a:r>
            <a:rPr lang="zh-TW" altLang="en-US" dirty="0" smtClean="0"/>
            <a:t>扶輪</a:t>
          </a:r>
          <a:endParaRPr lang="zh-TW" altLang="en-US" dirty="0"/>
        </a:p>
      </dgm:t>
    </dgm:pt>
    <dgm:pt modelId="{96B32D6B-9DB0-4185-8ACC-96A32192F37E}" type="parTrans" cxnId="{0DBB50EE-B72B-438F-A972-C620ABFEE88A}">
      <dgm:prSet/>
      <dgm:spPr/>
      <dgm:t>
        <a:bodyPr/>
        <a:lstStyle/>
        <a:p>
          <a:endParaRPr lang="zh-TW" altLang="en-US"/>
        </a:p>
      </dgm:t>
    </dgm:pt>
    <dgm:pt modelId="{72568BC4-BBC7-4A4C-AD41-EB3315265ADA}" type="sibTrans" cxnId="{0DBB50EE-B72B-438F-A972-C620ABFEE88A}">
      <dgm:prSet/>
      <dgm:spPr/>
      <dgm:t>
        <a:bodyPr/>
        <a:lstStyle/>
        <a:p>
          <a:endParaRPr lang="zh-TW" altLang="en-US"/>
        </a:p>
      </dgm:t>
    </dgm:pt>
    <dgm:pt modelId="{FCF6F2C9-18CD-40C6-B5F5-26A843B331D3}">
      <dgm:prSet phldrT="[文字]"/>
      <dgm:spPr/>
      <dgm:t>
        <a:bodyPr/>
        <a:lstStyle/>
        <a:p>
          <a:r>
            <a:rPr lang="zh-TW" altLang="en-US" dirty="0" smtClean="0"/>
            <a:t>職業</a:t>
          </a:r>
          <a:endParaRPr lang="zh-TW" altLang="en-US" dirty="0"/>
        </a:p>
      </dgm:t>
    </dgm:pt>
    <dgm:pt modelId="{B932F8EB-70C9-434A-91DB-1EA2D67A2EE0}" type="parTrans" cxnId="{2BEB4459-B342-40A5-B029-8A89D659A39E}">
      <dgm:prSet/>
      <dgm:spPr/>
      <dgm:t>
        <a:bodyPr/>
        <a:lstStyle/>
        <a:p>
          <a:endParaRPr lang="zh-TW" altLang="en-US"/>
        </a:p>
      </dgm:t>
    </dgm:pt>
    <dgm:pt modelId="{BFCC0F83-FFED-4999-8111-52073283E4F1}" type="sibTrans" cxnId="{2BEB4459-B342-40A5-B029-8A89D659A39E}">
      <dgm:prSet/>
      <dgm:spPr/>
      <dgm:t>
        <a:bodyPr/>
        <a:lstStyle/>
        <a:p>
          <a:endParaRPr lang="zh-TW" altLang="en-US"/>
        </a:p>
      </dgm:t>
    </dgm:pt>
    <dgm:pt modelId="{12EC0CB6-4F8E-44F4-8323-7F938A6B476C}" type="pres">
      <dgm:prSet presAssocID="{725B9823-6E8F-406D-ADAB-0F22BDAA74E7}" presName="cycle" presStyleCnt="0">
        <dgm:presLayoutVars>
          <dgm:dir/>
          <dgm:resizeHandles val="exact"/>
        </dgm:presLayoutVars>
      </dgm:prSet>
      <dgm:spPr/>
      <dgm:t>
        <a:bodyPr/>
        <a:lstStyle/>
        <a:p>
          <a:endParaRPr lang="zh-TW" altLang="en-US"/>
        </a:p>
      </dgm:t>
    </dgm:pt>
    <dgm:pt modelId="{1BE06AF7-0AF1-41F8-97FF-1C30307268F7}" type="pres">
      <dgm:prSet presAssocID="{3D8096F5-B360-4A24-BF9D-CE096380DBD0}" presName="node" presStyleLbl="node1" presStyleIdx="0" presStyleCnt="2">
        <dgm:presLayoutVars>
          <dgm:bulletEnabled val="1"/>
        </dgm:presLayoutVars>
      </dgm:prSet>
      <dgm:spPr/>
      <dgm:t>
        <a:bodyPr/>
        <a:lstStyle/>
        <a:p>
          <a:endParaRPr lang="zh-TW" altLang="en-US"/>
        </a:p>
      </dgm:t>
    </dgm:pt>
    <dgm:pt modelId="{B35193C2-6F4B-41E0-8CFB-8A6DA76E759E}" type="pres">
      <dgm:prSet presAssocID="{72568BC4-BBC7-4A4C-AD41-EB3315265ADA}" presName="sibTrans" presStyleLbl="sibTrans2D1" presStyleIdx="0" presStyleCnt="2"/>
      <dgm:spPr/>
      <dgm:t>
        <a:bodyPr/>
        <a:lstStyle/>
        <a:p>
          <a:endParaRPr lang="zh-TW" altLang="en-US"/>
        </a:p>
      </dgm:t>
    </dgm:pt>
    <dgm:pt modelId="{D7A9728B-A0CF-4D65-B797-874859A9A19E}" type="pres">
      <dgm:prSet presAssocID="{72568BC4-BBC7-4A4C-AD41-EB3315265ADA}" presName="connectorText" presStyleLbl="sibTrans2D1" presStyleIdx="0" presStyleCnt="2"/>
      <dgm:spPr/>
      <dgm:t>
        <a:bodyPr/>
        <a:lstStyle/>
        <a:p>
          <a:endParaRPr lang="zh-TW" altLang="en-US"/>
        </a:p>
      </dgm:t>
    </dgm:pt>
    <dgm:pt modelId="{F20AD96B-FAB9-4312-9371-A36501246962}" type="pres">
      <dgm:prSet presAssocID="{FCF6F2C9-18CD-40C6-B5F5-26A843B331D3}" presName="node" presStyleLbl="node1" presStyleIdx="1" presStyleCnt="2">
        <dgm:presLayoutVars>
          <dgm:bulletEnabled val="1"/>
        </dgm:presLayoutVars>
      </dgm:prSet>
      <dgm:spPr/>
      <dgm:t>
        <a:bodyPr/>
        <a:lstStyle/>
        <a:p>
          <a:endParaRPr lang="zh-TW" altLang="en-US"/>
        </a:p>
      </dgm:t>
    </dgm:pt>
    <dgm:pt modelId="{6128039B-89D4-4E64-A0C0-F3B909402CDC}" type="pres">
      <dgm:prSet presAssocID="{BFCC0F83-FFED-4999-8111-52073283E4F1}" presName="sibTrans" presStyleLbl="sibTrans2D1" presStyleIdx="1" presStyleCnt="2"/>
      <dgm:spPr/>
      <dgm:t>
        <a:bodyPr/>
        <a:lstStyle/>
        <a:p>
          <a:endParaRPr lang="zh-TW" altLang="en-US"/>
        </a:p>
      </dgm:t>
    </dgm:pt>
    <dgm:pt modelId="{1F2EF414-9507-4145-AFA1-420BB8BB19C8}" type="pres">
      <dgm:prSet presAssocID="{BFCC0F83-FFED-4999-8111-52073283E4F1}" presName="connectorText" presStyleLbl="sibTrans2D1" presStyleIdx="1" presStyleCnt="2"/>
      <dgm:spPr/>
      <dgm:t>
        <a:bodyPr/>
        <a:lstStyle/>
        <a:p>
          <a:endParaRPr lang="zh-TW" altLang="en-US"/>
        </a:p>
      </dgm:t>
    </dgm:pt>
  </dgm:ptLst>
  <dgm:cxnLst>
    <dgm:cxn modelId="{8AA8B132-17DC-4C61-8610-369D56243F11}" type="presOf" srcId="{FCF6F2C9-18CD-40C6-B5F5-26A843B331D3}" destId="{F20AD96B-FAB9-4312-9371-A36501246962}" srcOrd="0" destOrd="0" presId="urn:microsoft.com/office/officeart/2005/8/layout/cycle2"/>
    <dgm:cxn modelId="{44785183-52E2-411F-AB13-07EBA41FDBC9}" type="presOf" srcId="{72568BC4-BBC7-4A4C-AD41-EB3315265ADA}" destId="{B35193C2-6F4B-41E0-8CFB-8A6DA76E759E}" srcOrd="0" destOrd="0" presId="urn:microsoft.com/office/officeart/2005/8/layout/cycle2"/>
    <dgm:cxn modelId="{E2F9D9CF-C29A-434E-81E7-14BF2D18C825}" type="presOf" srcId="{725B9823-6E8F-406D-ADAB-0F22BDAA74E7}" destId="{12EC0CB6-4F8E-44F4-8323-7F938A6B476C}" srcOrd="0" destOrd="0" presId="urn:microsoft.com/office/officeart/2005/8/layout/cycle2"/>
    <dgm:cxn modelId="{2BEB4459-B342-40A5-B029-8A89D659A39E}" srcId="{725B9823-6E8F-406D-ADAB-0F22BDAA74E7}" destId="{FCF6F2C9-18CD-40C6-B5F5-26A843B331D3}" srcOrd="1" destOrd="0" parTransId="{B932F8EB-70C9-434A-91DB-1EA2D67A2EE0}" sibTransId="{BFCC0F83-FFED-4999-8111-52073283E4F1}"/>
    <dgm:cxn modelId="{0DBB50EE-B72B-438F-A972-C620ABFEE88A}" srcId="{725B9823-6E8F-406D-ADAB-0F22BDAA74E7}" destId="{3D8096F5-B360-4A24-BF9D-CE096380DBD0}" srcOrd="0" destOrd="0" parTransId="{96B32D6B-9DB0-4185-8ACC-96A32192F37E}" sibTransId="{72568BC4-BBC7-4A4C-AD41-EB3315265ADA}"/>
    <dgm:cxn modelId="{4118AE45-5614-4F65-BAE2-7EC4A49D49CF}" type="presOf" srcId="{3D8096F5-B360-4A24-BF9D-CE096380DBD0}" destId="{1BE06AF7-0AF1-41F8-97FF-1C30307268F7}" srcOrd="0" destOrd="0" presId="urn:microsoft.com/office/officeart/2005/8/layout/cycle2"/>
    <dgm:cxn modelId="{798236C9-0CE8-4DF7-B9DF-56A3165DF2D7}" type="presOf" srcId="{72568BC4-BBC7-4A4C-AD41-EB3315265ADA}" destId="{D7A9728B-A0CF-4D65-B797-874859A9A19E}" srcOrd="1" destOrd="0" presId="urn:microsoft.com/office/officeart/2005/8/layout/cycle2"/>
    <dgm:cxn modelId="{FF6A54B8-5D1D-4F59-9E52-F7CFCCE11EA9}" type="presOf" srcId="{BFCC0F83-FFED-4999-8111-52073283E4F1}" destId="{1F2EF414-9507-4145-AFA1-420BB8BB19C8}" srcOrd="1" destOrd="0" presId="urn:microsoft.com/office/officeart/2005/8/layout/cycle2"/>
    <dgm:cxn modelId="{07867054-AD67-405B-8615-4D2D76863E63}" type="presOf" srcId="{BFCC0F83-FFED-4999-8111-52073283E4F1}" destId="{6128039B-89D4-4E64-A0C0-F3B909402CDC}" srcOrd="0" destOrd="0" presId="urn:microsoft.com/office/officeart/2005/8/layout/cycle2"/>
    <dgm:cxn modelId="{D1225171-FC4E-4688-A732-CBE0DF907622}" type="presParOf" srcId="{12EC0CB6-4F8E-44F4-8323-7F938A6B476C}" destId="{1BE06AF7-0AF1-41F8-97FF-1C30307268F7}" srcOrd="0" destOrd="0" presId="urn:microsoft.com/office/officeart/2005/8/layout/cycle2"/>
    <dgm:cxn modelId="{26F8F2F1-6364-485F-93B3-4ACFC1163B2C}" type="presParOf" srcId="{12EC0CB6-4F8E-44F4-8323-7F938A6B476C}" destId="{B35193C2-6F4B-41E0-8CFB-8A6DA76E759E}" srcOrd="1" destOrd="0" presId="urn:microsoft.com/office/officeart/2005/8/layout/cycle2"/>
    <dgm:cxn modelId="{8747D4DB-FBFB-45A0-8F26-95CC09F357F0}" type="presParOf" srcId="{B35193C2-6F4B-41E0-8CFB-8A6DA76E759E}" destId="{D7A9728B-A0CF-4D65-B797-874859A9A19E}" srcOrd="0" destOrd="0" presId="urn:microsoft.com/office/officeart/2005/8/layout/cycle2"/>
    <dgm:cxn modelId="{5A453D20-C093-4928-869A-8E6B9E478736}" type="presParOf" srcId="{12EC0CB6-4F8E-44F4-8323-7F938A6B476C}" destId="{F20AD96B-FAB9-4312-9371-A36501246962}" srcOrd="2" destOrd="0" presId="urn:microsoft.com/office/officeart/2005/8/layout/cycle2"/>
    <dgm:cxn modelId="{5D5ACBB9-91EF-4FC8-AFC1-EDC18F89EF5D}" type="presParOf" srcId="{12EC0CB6-4F8E-44F4-8323-7F938A6B476C}" destId="{6128039B-89D4-4E64-A0C0-F3B909402CDC}" srcOrd="3" destOrd="0" presId="urn:microsoft.com/office/officeart/2005/8/layout/cycle2"/>
    <dgm:cxn modelId="{BCD859B5-58D3-40FF-B1FE-140A5DD29DC9}" type="presParOf" srcId="{6128039B-89D4-4E64-A0C0-F3B909402CDC}" destId="{1F2EF414-9507-4145-AFA1-420BB8BB19C8}" srcOrd="0" destOrd="0" presId="urn:microsoft.com/office/officeart/2005/8/layout/cycle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15B89F9-E7A3-42F5-932C-A9BBA18675AC}" type="doc">
      <dgm:prSet loTypeId="urn:microsoft.com/office/officeart/2005/8/layout/cycle7" loCatId="cycle" qsTypeId="urn:microsoft.com/office/officeart/2005/8/quickstyle/simple1" qsCatId="simple" csTypeId="urn:microsoft.com/office/officeart/2005/8/colors/colorful1#1" csCatId="colorful" phldr="1"/>
      <dgm:spPr/>
      <dgm:t>
        <a:bodyPr/>
        <a:lstStyle/>
        <a:p>
          <a:endParaRPr lang="zh-TW" altLang="en-US"/>
        </a:p>
      </dgm:t>
    </dgm:pt>
    <dgm:pt modelId="{A1D06E94-21E7-4785-A5AD-DFA1CFE55241}">
      <dgm:prSet phldrT="[文字]"/>
      <dgm:spPr/>
      <dgm:t>
        <a:bodyPr/>
        <a:lstStyle/>
        <a:p>
          <a:r>
            <a:rPr lang="zh-TW" altLang="en-US" dirty="0" smtClean="0"/>
            <a:t>印刷</a:t>
          </a:r>
          <a:endParaRPr lang="zh-TW" altLang="en-US" dirty="0"/>
        </a:p>
      </dgm:t>
    </dgm:pt>
    <dgm:pt modelId="{1BDA538A-CA35-4CFE-97F7-4C3085B0779D}" type="parTrans" cxnId="{C279B96B-EBE2-452D-805E-78E3B7F1AB0F}">
      <dgm:prSet/>
      <dgm:spPr/>
      <dgm:t>
        <a:bodyPr/>
        <a:lstStyle/>
        <a:p>
          <a:endParaRPr lang="zh-TW" altLang="en-US"/>
        </a:p>
      </dgm:t>
    </dgm:pt>
    <dgm:pt modelId="{C219D2CC-0719-4D74-A4DE-D0094D3A551A}" type="sibTrans" cxnId="{C279B96B-EBE2-452D-805E-78E3B7F1AB0F}">
      <dgm:prSet/>
      <dgm:spPr/>
      <dgm:t>
        <a:bodyPr/>
        <a:lstStyle/>
        <a:p>
          <a:endParaRPr lang="zh-TW" altLang="en-US"/>
        </a:p>
      </dgm:t>
    </dgm:pt>
    <dgm:pt modelId="{78B55F53-F9FD-4A7C-9F60-4291EF4CDE67}">
      <dgm:prSet phldrT="[文字]"/>
      <dgm:spPr/>
      <dgm:t>
        <a:bodyPr/>
        <a:lstStyle/>
        <a:p>
          <a:r>
            <a:rPr lang="zh-TW" altLang="en-US" dirty="0" smtClean="0"/>
            <a:t>保險</a:t>
          </a:r>
          <a:endParaRPr lang="zh-TW" altLang="en-US" dirty="0"/>
        </a:p>
      </dgm:t>
    </dgm:pt>
    <dgm:pt modelId="{2B95FB8B-B946-4DF4-8EB1-FFBFF0CE7F81}" type="parTrans" cxnId="{82756EEC-29D5-4844-A93B-85394295C141}">
      <dgm:prSet/>
      <dgm:spPr/>
      <dgm:t>
        <a:bodyPr/>
        <a:lstStyle/>
        <a:p>
          <a:endParaRPr lang="zh-TW" altLang="en-US"/>
        </a:p>
      </dgm:t>
    </dgm:pt>
    <dgm:pt modelId="{C64FBBCC-62A2-4B1D-B102-4F87193EF095}" type="sibTrans" cxnId="{82756EEC-29D5-4844-A93B-85394295C141}">
      <dgm:prSet/>
      <dgm:spPr/>
      <dgm:t>
        <a:bodyPr/>
        <a:lstStyle/>
        <a:p>
          <a:endParaRPr lang="zh-TW" altLang="en-US"/>
        </a:p>
      </dgm:t>
    </dgm:pt>
    <dgm:pt modelId="{2C61F024-46E9-48F7-A23A-98E0D3733BBC}">
      <dgm:prSet phldrT="[文字]"/>
      <dgm:spPr/>
      <dgm:t>
        <a:bodyPr/>
        <a:lstStyle/>
        <a:p>
          <a:r>
            <a:rPr lang="zh-TW" altLang="en-US" dirty="0" smtClean="0"/>
            <a:t>煤炭</a:t>
          </a:r>
          <a:endParaRPr lang="zh-TW" altLang="en-US" dirty="0"/>
        </a:p>
      </dgm:t>
    </dgm:pt>
    <dgm:pt modelId="{7B641E78-58EB-4272-A4B2-D54387E8CE13}" type="parTrans" cxnId="{D1B7504E-52A1-465B-AA12-84C42F25F774}">
      <dgm:prSet/>
      <dgm:spPr/>
      <dgm:t>
        <a:bodyPr/>
        <a:lstStyle/>
        <a:p>
          <a:endParaRPr lang="zh-TW" altLang="en-US"/>
        </a:p>
      </dgm:t>
    </dgm:pt>
    <dgm:pt modelId="{2163BA7A-6AF5-4A9B-86FC-2EDC0A0A7C15}" type="sibTrans" cxnId="{D1B7504E-52A1-465B-AA12-84C42F25F774}">
      <dgm:prSet/>
      <dgm:spPr/>
      <dgm:t>
        <a:bodyPr/>
        <a:lstStyle/>
        <a:p>
          <a:endParaRPr lang="zh-TW" altLang="en-US"/>
        </a:p>
      </dgm:t>
    </dgm:pt>
    <dgm:pt modelId="{04D7D8A8-3308-432D-9771-5A001524CF47}">
      <dgm:prSet phldrT="[文字]"/>
      <dgm:spPr/>
      <dgm:t>
        <a:bodyPr/>
        <a:lstStyle/>
        <a:p>
          <a:r>
            <a:rPr lang="zh-TW" altLang="en-US" dirty="0" smtClean="0"/>
            <a:t>律師</a:t>
          </a:r>
          <a:endParaRPr lang="zh-TW" altLang="en-US" dirty="0"/>
        </a:p>
      </dgm:t>
    </dgm:pt>
    <dgm:pt modelId="{F6BD1F0B-13A0-4248-8FB8-4AD81B9638F7}" type="parTrans" cxnId="{6AFD055F-AC4E-4B06-AFF6-2034508B1D1A}">
      <dgm:prSet/>
      <dgm:spPr/>
      <dgm:t>
        <a:bodyPr/>
        <a:lstStyle/>
        <a:p>
          <a:endParaRPr lang="zh-TW" altLang="en-US"/>
        </a:p>
      </dgm:t>
    </dgm:pt>
    <dgm:pt modelId="{F0AF29E9-BE8D-40EF-8D59-873798F20AC0}" type="sibTrans" cxnId="{6AFD055F-AC4E-4B06-AFF6-2034508B1D1A}">
      <dgm:prSet/>
      <dgm:spPr/>
      <dgm:t>
        <a:bodyPr/>
        <a:lstStyle/>
        <a:p>
          <a:endParaRPr lang="zh-TW" altLang="en-US"/>
        </a:p>
      </dgm:t>
    </dgm:pt>
    <dgm:pt modelId="{2ACFC2B8-FEA2-48EB-87CD-9843D44A1BDB}" type="pres">
      <dgm:prSet presAssocID="{215B89F9-E7A3-42F5-932C-A9BBA18675AC}" presName="Name0" presStyleCnt="0">
        <dgm:presLayoutVars>
          <dgm:dir/>
          <dgm:resizeHandles val="exact"/>
        </dgm:presLayoutVars>
      </dgm:prSet>
      <dgm:spPr/>
      <dgm:t>
        <a:bodyPr/>
        <a:lstStyle/>
        <a:p>
          <a:endParaRPr lang="zh-TW" altLang="en-US"/>
        </a:p>
      </dgm:t>
    </dgm:pt>
    <dgm:pt modelId="{A28ACDBA-C7F1-4E02-98FB-F520F7557EDC}" type="pres">
      <dgm:prSet presAssocID="{A1D06E94-21E7-4785-A5AD-DFA1CFE55241}" presName="node" presStyleLbl="node1" presStyleIdx="0" presStyleCnt="4">
        <dgm:presLayoutVars>
          <dgm:bulletEnabled val="1"/>
        </dgm:presLayoutVars>
      </dgm:prSet>
      <dgm:spPr/>
      <dgm:t>
        <a:bodyPr/>
        <a:lstStyle/>
        <a:p>
          <a:endParaRPr lang="zh-TW" altLang="en-US"/>
        </a:p>
      </dgm:t>
    </dgm:pt>
    <dgm:pt modelId="{D8CF0786-E792-4EDE-8EFF-0F0C9BFBC64A}" type="pres">
      <dgm:prSet presAssocID="{C219D2CC-0719-4D74-A4DE-D0094D3A551A}" presName="sibTrans" presStyleLbl="sibTrans2D1" presStyleIdx="0" presStyleCnt="4"/>
      <dgm:spPr/>
      <dgm:t>
        <a:bodyPr/>
        <a:lstStyle/>
        <a:p>
          <a:endParaRPr lang="zh-TW" altLang="en-US"/>
        </a:p>
      </dgm:t>
    </dgm:pt>
    <dgm:pt modelId="{4704B028-ADA5-4D82-ABDD-B32A331D36DB}" type="pres">
      <dgm:prSet presAssocID="{C219D2CC-0719-4D74-A4DE-D0094D3A551A}" presName="connectorText" presStyleLbl="sibTrans2D1" presStyleIdx="0" presStyleCnt="4"/>
      <dgm:spPr/>
      <dgm:t>
        <a:bodyPr/>
        <a:lstStyle/>
        <a:p>
          <a:endParaRPr lang="zh-TW" altLang="en-US"/>
        </a:p>
      </dgm:t>
    </dgm:pt>
    <dgm:pt modelId="{32D1A279-A626-4CFB-BFCA-3476A040BE5F}" type="pres">
      <dgm:prSet presAssocID="{78B55F53-F9FD-4A7C-9F60-4291EF4CDE67}" presName="node" presStyleLbl="node1" presStyleIdx="1" presStyleCnt="4">
        <dgm:presLayoutVars>
          <dgm:bulletEnabled val="1"/>
        </dgm:presLayoutVars>
      </dgm:prSet>
      <dgm:spPr/>
      <dgm:t>
        <a:bodyPr/>
        <a:lstStyle/>
        <a:p>
          <a:endParaRPr lang="zh-TW" altLang="en-US"/>
        </a:p>
      </dgm:t>
    </dgm:pt>
    <dgm:pt modelId="{64E6B810-B7B3-42A0-8C28-D23CCF3D005E}" type="pres">
      <dgm:prSet presAssocID="{C64FBBCC-62A2-4B1D-B102-4F87193EF095}" presName="sibTrans" presStyleLbl="sibTrans2D1" presStyleIdx="1" presStyleCnt="4"/>
      <dgm:spPr/>
      <dgm:t>
        <a:bodyPr/>
        <a:lstStyle/>
        <a:p>
          <a:endParaRPr lang="zh-TW" altLang="en-US"/>
        </a:p>
      </dgm:t>
    </dgm:pt>
    <dgm:pt modelId="{D498A295-D710-4839-BE7F-EF3AAB773686}" type="pres">
      <dgm:prSet presAssocID="{C64FBBCC-62A2-4B1D-B102-4F87193EF095}" presName="connectorText" presStyleLbl="sibTrans2D1" presStyleIdx="1" presStyleCnt="4"/>
      <dgm:spPr/>
      <dgm:t>
        <a:bodyPr/>
        <a:lstStyle/>
        <a:p>
          <a:endParaRPr lang="zh-TW" altLang="en-US"/>
        </a:p>
      </dgm:t>
    </dgm:pt>
    <dgm:pt modelId="{88468A6E-E5F1-4BC3-ACDA-128C0904D2A4}" type="pres">
      <dgm:prSet presAssocID="{2C61F024-46E9-48F7-A23A-98E0D3733BBC}" presName="node" presStyleLbl="node1" presStyleIdx="2" presStyleCnt="4">
        <dgm:presLayoutVars>
          <dgm:bulletEnabled val="1"/>
        </dgm:presLayoutVars>
      </dgm:prSet>
      <dgm:spPr/>
      <dgm:t>
        <a:bodyPr/>
        <a:lstStyle/>
        <a:p>
          <a:endParaRPr lang="zh-TW" altLang="en-US"/>
        </a:p>
      </dgm:t>
    </dgm:pt>
    <dgm:pt modelId="{E0554DD5-6A23-478C-950A-7355FB4FDC10}" type="pres">
      <dgm:prSet presAssocID="{2163BA7A-6AF5-4A9B-86FC-2EDC0A0A7C15}" presName="sibTrans" presStyleLbl="sibTrans2D1" presStyleIdx="2" presStyleCnt="4"/>
      <dgm:spPr/>
      <dgm:t>
        <a:bodyPr/>
        <a:lstStyle/>
        <a:p>
          <a:endParaRPr lang="zh-TW" altLang="en-US"/>
        </a:p>
      </dgm:t>
    </dgm:pt>
    <dgm:pt modelId="{82C5461B-54E9-4223-8501-C798FEAF4C06}" type="pres">
      <dgm:prSet presAssocID="{2163BA7A-6AF5-4A9B-86FC-2EDC0A0A7C15}" presName="connectorText" presStyleLbl="sibTrans2D1" presStyleIdx="2" presStyleCnt="4"/>
      <dgm:spPr/>
      <dgm:t>
        <a:bodyPr/>
        <a:lstStyle/>
        <a:p>
          <a:endParaRPr lang="zh-TW" altLang="en-US"/>
        </a:p>
      </dgm:t>
    </dgm:pt>
    <dgm:pt modelId="{274FE9D6-1FA3-423E-A2E0-6E4EB4E2A646}" type="pres">
      <dgm:prSet presAssocID="{04D7D8A8-3308-432D-9771-5A001524CF47}" presName="node" presStyleLbl="node1" presStyleIdx="3" presStyleCnt="4">
        <dgm:presLayoutVars>
          <dgm:bulletEnabled val="1"/>
        </dgm:presLayoutVars>
      </dgm:prSet>
      <dgm:spPr/>
      <dgm:t>
        <a:bodyPr/>
        <a:lstStyle/>
        <a:p>
          <a:endParaRPr lang="zh-TW" altLang="en-US"/>
        </a:p>
      </dgm:t>
    </dgm:pt>
    <dgm:pt modelId="{4B2C3A72-4C65-4B7C-B921-EB415D9F801D}" type="pres">
      <dgm:prSet presAssocID="{F0AF29E9-BE8D-40EF-8D59-873798F20AC0}" presName="sibTrans" presStyleLbl="sibTrans2D1" presStyleIdx="3" presStyleCnt="4"/>
      <dgm:spPr/>
      <dgm:t>
        <a:bodyPr/>
        <a:lstStyle/>
        <a:p>
          <a:endParaRPr lang="zh-TW" altLang="en-US"/>
        </a:p>
      </dgm:t>
    </dgm:pt>
    <dgm:pt modelId="{5BC5CB46-5DBF-42A3-B96E-96CFAF14D3D4}" type="pres">
      <dgm:prSet presAssocID="{F0AF29E9-BE8D-40EF-8D59-873798F20AC0}" presName="connectorText" presStyleLbl="sibTrans2D1" presStyleIdx="3" presStyleCnt="4"/>
      <dgm:spPr/>
      <dgm:t>
        <a:bodyPr/>
        <a:lstStyle/>
        <a:p>
          <a:endParaRPr lang="zh-TW" altLang="en-US"/>
        </a:p>
      </dgm:t>
    </dgm:pt>
  </dgm:ptLst>
  <dgm:cxnLst>
    <dgm:cxn modelId="{82756EEC-29D5-4844-A93B-85394295C141}" srcId="{215B89F9-E7A3-42F5-932C-A9BBA18675AC}" destId="{78B55F53-F9FD-4A7C-9F60-4291EF4CDE67}" srcOrd="1" destOrd="0" parTransId="{2B95FB8B-B946-4DF4-8EB1-FFBFF0CE7F81}" sibTransId="{C64FBBCC-62A2-4B1D-B102-4F87193EF095}"/>
    <dgm:cxn modelId="{923D08F7-087F-49E8-A989-3642160368C0}" type="presOf" srcId="{2163BA7A-6AF5-4A9B-86FC-2EDC0A0A7C15}" destId="{E0554DD5-6A23-478C-950A-7355FB4FDC10}" srcOrd="0" destOrd="0" presId="urn:microsoft.com/office/officeart/2005/8/layout/cycle7"/>
    <dgm:cxn modelId="{9FB66D30-BD21-45F5-A09C-F88552B20597}" type="presOf" srcId="{2163BA7A-6AF5-4A9B-86FC-2EDC0A0A7C15}" destId="{82C5461B-54E9-4223-8501-C798FEAF4C06}" srcOrd="1" destOrd="0" presId="urn:microsoft.com/office/officeart/2005/8/layout/cycle7"/>
    <dgm:cxn modelId="{6AFD055F-AC4E-4B06-AFF6-2034508B1D1A}" srcId="{215B89F9-E7A3-42F5-932C-A9BBA18675AC}" destId="{04D7D8A8-3308-432D-9771-5A001524CF47}" srcOrd="3" destOrd="0" parTransId="{F6BD1F0B-13A0-4248-8FB8-4AD81B9638F7}" sibTransId="{F0AF29E9-BE8D-40EF-8D59-873798F20AC0}"/>
    <dgm:cxn modelId="{1D4799AD-8E92-4444-AFA1-A2C27126F80C}" type="presOf" srcId="{A1D06E94-21E7-4785-A5AD-DFA1CFE55241}" destId="{A28ACDBA-C7F1-4E02-98FB-F520F7557EDC}" srcOrd="0" destOrd="0" presId="urn:microsoft.com/office/officeart/2005/8/layout/cycle7"/>
    <dgm:cxn modelId="{DEB53BEB-5694-4B2A-9E52-7A771785D845}" type="presOf" srcId="{C64FBBCC-62A2-4B1D-B102-4F87193EF095}" destId="{64E6B810-B7B3-42A0-8C28-D23CCF3D005E}" srcOrd="0" destOrd="0" presId="urn:microsoft.com/office/officeart/2005/8/layout/cycle7"/>
    <dgm:cxn modelId="{37E42767-3358-47E1-BB62-E784076BB1A9}" type="presOf" srcId="{C219D2CC-0719-4D74-A4DE-D0094D3A551A}" destId="{D8CF0786-E792-4EDE-8EFF-0F0C9BFBC64A}" srcOrd="0" destOrd="0" presId="urn:microsoft.com/office/officeart/2005/8/layout/cycle7"/>
    <dgm:cxn modelId="{79A8A48F-8C9C-48D3-8474-5D78EB09EA53}" type="presOf" srcId="{C64FBBCC-62A2-4B1D-B102-4F87193EF095}" destId="{D498A295-D710-4839-BE7F-EF3AAB773686}" srcOrd="1" destOrd="0" presId="urn:microsoft.com/office/officeart/2005/8/layout/cycle7"/>
    <dgm:cxn modelId="{89FB5DD7-5A07-48B1-9A8B-AB3958FCA711}" type="presOf" srcId="{78B55F53-F9FD-4A7C-9F60-4291EF4CDE67}" destId="{32D1A279-A626-4CFB-BFCA-3476A040BE5F}" srcOrd="0" destOrd="0" presId="urn:microsoft.com/office/officeart/2005/8/layout/cycle7"/>
    <dgm:cxn modelId="{5D707C7C-6291-43C5-8F70-B14871E05CA4}" type="presOf" srcId="{F0AF29E9-BE8D-40EF-8D59-873798F20AC0}" destId="{4B2C3A72-4C65-4B7C-B921-EB415D9F801D}" srcOrd="0" destOrd="0" presId="urn:microsoft.com/office/officeart/2005/8/layout/cycle7"/>
    <dgm:cxn modelId="{2F0ED057-90B1-47C7-894C-B3630CA1A26C}" type="presOf" srcId="{04D7D8A8-3308-432D-9771-5A001524CF47}" destId="{274FE9D6-1FA3-423E-A2E0-6E4EB4E2A646}" srcOrd="0" destOrd="0" presId="urn:microsoft.com/office/officeart/2005/8/layout/cycle7"/>
    <dgm:cxn modelId="{50D5AC14-7C80-4F5F-9288-25CF1CBFE0EB}" type="presOf" srcId="{F0AF29E9-BE8D-40EF-8D59-873798F20AC0}" destId="{5BC5CB46-5DBF-42A3-B96E-96CFAF14D3D4}" srcOrd="1" destOrd="0" presId="urn:microsoft.com/office/officeart/2005/8/layout/cycle7"/>
    <dgm:cxn modelId="{9A7212CE-7617-4656-AC36-C6F4CABAED10}" type="presOf" srcId="{215B89F9-E7A3-42F5-932C-A9BBA18675AC}" destId="{2ACFC2B8-FEA2-48EB-87CD-9843D44A1BDB}" srcOrd="0" destOrd="0" presId="urn:microsoft.com/office/officeart/2005/8/layout/cycle7"/>
    <dgm:cxn modelId="{D1B7504E-52A1-465B-AA12-84C42F25F774}" srcId="{215B89F9-E7A3-42F5-932C-A9BBA18675AC}" destId="{2C61F024-46E9-48F7-A23A-98E0D3733BBC}" srcOrd="2" destOrd="0" parTransId="{7B641E78-58EB-4272-A4B2-D54387E8CE13}" sibTransId="{2163BA7A-6AF5-4A9B-86FC-2EDC0A0A7C15}"/>
    <dgm:cxn modelId="{760A3270-8516-4614-848E-93CA2B65E0B7}" type="presOf" srcId="{C219D2CC-0719-4D74-A4DE-D0094D3A551A}" destId="{4704B028-ADA5-4D82-ABDD-B32A331D36DB}" srcOrd="1" destOrd="0" presId="urn:microsoft.com/office/officeart/2005/8/layout/cycle7"/>
    <dgm:cxn modelId="{C279B96B-EBE2-452D-805E-78E3B7F1AB0F}" srcId="{215B89F9-E7A3-42F5-932C-A9BBA18675AC}" destId="{A1D06E94-21E7-4785-A5AD-DFA1CFE55241}" srcOrd="0" destOrd="0" parTransId="{1BDA538A-CA35-4CFE-97F7-4C3085B0779D}" sibTransId="{C219D2CC-0719-4D74-A4DE-D0094D3A551A}"/>
    <dgm:cxn modelId="{DF5413F9-9B29-4E6A-B9E6-8E8595452BBC}" type="presOf" srcId="{2C61F024-46E9-48F7-A23A-98E0D3733BBC}" destId="{88468A6E-E5F1-4BC3-ACDA-128C0904D2A4}" srcOrd="0" destOrd="0" presId="urn:microsoft.com/office/officeart/2005/8/layout/cycle7"/>
    <dgm:cxn modelId="{8A6A1B19-A5D8-490F-ABB5-775291801CA3}" type="presParOf" srcId="{2ACFC2B8-FEA2-48EB-87CD-9843D44A1BDB}" destId="{A28ACDBA-C7F1-4E02-98FB-F520F7557EDC}" srcOrd="0" destOrd="0" presId="urn:microsoft.com/office/officeart/2005/8/layout/cycle7"/>
    <dgm:cxn modelId="{A2F524A4-E7B0-4AD0-A8D0-1D6EF6CB24B7}" type="presParOf" srcId="{2ACFC2B8-FEA2-48EB-87CD-9843D44A1BDB}" destId="{D8CF0786-E792-4EDE-8EFF-0F0C9BFBC64A}" srcOrd="1" destOrd="0" presId="urn:microsoft.com/office/officeart/2005/8/layout/cycle7"/>
    <dgm:cxn modelId="{0DDC171D-DF5D-4970-AB0D-7C4640184BCD}" type="presParOf" srcId="{D8CF0786-E792-4EDE-8EFF-0F0C9BFBC64A}" destId="{4704B028-ADA5-4D82-ABDD-B32A331D36DB}" srcOrd="0" destOrd="0" presId="urn:microsoft.com/office/officeart/2005/8/layout/cycle7"/>
    <dgm:cxn modelId="{86624BCB-F54C-4CD9-88F8-8BE009710A05}" type="presParOf" srcId="{2ACFC2B8-FEA2-48EB-87CD-9843D44A1BDB}" destId="{32D1A279-A626-4CFB-BFCA-3476A040BE5F}" srcOrd="2" destOrd="0" presId="urn:microsoft.com/office/officeart/2005/8/layout/cycle7"/>
    <dgm:cxn modelId="{1ED9DF2A-B3D0-4EB6-BF89-962618493A53}" type="presParOf" srcId="{2ACFC2B8-FEA2-48EB-87CD-9843D44A1BDB}" destId="{64E6B810-B7B3-42A0-8C28-D23CCF3D005E}" srcOrd="3" destOrd="0" presId="urn:microsoft.com/office/officeart/2005/8/layout/cycle7"/>
    <dgm:cxn modelId="{B87E3FE0-A641-4590-A4EA-47A0A1EBCEA5}" type="presParOf" srcId="{64E6B810-B7B3-42A0-8C28-D23CCF3D005E}" destId="{D498A295-D710-4839-BE7F-EF3AAB773686}" srcOrd="0" destOrd="0" presId="urn:microsoft.com/office/officeart/2005/8/layout/cycle7"/>
    <dgm:cxn modelId="{C3A2E1E2-8D01-4957-BA0A-EE9C9A6703D5}" type="presParOf" srcId="{2ACFC2B8-FEA2-48EB-87CD-9843D44A1BDB}" destId="{88468A6E-E5F1-4BC3-ACDA-128C0904D2A4}" srcOrd="4" destOrd="0" presId="urn:microsoft.com/office/officeart/2005/8/layout/cycle7"/>
    <dgm:cxn modelId="{951C1B32-62EE-417A-99DB-11FF8185AEA7}" type="presParOf" srcId="{2ACFC2B8-FEA2-48EB-87CD-9843D44A1BDB}" destId="{E0554DD5-6A23-478C-950A-7355FB4FDC10}" srcOrd="5" destOrd="0" presId="urn:microsoft.com/office/officeart/2005/8/layout/cycle7"/>
    <dgm:cxn modelId="{6A8CA81B-CE13-4031-9298-FEDBF10F2F02}" type="presParOf" srcId="{E0554DD5-6A23-478C-950A-7355FB4FDC10}" destId="{82C5461B-54E9-4223-8501-C798FEAF4C06}" srcOrd="0" destOrd="0" presId="urn:microsoft.com/office/officeart/2005/8/layout/cycle7"/>
    <dgm:cxn modelId="{7C395F4E-76B7-415D-B364-53DC49C60C26}" type="presParOf" srcId="{2ACFC2B8-FEA2-48EB-87CD-9843D44A1BDB}" destId="{274FE9D6-1FA3-423E-A2E0-6E4EB4E2A646}" srcOrd="6" destOrd="0" presId="urn:microsoft.com/office/officeart/2005/8/layout/cycle7"/>
    <dgm:cxn modelId="{A3B4681A-539C-46B4-80F7-8AEFD4366331}" type="presParOf" srcId="{2ACFC2B8-FEA2-48EB-87CD-9843D44A1BDB}" destId="{4B2C3A72-4C65-4B7C-B921-EB415D9F801D}" srcOrd="7" destOrd="0" presId="urn:microsoft.com/office/officeart/2005/8/layout/cycle7"/>
    <dgm:cxn modelId="{C5E06A05-83C8-4710-BDD2-72DDE0CCFFB9}" type="presParOf" srcId="{4B2C3A72-4C65-4B7C-B921-EB415D9F801D}" destId="{5BC5CB46-5DBF-42A3-B96E-96CFAF14D3D4}" srcOrd="0" destOrd="0" presId="urn:microsoft.com/office/officeart/2005/8/layout/cycle7"/>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BE06AF7-0AF1-41F8-97FF-1C30307268F7}">
      <dsp:nvSpPr>
        <dsp:cNvPr id="0" name=""/>
        <dsp:cNvSpPr/>
      </dsp:nvSpPr>
      <dsp:spPr>
        <a:xfrm>
          <a:off x="206" y="255377"/>
          <a:ext cx="1593252" cy="15932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t>扶輪</a:t>
          </a:r>
          <a:endParaRPr lang="zh-TW" altLang="en-US" sz="4000" kern="1200" dirty="0"/>
        </a:p>
      </dsp:txBody>
      <dsp:txXfrm>
        <a:off x="206" y="255377"/>
        <a:ext cx="1593252" cy="1593252"/>
      </dsp:txXfrm>
    </dsp:sp>
    <dsp:sp modelId="{B35193C2-6F4B-41E0-8CFB-8A6DA76E759E}">
      <dsp:nvSpPr>
        <dsp:cNvPr id="0" name=""/>
        <dsp:cNvSpPr/>
      </dsp:nvSpPr>
      <dsp:spPr>
        <a:xfrm>
          <a:off x="1468661" y="30344"/>
          <a:ext cx="990703" cy="537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a:off x="1468661" y="30344"/>
        <a:ext cx="990703" cy="537722"/>
      </dsp:txXfrm>
    </dsp:sp>
    <dsp:sp modelId="{F20AD96B-FAB9-4312-9371-A36501246962}">
      <dsp:nvSpPr>
        <dsp:cNvPr id="0" name=""/>
        <dsp:cNvSpPr/>
      </dsp:nvSpPr>
      <dsp:spPr>
        <a:xfrm>
          <a:off x="2390644" y="255377"/>
          <a:ext cx="1593252" cy="1593252"/>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50800" rIns="50800" bIns="50800" numCol="1" spcCol="1270" anchor="ctr" anchorCtr="0">
          <a:noAutofit/>
        </a:bodyPr>
        <a:lstStyle/>
        <a:p>
          <a:pPr lvl="0" algn="ctr" defTabSz="1778000">
            <a:lnSpc>
              <a:spcPct val="90000"/>
            </a:lnSpc>
            <a:spcBef>
              <a:spcPct val="0"/>
            </a:spcBef>
            <a:spcAft>
              <a:spcPct val="35000"/>
            </a:spcAft>
          </a:pPr>
          <a:r>
            <a:rPr lang="zh-TW" altLang="en-US" sz="4000" kern="1200" dirty="0" smtClean="0"/>
            <a:t>職業</a:t>
          </a:r>
          <a:endParaRPr lang="zh-TW" altLang="en-US" sz="4000" kern="1200" dirty="0"/>
        </a:p>
      </dsp:txBody>
      <dsp:txXfrm>
        <a:off x="2390644" y="255377"/>
        <a:ext cx="1593252" cy="1593252"/>
      </dsp:txXfrm>
    </dsp:sp>
    <dsp:sp modelId="{6128039B-89D4-4E64-A0C0-F3B909402CDC}">
      <dsp:nvSpPr>
        <dsp:cNvPr id="0" name=""/>
        <dsp:cNvSpPr/>
      </dsp:nvSpPr>
      <dsp:spPr>
        <a:xfrm rot="10800000">
          <a:off x="1524739" y="1535940"/>
          <a:ext cx="990703" cy="537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endParaRPr lang="zh-TW" altLang="en-US" sz="2300" kern="1200"/>
        </a:p>
      </dsp:txBody>
      <dsp:txXfrm rot="10800000">
        <a:off x="1524739" y="1535940"/>
        <a:ext cx="990703" cy="53772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28ACDBA-C7F1-4E02-98FB-F520F7557EDC}">
      <dsp:nvSpPr>
        <dsp:cNvPr id="0" name=""/>
        <dsp:cNvSpPr/>
      </dsp:nvSpPr>
      <dsp:spPr>
        <a:xfrm>
          <a:off x="1815899" y="1703"/>
          <a:ext cx="1336753" cy="66837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印刷</a:t>
          </a:r>
          <a:endParaRPr lang="zh-TW" altLang="en-US" sz="2700" kern="1200" dirty="0"/>
        </a:p>
      </dsp:txBody>
      <dsp:txXfrm>
        <a:off x="1815899" y="1703"/>
        <a:ext cx="1336753" cy="668376"/>
      </dsp:txXfrm>
    </dsp:sp>
    <dsp:sp modelId="{D8CF0786-E792-4EDE-8EFF-0F0C9BFBC64A}">
      <dsp:nvSpPr>
        <dsp:cNvPr id="0" name=""/>
        <dsp:cNvSpPr/>
      </dsp:nvSpPr>
      <dsp:spPr>
        <a:xfrm rot="2700000">
          <a:off x="2778008" y="861069"/>
          <a:ext cx="696822" cy="233931"/>
        </a:xfrm>
        <a:prstGeom prst="lef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2700000">
        <a:off x="2778008" y="861069"/>
        <a:ext cx="696822" cy="233931"/>
      </dsp:txXfrm>
    </dsp:sp>
    <dsp:sp modelId="{32D1A279-A626-4CFB-BFCA-3476A040BE5F}">
      <dsp:nvSpPr>
        <dsp:cNvPr id="0" name=""/>
        <dsp:cNvSpPr/>
      </dsp:nvSpPr>
      <dsp:spPr>
        <a:xfrm>
          <a:off x="3100186" y="1285991"/>
          <a:ext cx="1336753" cy="66837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保險</a:t>
          </a:r>
          <a:endParaRPr lang="zh-TW" altLang="en-US" sz="2700" kern="1200" dirty="0"/>
        </a:p>
      </dsp:txBody>
      <dsp:txXfrm>
        <a:off x="3100186" y="1285991"/>
        <a:ext cx="1336753" cy="668376"/>
      </dsp:txXfrm>
    </dsp:sp>
    <dsp:sp modelId="{64E6B810-B7B3-42A0-8C28-D23CCF3D005E}">
      <dsp:nvSpPr>
        <dsp:cNvPr id="0" name=""/>
        <dsp:cNvSpPr/>
      </dsp:nvSpPr>
      <dsp:spPr>
        <a:xfrm rot="8100000">
          <a:off x="2778008" y="2145357"/>
          <a:ext cx="696822" cy="233931"/>
        </a:xfrm>
        <a:prstGeom prst="lef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8100000">
        <a:off x="2778008" y="2145357"/>
        <a:ext cx="696822" cy="233931"/>
      </dsp:txXfrm>
    </dsp:sp>
    <dsp:sp modelId="{88468A6E-E5F1-4BC3-ACDA-128C0904D2A4}">
      <dsp:nvSpPr>
        <dsp:cNvPr id="0" name=""/>
        <dsp:cNvSpPr/>
      </dsp:nvSpPr>
      <dsp:spPr>
        <a:xfrm>
          <a:off x="1815899" y="2570278"/>
          <a:ext cx="1336753" cy="6683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煤炭</a:t>
          </a:r>
          <a:endParaRPr lang="zh-TW" altLang="en-US" sz="2700" kern="1200" dirty="0"/>
        </a:p>
      </dsp:txBody>
      <dsp:txXfrm>
        <a:off x="1815899" y="2570278"/>
        <a:ext cx="1336753" cy="668376"/>
      </dsp:txXfrm>
    </dsp:sp>
    <dsp:sp modelId="{E0554DD5-6A23-478C-950A-7355FB4FDC10}">
      <dsp:nvSpPr>
        <dsp:cNvPr id="0" name=""/>
        <dsp:cNvSpPr/>
      </dsp:nvSpPr>
      <dsp:spPr>
        <a:xfrm rot="13500000">
          <a:off x="1493720" y="2145357"/>
          <a:ext cx="696822" cy="233931"/>
        </a:xfrm>
        <a:prstGeom prst="lef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13500000">
        <a:off x="1493720" y="2145357"/>
        <a:ext cx="696822" cy="233931"/>
      </dsp:txXfrm>
    </dsp:sp>
    <dsp:sp modelId="{274FE9D6-1FA3-423E-A2E0-6E4EB4E2A646}">
      <dsp:nvSpPr>
        <dsp:cNvPr id="0" name=""/>
        <dsp:cNvSpPr/>
      </dsp:nvSpPr>
      <dsp:spPr>
        <a:xfrm>
          <a:off x="531611" y="1285991"/>
          <a:ext cx="1336753" cy="6683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zh-TW" altLang="en-US" sz="2700" kern="1200" dirty="0" smtClean="0"/>
            <a:t>律師</a:t>
          </a:r>
          <a:endParaRPr lang="zh-TW" altLang="en-US" sz="2700" kern="1200" dirty="0"/>
        </a:p>
      </dsp:txBody>
      <dsp:txXfrm>
        <a:off x="531611" y="1285991"/>
        <a:ext cx="1336753" cy="668376"/>
      </dsp:txXfrm>
    </dsp:sp>
    <dsp:sp modelId="{4B2C3A72-4C65-4B7C-B921-EB415D9F801D}">
      <dsp:nvSpPr>
        <dsp:cNvPr id="0" name=""/>
        <dsp:cNvSpPr/>
      </dsp:nvSpPr>
      <dsp:spPr>
        <a:xfrm rot="18900000">
          <a:off x="1493720" y="861069"/>
          <a:ext cx="696822" cy="233931"/>
        </a:xfrm>
        <a:prstGeom prst="lef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zh-TW" altLang="en-US" sz="1000" kern="1200"/>
        </a:p>
      </dsp:txBody>
      <dsp:txXfrm rot="18900000">
        <a:off x="1493720" y="861069"/>
        <a:ext cx="696822" cy="233931"/>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7">
  <dgm:title val=""/>
  <dgm:desc val=""/>
  <dgm:catLst>
    <dgm:cat type="cycle" pri="6000"/>
  </dgm:catLst>
  <dgm:sampData>
    <dgm:dataModel>
      <dgm:ptLst>
        <dgm:pt modelId="0" type="doc"/>
        <dgm:pt modelId="1">
          <dgm:prSet phldr="1"/>
        </dgm:pt>
        <dgm:pt modelId="2">
          <dgm:prSet phldr="1"/>
        </dgm:pt>
        <dgm:pt modelId="3">
          <dgm:prSet phldr="1"/>
        </dgm:pt>
      </dgm:ptLst>
      <dgm:cxnLst>
        <dgm:cxn modelId="6" srcId="0" destId="1" srcOrd="0" destOrd="0"/>
        <dgm:cxn modelId="7" srcId="0" destId="2" srcOrd="1" destOrd="0"/>
        <dgm:cxn modelId="8" srcId="0" destId="3" srcOrd="2"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func="var" arg="dir" op="equ" val="norm">
        <dgm:alg type="cycle">
          <dgm:param type="stAng" val="0"/>
          <dgm:param type="spanAng" val="360"/>
        </dgm:alg>
      </dgm:if>
      <dgm:else name="Name3">
        <dgm:alg type="cycle">
          <dgm:param type="stAng" val="0"/>
          <dgm:param type="spanAng" val="-360"/>
        </dgm:alg>
      </dgm:else>
    </dgm:choose>
    <dgm:shape xmlns:r="http://schemas.openxmlformats.org/officeDocument/2006/relationships" r:blip="">
      <dgm:adjLst/>
    </dgm:shape>
    <dgm:presOf/>
    <dgm:constrLst>
      <dgm:constr type="diam" refType="w"/>
      <dgm:constr type="w" for="ch" ptType="node" refType="w"/>
      <dgm:constr type="primFontSz" for="ch" ptType="node" op="equ" val="65"/>
      <dgm:constr type="w" for="ch" forName="sibTrans" refType="w" refFor="ch" refPtType="node" op="equ" fact="0.35"/>
      <dgm:constr type="connDist" for="ch" forName="sibTrans" op="equ"/>
      <dgm:constr type="primFontSz" for="des" forName="connectorText" op="equ" val="55"/>
      <dgm:constr type="primFontSz" for="des" forName="connectorText" refType="primFontSz" refFor="ch" refPtType="node" op="lte" fact="0.8"/>
      <dgm:constr type="sibSp" refType="w" refFor="ch" refPtType="node" op="equ" fact="0.65"/>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4">
        <dgm:if name="Name5" axis="par ch" ptType="doc node" func="cnt" op="gt" val="1">
          <dgm:forEach name="sibTransForEach" axis="followSib" ptType="sibTrans" hideLastTrans="0" cnt="1">
            <dgm:layoutNode name="sibTrans">
              <dgm:choose name="Name6">
                <dgm:if name="Name7" axis="par ch" ptType="doc node" func="posEven" op="equ" val="1">
                  <dgm:alg type="conn">
                    <dgm:param type="begPts" val="radial"/>
                    <dgm:param type="endPts" val="radial"/>
                    <dgm:param type="begSty" val="arr"/>
                    <dgm:param type="endSty" val="arr"/>
                  </dgm:alg>
                </dgm:if>
                <dgm:else name="Name8">
                  <dgm:alg type="conn">
                    <dgm:param type="begPts" val="auto"/>
                    <dgm:param type="endPts" val="auto"/>
                    <dgm:param type="begSty" val="arr"/>
                    <dgm:param type="endSty" val="arr"/>
                  </dgm:alg>
                </dgm:else>
              </dgm:choose>
              <dgm:shape xmlns:r="http://schemas.openxmlformats.org/officeDocument/2006/relationships" type="conn" r:blip="">
                <dgm:adjLst/>
              </dgm:shape>
              <dgm:presOf axis="self"/>
              <dgm:constrLst>
                <dgm:constr type="h" refType="w" fact="0.5"/>
                <dgm:constr type="connDist"/>
                <dgm:constr type="begPad" refType="connDist" fact="0.1"/>
                <dgm:constr type="endPad" refType="connDist" fact="0.1"/>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9"/>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zh-TW" altLang="en-US"/>
          </a:p>
        </p:txBody>
      </p:sp>
      <p:sp>
        <p:nvSpPr>
          <p:cNvPr id="3" name="日期版面配置區 2"/>
          <p:cNvSpPr>
            <a:spLocks noGrp="1"/>
          </p:cNvSpPr>
          <p:nvPr>
            <p:ph type="dt" sz="quarter" idx="1"/>
          </p:nvPr>
        </p:nvSpPr>
        <p:spPr>
          <a:xfrm>
            <a:off x="4021294" y="0"/>
            <a:ext cx="3076363" cy="511731"/>
          </a:xfrm>
          <a:prstGeom prst="rect">
            <a:avLst/>
          </a:prstGeom>
        </p:spPr>
        <p:txBody>
          <a:bodyPr vert="horz" lIns="99048" tIns="49524" rIns="99048" bIns="49524" rtlCol="0"/>
          <a:lstStyle>
            <a:lvl1pPr algn="r">
              <a:defRPr sz="1300"/>
            </a:lvl1pPr>
          </a:lstStyle>
          <a:p>
            <a:fld id="{FD426073-0744-47CF-86C2-4E2CEA7DCC69}" type="datetimeFigureOut">
              <a:rPr lang="zh-TW" altLang="en-US" smtClean="0"/>
              <a:t>2015/10/21</a:t>
            </a:fld>
            <a:endParaRPr lang="zh-TW" altLang="en-US"/>
          </a:p>
        </p:txBody>
      </p:sp>
      <p:sp>
        <p:nvSpPr>
          <p:cNvPr id="4" name="頁尾版面配置區 3"/>
          <p:cNvSpPr>
            <a:spLocks noGrp="1"/>
          </p:cNvSpPr>
          <p:nvPr>
            <p:ph type="ftr" sz="quarter" idx="2"/>
          </p:nvPr>
        </p:nvSpPr>
        <p:spPr>
          <a:xfrm>
            <a:off x="0" y="9721106"/>
            <a:ext cx="3076363" cy="511731"/>
          </a:xfrm>
          <a:prstGeom prst="rect">
            <a:avLst/>
          </a:prstGeom>
        </p:spPr>
        <p:txBody>
          <a:bodyPr vert="horz" lIns="99048" tIns="49524" rIns="99048" bIns="49524" rtlCol="0" anchor="b"/>
          <a:lstStyle>
            <a:lvl1pPr algn="l">
              <a:defRPr sz="1300"/>
            </a:lvl1pPr>
          </a:lstStyle>
          <a:p>
            <a:endParaRPr lang="zh-TW" altLang="en-US"/>
          </a:p>
        </p:txBody>
      </p:sp>
      <p:sp>
        <p:nvSpPr>
          <p:cNvPr id="5" name="投影片編號版面配置區 4"/>
          <p:cNvSpPr>
            <a:spLocks noGrp="1"/>
          </p:cNvSpPr>
          <p:nvPr>
            <p:ph type="sldNum" sz="quarter" idx="3"/>
          </p:nvPr>
        </p:nvSpPr>
        <p:spPr>
          <a:xfrm>
            <a:off x="4021294" y="9721106"/>
            <a:ext cx="3076363" cy="511731"/>
          </a:xfrm>
          <a:prstGeom prst="rect">
            <a:avLst/>
          </a:prstGeom>
        </p:spPr>
        <p:txBody>
          <a:bodyPr vert="horz" lIns="99048" tIns="49524" rIns="99048" bIns="49524" rtlCol="0" anchor="b"/>
          <a:lstStyle>
            <a:lvl1pPr algn="r">
              <a:defRPr sz="1300"/>
            </a:lvl1pPr>
          </a:lstStyle>
          <a:p>
            <a:fld id="{2E08FCE8-64C9-4E3C-8846-8E7002526CE9}" type="slidenum">
              <a:rPr lang="zh-TW" altLang="en-US" smtClean="0"/>
              <a:t>‹#›</a:t>
            </a:fld>
            <a:endParaRPr lang="zh-TW"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2060"/>
                </a:solidFill>
                <a:latin typeface="華康中圓體" pitchFamily="49" charset="-120"/>
                <a:ea typeface="華康中圓體" pitchFamily="49" charset="-120"/>
                <a:cs typeface="華康中圓體" pitchFamily="49" charset="-120"/>
              </a:defRPr>
            </a:lvl1pPr>
            <a:lvl2pPr>
              <a:defRPr sz="2600">
                <a:solidFill>
                  <a:srgbClr val="002060"/>
                </a:solidFill>
                <a:latin typeface="華康中圓體" pitchFamily="49" charset="-120"/>
                <a:ea typeface="華康中圓體" pitchFamily="49" charset="-120"/>
                <a:cs typeface="華康中圓體" pitchFamily="49" charset="-120"/>
              </a:defRPr>
            </a:lvl2pPr>
            <a:lvl3pPr>
              <a:defRPr sz="2200">
                <a:solidFill>
                  <a:srgbClr val="002060"/>
                </a:solidFill>
                <a:latin typeface="華康中圓體" pitchFamily="49" charset="-120"/>
                <a:ea typeface="華康中圓體" pitchFamily="49" charset="-120"/>
                <a:cs typeface="華康中圓體" pitchFamily="49" charset="-120"/>
              </a:defRPr>
            </a:lvl3pPr>
            <a:lvl4pPr>
              <a:defRPr sz="1800">
                <a:solidFill>
                  <a:srgbClr val="002060"/>
                </a:solidFill>
                <a:latin typeface="華康中圓體" pitchFamily="49" charset="-120"/>
                <a:ea typeface="華康中圓體" pitchFamily="49" charset="-120"/>
                <a:cs typeface="華康中圓體" pitchFamily="49" charset="-120"/>
              </a:defRPr>
            </a:lvl4pPr>
            <a:lvl5pPr>
              <a:defRPr sz="1600">
                <a:solidFill>
                  <a:srgbClr val="002060"/>
                </a:solidFill>
                <a:latin typeface="華康中圓體" pitchFamily="49" charset="-120"/>
                <a:ea typeface="華康中圓體" pitchFamily="49" charset="-120"/>
                <a:cs typeface="華康中圓體" pitchFamily="49" charset="-120"/>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itle 1"/>
          <p:cNvSpPr>
            <a:spLocks noGrp="1"/>
          </p:cNvSpPr>
          <p:nvPr>
            <p:ph type="title"/>
          </p:nvPr>
        </p:nvSpPr>
        <p:spPr>
          <a:xfrm>
            <a:off x="467544" y="228600"/>
            <a:ext cx="8208912" cy="752128"/>
          </a:xfrm>
          <a:prstGeom prst="rect">
            <a:avLst/>
          </a:prstGeom>
        </p:spPr>
        <p:txBody>
          <a:bodyPr lIns="0" tIns="0" rIns="0" bIns="0" anchor="ctr" anchorCtr="0"/>
          <a:lstStyle>
            <a:lvl1pPr algn="l">
              <a:defRPr sz="4000">
                <a:solidFill>
                  <a:srgbClr val="CC0066"/>
                </a:solidFill>
                <a:latin typeface="Arial Narrow"/>
                <a:cs typeface="Arial Narrow"/>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xmlns="" val="746516897"/>
      </p:ext>
    </p:extLst>
  </p:cSld>
  <p:clrMapOvr>
    <a:masterClrMapping/>
  </p:clrMapOvr>
  <p:transition spd="med">
    <p:random/>
    <p:sndAc>
      <p:stSnd>
        <p:snd r:embed="rId1" name="type.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sz="3600">
                <a:solidFill>
                  <a:srgbClr val="003366"/>
                </a:solidFill>
                <a:latin typeface="Arial Narrow"/>
                <a:cs typeface="Arial Narrow"/>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xmlns="" val="4014790358"/>
      </p:ext>
    </p:extLst>
  </p:cSld>
  <p:clrMapOvr>
    <a:masterClrMapping/>
  </p:clrMapOvr>
  <p:transition spd="med">
    <p:random/>
    <p:sndAc>
      <p:stSnd>
        <p:snd r:embed="rId1" name="type.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4242533903"/>
      </p:ext>
    </p:extLst>
  </p:cSld>
  <p:clrMapOvr>
    <a:masterClrMapping/>
  </p:clrMapOvr>
  <p:transition spd="med">
    <p:random/>
    <p:sndAc>
      <p:stSnd>
        <p:snd r:embed="rId1" name="type.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solidFill>
                  <a:srgbClr val="003366"/>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solidFill>
                  <a:srgbClr val="003366"/>
                </a:solidFill>
                <a:latin typeface="Georgia"/>
                <a:cs typeface="Georgia"/>
              </a:defRPr>
            </a:lvl1pPr>
            <a:lvl2pPr>
              <a:defRPr sz="2800">
                <a:solidFill>
                  <a:srgbClr val="003366"/>
                </a:solidFill>
                <a:latin typeface="Georgia"/>
                <a:cs typeface="Georgia"/>
              </a:defRPr>
            </a:lvl2pPr>
            <a:lvl3pPr>
              <a:defRPr sz="2400">
                <a:solidFill>
                  <a:srgbClr val="003366"/>
                </a:solidFill>
                <a:latin typeface="Georgia"/>
                <a:cs typeface="Georgia"/>
              </a:defRPr>
            </a:lvl3pPr>
            <a:lvl4pPr>
              <a:defRPr sz="2000">
                <a:solidFill>
                  <a:srgbClr val="003366"/>
                </a:solidFill>
                <a:latin typeface="Georgia"/>
                <a:cs typeface="Georgia"/>
              </a:defRPr>
            </a:lvl4pPr>
            <a:lvl5pPr>
              <a:defRPr sz="2000">
                <a:solidFill>
                  <a:srgbClr val="003366"/>
                </a:solidFill>
                <a:latin typeface="Georgia"/>
                <a:cs typeface="Georgia"/>
              </a:defRPr>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solidFill>
                  <a:srgbClr val="003366"/>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700864254"/>
      </p:ext>
    </p:extLst>
  </p:cSld>
  <p:clrMapOvr>
    <a:masterClrMapping/>
  </p:clrMapOvr>
  <p:transition spd="med">
    <p:random/>
    <p:sndAc>
      <p:stSnd>
        <p:snd r:embed="rId1" name="type.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solidFill>
                  <a:srgbClr val="003366"/>
                </a:solidFill>
                <a:latin typeface="Arial Narrow"/>
                <a:cs typeface="Arial Narrow"/>
              </a:defRPr>
            </a:lvl1pPr>
          </a:lstStyle>
          <a:p>
            <a:r>
              <a:rPr lang="zh-TW" altLang="en-US" smtClean="0"/>
              <a:t>按一下以編輯母片標題樣式</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solidFill>
                  <a:srgbClr val="003366"/>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TW" altLang="en-US" noProof="0" smtClean="0"/>
              <a:t>按一下圖示以新增圖片</a:t>
            </a:r>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solidFill>
                  <a:srgbClr val="003366"/>
                </a:solidFill>
                <a:latin typeface="Georgia"/>
                <a:cs typeface="Georgi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extLst>
      <p:ext uri="{BB962C8B-B14F-4D97-AF65-F5344CB8AC3E}">
        <p14:creationId xmlns:p14="http://schemas.microsoft.com/office/powerpoint/2010/main" xmlns="" val="4185922807"/>
      </p:ext>
    </p:extLst>
  </p:cSld>
  <p:clrMapOvr>
    <a:masterClrMapping/>
  </p:clrMapOvr>
  <p:transition spd="med">
    <p:random/>
    <p:sndAc>
      <p:stSnd>
        <p:snd r:embed="rId1" name="type.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自訂版面配置">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383240380"/>
      </p:ext>
    </p:extLst>
  </p:cSld>
  <p:clrMapOvr>
    <a:masterClrMapping/>
  </p:clrMapOvr>
  <p:transition spd="med">
    <p:random/>
    <p:sndAc>
      <p:stSnd>
        <p:snd r:embed="rId1" name="type.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398961414"/>
      </p:ext>
    </p:extLst>
  </p:cSld>
  <p:clrMapOvr>
    <a:masterClrMapping/>
  </p:clrMapOvr>
  <p:transition spd="med">
    <p:random/>
    <p:sndAc>
      <p:stSnd>
        <p:snd r:embed="rId1" name="type.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標題投影片">
    <p:spTree>
      <p:nvGrpSpPr>
        <p:cNvPr id="1" name=""/>
        <p:cNvGrpSpPr/>
        <p:nvPr/>
      </p:nvGrpSpPr>
      <p:grpSpPr>
        <a:xfrm>
          <a:off x="0" y="0"/>
          <a:ext cx="0" cy="0"/>
          <a:chOff x="0" y="0"/>
          <a:chExt cx="0" cy="0"/>
        </a:xfrm>
      </p:grpSpPr>
      <p:sp>
        <p:nvSpPr>
          <p:cNvPr id="9" name="標題 8"/>
          <p:cNvSpPr>
            <a:spLocks noGrp="1"/>
          </p:cNvSpPr>
          <p:nvPr>
            <p:ph type="ctrTitle"/>
          </p:nvPr>
        </p:nvSpPr>
        <p:spPr>
          <a:xfrm>
            <a:off x="685800" y="1752601"/>
            <a:ext cx="7772400" cy="1829761"/>
          </a:xfrm>
          <a:prstGeom prst="rect">
            <a:avLst/>
          </a:prstGeo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zh-TW" altLang="en-US" smtClean="0"/>
              <a:t>按一下以編輯母片標題樣式</a:t>
            </a:r>
            <a:endParaRPr kumimoji="0" lang="en-US"/>
          </a:p>
        </p:txBody>
      </p:sp>
      <p:sp>
        <p:nvSpPr>
          <p:cNvPr id="17" name="副標題 16"/>
          <p:cNvSpPr>
            <a:spLocks noGrp="1"/>
          </p:cNvSpPr>
          <p:nvPr>
            <p:ph type="subTitle" idx="1"/>
          </p:nvPr>
        </p:nvSpPr>
        <p:spPr>
          <a:xfrm>
            <a:off x="685800" y="3611607"/>
            <a:ext cx="7772400" cy="1199704"/>
          </a:xfrm>
          <a:prstGeom prst="rect">
            <a:avLst/>
          </a:prstGeo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zh-TW" altLang="en-US" smtClean="0"/>
              <a:t>按一下以編輯母片副標題樣式</a:t>
            </a:r>
            <a:endParaRPr kumimoji="0" lang="en-US"/>
          </a:p>
        </p:txBody>
      </p:sp>
      <p:sp>
        <p:nvSpPr>
          <p:cNvPr id="30" name="日期版面配置區 29"/>
          <p:cNvSpPr>
            <a:spLocks noGrp="1"/>
          </p:cNvSpPr>
          <p:nvPr>
            <p:ph type="dt" sz="half" idx="10"/>
          </p:nvPr>
        </p:nvSpPr>
        <p:spPr>
          <a:xfrm>
            <a:off x="6727032" y="6407944"/>
            <a:ext cx="1920240" cy="365760"/>
          </a:xfrm>
          <a:prstGeom prst="rect">
            <a:avLst/>
          </a:prstGeom>
        </p:spPr>
        <p:txBody>
          <a:bodyPr/>
          <a:lstStyle>
            <a:lvl1pPr>
              <a:defRPr>
                <a:solidFill>
                  <a:srgbClr val="FFFFFF"/>
                </a:solidFill>
              </a:defRPr>
            </a:lvl1pPr>
            <a:extLst/>
          </a:lstStyle>
          <a:p>
            <a:endParaRPr lang="en-US" altLang="zh-TW"/>
          </a:p>
        </p:txBody>
      </p:sp>
      <p:sp>
        <p:nvSpPr>
          <p:cNvPr id="19" name="頁尾版面配置區 18"/>
          <p:cNvSpPr>
            <a:spLocks noGrp="1"/>
          </p:cNvSpPr>
          <p:nvPr>
            <p:ph type="ftr" sz="quarter" idx="11"/>
          </p:nvPr>
        </p:nvSpPr>
        <p:spPr>
          <a:xfrm>
            <a:off x="4380072" y="6407944"/>
            <a:ext cx="2350681" cy="365125"/>
          </a:xfrm>
          <a:prstGeom prst="rect">
            <a:avLst/>
          </a:prstGeom>
        </p:spPr>
        <p:txBody>
          <a:bodyPr/>
          <a:lstStyle>
            <a:lvl1pPr>
              <a:defRPr>
                <a:solidFill>
                  <a:schemeClr val="accent1">
                    <a:tint val="20000"/>
                  </a:schemeClr>
                </a:solidFill>
              </a:defRPr>
            </a:lvl1pPr>
            <a:extLst/>
          </a:lstStyle>
          <a:p>
            <a:endParaRPr lang="en-US" altLang="zh-TW"/>
          </a:p>
        </p:txBody>
      </p:sp>
      <p:sp>
        <p:nvSpPr>
          <p:cNvPr id="27" name="投影片編號版面配置區 26"/>
          <p:cNvSpPr>
            <a:spLocks noGrp="1"/>
          </p:cNvSpPr>
          <p:nvPr>
            <p:ph type="sldNum" sz="quarter" idx="12"/>
          </p:nvPr>
        </p:nvSpPr>
        <p:spPr>
          <a:xfrm>
            <a:off x="8647272" y="6407944"/>
            <a:ext cx="365760" cy="365125"/>
          </a:xfrm>
          <a:prstGeom prst="rect">
            <a:avLst/>
          </a:prstGeom>
        </p:spPr>
        <p:txBody>
          <a:bodyPr/>
          <a:lstStyle>
            <a:lvl1pPr>
              <a:defRPr>
                <a:solidFill>
                  <a:srgbClr val="FFFFFF"/>
                </a:solidFill>
              </a:defRPr>
            </a:lvl1pPr>
            <a:extLst/>
          </a:lstStyle>
          <a:p>
            <a:fld id="{87687826-1139-4F6F-8B7C-9A1898ECD872}" type="slidenum">
              <a:rPr lang="en-US" altLang="zh-TW" smtClean="0"/>
              <a:pPr/>
              <a:t>‹#›</a:t>
            </a:fld>
            <a:endParaRPr lang="en-US" altLang="zh-TW"/>
          </a:p>
        </p:txBody>
      </p:sp>
    </p:spTree>
    <p:extLst>
      <p:ext uri="{BB962C8B-B14F-4D97-AF65-F5344CB8AC3E}">
        <p14:creationId xmlns:p14="http://schemas.microsoft.com/office/powerpoint/2010/main" xmlns="" val="1833746327"/>
      </p:ext>
    </p:extLst>
  </p:cSld>
  <p:clrMapOvr>
    <a:masterClrMapping/>
  </p:clrMapOvr>
  <p:transition spd="med">
    <p:random/>
    <p:sndAc>
      <p:stSnd>
        <p:snd r:embed="rId1" name="type.wav"/>
      </p:stSnd>
    </p:sndAc>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2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4" name="Rectangle 4"/>
          <p:cNvSpPr>
            <a:spLocks noChangeArrowheads="1"/>
          </p:cNvSpPr>
          <p:nvPr/>
        </p:nvSpPr>
        <p:spPr bwMode="auto">
          <a:xfrm>
            <a:off x="-152400" y="2667000"/>
            <a:ext cx="9525000" cy="1600200"/>
          </a:xfrm>
          <a:prstGeom prst="rect">
            <a:avLst/>
          </a:prstGeom>
          <a:solidFill>
            <a:srgbClr val="009999"/>
          </a:solidFill>
          <a:ln w="9525">
            <a:noFill/>
            <a:miter lim="800000"/>
            <a:headEnd/>
            <a:tailEnd/>
          </a:ln>
          <a:effectLst>
            <a:outerShdw dist="61087" dir="5400000" rotWithShape="0">
              <a:srgbClr val="808080">
                <a:alpha val="45999"/>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xmlns="" val="2664541610"/>
      </p:ext>
    </p:extLst>
  </p:cSld>
  <p:clrMapOvr>
    <a:masterClrMapping/>
  </p:clrMapOvr>
  <p:transition spd="med">
    <p:random/>
    <p:sndAc>
      <p:stSnd>
        <p:snd r:embed="rId1" name="type.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3"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4" name="Rectangle 4"/>
          <p:cNvSpPr>
            <a:spLocks noChangeArrowheads="1"/>
          </p:cNvSpPr>
          <p:nvPr/>
        </p:nvSpPr>
        <p:spPr bwMode="auto">
          <a:xfrm>
            <a:off x="-152400" y="2667000"/>
            <a:ext cx="9525000" cy="1600200"/>
          </a:xfrm>
          <a:prstGeom prst="rect">
            <a:avLst/>
          </a:prstGeom>
          <a:solidFill>
            <a:srgbClr val="FF7600"/>
          </a:solidFill>
          <a:ln w="9525">
            <a:noFill/>
            <a:miter lim="800000"/>
            <a:headEnd/>
            <a:tailEnd/>
          </a:ln>
          <a:effectLst>
            <a:outerShdw dist="61087" dir="5400000" rotWithShape="0">
              <a:srgbClr val="808080">
                <a:alpha val="45999"/>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ctrTitle"/>
          </p:nvPr>
        </p:nvSpPr>
        <p:spPr>
          <a:xfrm>
            <a:off x="152400" y="2667000"/>
            <a:ext cx="8839200" cy="1600200"/>
          </a:xfrm>
          <a:prstGeom prst="rect">
            <a:avLst/>
          </a:prstGeom>
        </p:spPr>
        <p:txBody>
          <a:bodyPr lIns="0" tIns="0" rIns="0" bIns="0" anchor="ctr" anchorCtr="0"/>
          <a:lstStyle>
            <a:lvl1pPr>
              <a:defRPr sz="3200">
                <a:solidFill>
                  <a:schemeClr val="bg1"/>
                </a:solidFill>
                <a:latin typeface="Arial Narrow"/>
                <a:cs typeface="Arial Narrow"/>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xmlns="" val="1960982804"/>
      </p:ext>
    </p:extLst>
  </p:cSld>
  <p:clrMapOvr>
    <a:masterClrMapping/>
  </p:clrMapOvr>
  <p:transition spd="med">
    <p:random/>
    <p:sndAc>
      <p:stSnd>
        <p:snd r:embed="rId1" name="type.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xAndTwoObj">
  <p:cSld name="標題，文字及兩項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solidFill>
                  <a:srgbClr val="003366"/>
                </a:solidFill>
              </a:defRPr>
            </a:lvl1p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5225"/>
            <a:ext cx="2133600" cy="476250"/>
          </a:xfrm>
          <a:prstGeom prst="rect">
            <a:avLst/>
          </a:prstGeom>
        </p:spPr>
        <p:txBody>
          <a:bodyPr/>
          <a:lstStyle>
            <a:lvl1pPr>
              <a:defRPr>
                <a:solidFill>
                  <a:srgbClr val="003366"/>
                </a:solidFill>
              </a:defRPr>
            </a:lvl1pPr>
          </a:lstStyle>
          <a:p>
            <a:endParaRPr lang="en-US" altLang="zh-TW"/>
          </a:p>
        </p:txBody>
      </p:sp>
      <p:sp>
        <p:nvSpPr>
          <p:cNvPr id="7" name="頁尾版面配置區 6"/>
          <p:cNvSpPr>
            <a:spLocks noGrp="1"/>
          </p:cNvSpPr>
          <p:nvPr>
            <p:ph type="ftr" sz="quarter" idx="11"/>
          </p:nvPr>
        </p:nvSpPr>
        <p:spPr>
          <a:xfrm>
            <a:off x="3124200" y="6245225"/>
            <a:ext cx="2895600" cy="476250"/>
          </a:xfrm>
          <a:prstGeom prst="rect">
            <a:avLst/>
          </a:prstGeom>
        </p:spPr>
        <p:txBody>
          <a:bodyPr/>
          <a:lstStyle>
            <a:lvl1pPr>
              <a:defRPr>
                <a:solidFill>
                  <a:srgbClr val="003366"/>
                </a:solidFill>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a:prstGeom prst="rect">
            <a:avLst/>
          </a:prstGeom>
        </p:spPr>
        <p:txBody>
          <a:bodyPr/>
          <a:lstStyle>
            <a:lvl1pPr>
              <a:defRPr>
                <a:solidFill>
                  <a:srgbClr val="003366"/>
                </a:solidFill>
              </a:defRPr>
            </a:lvl1pPr>
          </a:lstStyle>
          <a:p>
            <a:fld id="{87687826-1139-4F6F-8B7C-9A1898ECD872}" type="slidenum">
              <a:rPr lang="en-US" altLang="zh-TW" smtClean="0"/>
              <a:pPr/>
              <a:t>‹#›</a:t>
            </a:fld>
            <a:endParaRPr lang="en-US" altLang="zh-TW"/>
          </a:p>
        </p:txBody>
      </p:sp>
    </p:spTree>
    <p:extLst>
      <p:ext uri="{BB962C8B-B14F-4D97-AF65-F5344CB8AC3E}">
        <p14:creationId xmlns:p14="http://schemas.microsoft.com/office/powerpoint/2010/main" xmlns="" val="1779385802"/>
      </p:ext>
    </p:extLst>
  </p:cSld>
  <p:clrMapOvr>
    <a:masterClrMapping/>
  </p:clrMapOvr>
  <p:transition spd="med">
    <p:random/>
    <p:sndAc>
      <p:stSnd>
        <p:snd r:embed="rId1" name="type.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5" name="Rectangle 5"/>
          <p:cNvSpPr>
            <a:spLocks noChangeArrowheads="1"/>
          </p:cNvSpPr>
          <p:nvPr/>
        </p:nvSpPr>
        <p:spPr bwMode="auto">
          <a:xfrm>
            <a:off x="-76200" y="457200"/>
            <a:ext cx="9296400" cy="533400"/>
          </a:xfrm>
          <a:prstGeom prst="rect">
            <a:avLst/>
          </a:prstGeom>
          <a:solidFill>
            <a:srgbClr val="005DAA"/>
          </a:solidFill>
          <a:ln w="9525">
            <a:noFill/>
            <a:miter lim="800000"/>
            <a:headEnd/>
            <a:tailEnd/>
          </a:ln>
          <a:effectLst>
            <a:outerShdw dist="61087" dir="5400000" rotWithShape="0">
              <a:srgbClr val="808080">
                <a:alpha val="25000"/>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2060"/>
                </a:solidFill>
                <a:latin typeface="Georgia"/>
                <a:cs typeface="Georgia"/>
              </a:defRPr>
            </a:lvl1pPr>
            <a:lvl2pPr>
              <a:defRPr sz="2600">
                <a:solidFill>
                  <a:srgbClr val="002060"/>
                </a:solidFill>
                <a:latin typeface="Georgia"/>
                <a:cs typeface="Georgia"/>
              </a:defRPr>
            </a:lvl2pPr>
            <a:lvl3pPr>
              <a:defRPr sz="2200">
                <a:solidFill>
                  <a:srgbClr val="002060"/>
                </a:solidFill>
                <a:latin typeface="Georgia"/>
                <a:cs typeface="Georgia"/>
              </a:defRPr>
            </a:lvl3pPr>
            <a:lvl4pPr>
              <a:defRPr sz="1800">
                <a:solidFill>
                  <a:srgbClr val="002060"/>
                </a:solidFill>
                <a:latin typeface="Georgia"/>
                <a:cs typeface="Georgia"/>
              </a:defRPr>
            </a:lvl4pPr>
            <a:lvl5pPr>
              <a:defRPr sz="1600">
                <a:solidFill>
                  <a:srgbClr val="002060"/>
                </a:solidFill>
                <a:latin typeface="Georgia"/>
                <a:cs typeface="Georgi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3170083265"/>
      </p:ext>
    </p:extLst>
  </p:cSld>
  <p:clrMapOvr>
    <a:masterClrMapping/>
  </p:clrMapOvr>
  <p:transition spd="med">
    <p:random/>
    <p:sndAc>
      <p:stSnd>
        <p:snd r:embed="rId1" name="type.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cSld name="標題，1 個大物件與 2 個小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solidFill>
                  <a:srgbClr val="003366"/>
                </a:solidFill>
              </a:defRPr>
            </a:lvl1p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648200" y="3938588"/>
            <a:ext cx="4038600" cy="2187575"/>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日期版面配置區 5"/>
          <p:cNvSpPr>
            <a:spLocks noGrp="1"/>
          </p:cNvSpPr>
          <p:nvPr>
            <p:ph type="dt" sz="half" idx="10"/>
          </p:nvPr>
        </p:nvSpPr>
        <p:spPr>
          <a:xfrm>
            <a:off x="457200" y="6245225"/>
            <a:ext cx="2133600" cy="476250"/>
          </a:xfrm>
          <a:prstGeom prst="rect">
            <a:avLst/>
          </a:prstGeom>
        </p:spPr>
        <p:txBody>
          <a:bodyPr/>
          <a:lstStyle>
            <a:lvl1pPr>
              <a:defRPr>
                <a:solidFill>
                  <a:srgbClr val="003366"/>
                </a:solidFill>
              </a:defRPr>
            </a:lvl1pPr>
          </a:lstStyle>
          <a:p>
            <a:endParaRPr lang="en-US" altLang="zh-TW"/>
          </a:p>
        </p:txBody>
      </p:sp>
      <p:sp>
        <p:nvSpPr>
          <p:cNvPr id="7" name="頁尾版面配置區 6"/>
          <p:cNvSpPr>
            <a:spLocks noGrp="1"/>
          </p:cNvSpPr>
          <p:nvPr>
            <p:ph type="ftr" sz="quarter" idx="11"/>
          </p:nvPr>
        </p:nvSpPr>
        <p:spPr>
          <a:xfrm>
            <a:off x="3124200" y="6245225"/>
            <a:ext cx="2895600" cy="476250"/>
          </a:xfrm>
          <a:prstGeom prst="rect">
            <a:avLst/>
          </a:prstGeom>
        </p:spPr>
        <p:txBody>
          <a:bodyPr/>
          <a:lstStyle>
            <a:lvl1pPr>
              <a:defRPr>
                <a:solidFill>
                  <a:srgbClr val="003366"/>
                </a:solidFill>
              </a:defRPr>
            </a:lvl1pPr>
          </a:lstStyle>
          <a:p>
            <a:endParaRPr lang="en-US" altLang="zh-TW"/>
          </a:p>
        </p:txBody>
      </p:sp>
      <p:sp>
        <p:nvSpPr>
          <p:cNvPr id="8" name="投影片編號版面配置區 7"/>
          <p:cNvSpPr>
            <a:spLocks noGrp="1"/>
          </p:cNvSpPr>
          <p:nvPr>
            <p:ph type="sldNum" sz="quarter" idx="12"/>
          </p:nvPr>
        </p:nvSpPr>
        <p:spPr>
          <a:xfrm>
            <a:off x="6553200" y="6245225"/>
            <a:ext cx="2133600" cy="476250"/>
          </a:xfrm>
          <a:prstGeom prst="rect">
            <a:avLst/>
          </a:prstGeom>
        </p:spPr>
        <p:txBody>
          <a:bodyPr/>
          <a:lstStyle>
            <a:lvl1pPr>
              <a:defRPr>
                <a:solidFill>
                  <a:srgbClr val="003366"/>
                </a:solidFill>
              </a:defRPr>
            </a:lvl1pPr>
          </a:lstStyle>
          <a:p>
            <a:fld id="{87687826-1139-4F6F-8B7C-9A1898ECD872}" type="slidenum">
              <a:rPr lang="en-US" altLang="zh-TW" smtClean="0"/>
              <a:pPr/>
              <a:t>‹#›</a:t>
            </a:fld>
            <a:endParaRPr lang="en-US" altLang="zh-TW"/>
          </a:p>
        </p:txBody>
      </p:sp>
    </p:spTree>
    <p:extLst>
      <p:ext uri="{BB962C8B-B14F-4D97-AF65-F5344CB8AC3E}">
        <p14:creationId xmlns:p14="http://schemas.microsoft.com/office/powerpoint/2010/main" xmlns="" val="16091281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xAndObj">
  <p:cSld name="標題，文字及物件">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a:prstGeom prst="rect">
            <a:avLst/>
          </a:prstGeom>
        </p:spPr>
        <p:txBody>
          <a:bodyPr/>
          <a:lstStyle>
            <a:lvl1pPr>
              <a:defRPr>
                <a:solidFill>
                  <a:srgbClr val="003366"/>
                </a:solidFill>
              </a:defRPr>
            </a:lvl1pPr>
          </a:lstStyle>
          <a:p>
            <a:r>
              <a:rPr lang="zh-TW" altLang="en-US" smtClean="0"/>
              <a:t>按一下以編輯母片標題樣式</a:t>
            </a:r>
            <a:endParaRPr lang="zh-TW" altLang="en-US"/>
          </a:p>
        </p:txBody>
      </p:sp>
      <p:sp>
        <p:nvSpPr>
          <p:cNvPr id="3" name="文字版面配置區 2"/>
          <p:cNvSpPr>
            <a:spLocks noGrp="1"/>
          </p:cNvSpPr>
          <p:nvPr>
            <p:ph type="body" sz="half" idx="1"/>
          </p:nvPr>
        </p:nvSpPr>
        <p:spPr>
          <a:xfrm>
            <a:off x="457200" y="1600200"/>
            <a:ext cx="4038600" cy="4525963"/>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a:xfrm>
            <a:off x="457200" y="6245225"/>
            <a:ext cx="2133600" cy="476250"/>
          </a:xfrm>
          <a:prstGeom prst="rect">
            <a:avLst/>
          </a:prstGeom>
        </p:spPr>
        <p:txBody>
          <a:bodyPr/>
          <a:lstStyle>
            <a:lvl1pPr>
              <a:defRPr>
                <a:solidFill>
                  <a:srgbClr val="003366"/>
                </a:solidFill>
              </a:defRPr>
            </a:lvl1pPr>
          </a:lstStyle>
          <a:p>
            <a:endParaRPr lang="en-US" altLang="zh-TW"/>
          </a:p>
        </p:txBody>
      </p:sp>
      <p:sp>
        <p:nvSpPr>
          <p:cNvPr id="6" name="頁尾版面配置區 5"/>
          <p:cNvSpPr>
            <a:spLocks noGrp="1"/>
          </p:cNvSpPr>
          <p:nvPr>
            <p:ph type="ftr" sz="quarter" idx="11"/>
          </p:nvPr>
        </p:nvSpPr>
        <p:spPr>
          <a:xfrm>
            <a:off x="3124200" y="6245225"/>
            <a:ext cx="2895600" cy="476250"/>
          </a:xfrm>
          <a:prstGeom prst="rect">
            <a:avLst/>
          </a:prstGeom>
        </p:spPr>
        <p:txBody>
          <a:bodyPr/>
          <a:lstStyle>
            <a:lvl1pPr>
              <a:defRPr>
                <a:solidFill>
                  <a:srgbClr val="003366"/>
                </a:solidFill>
              </a:defRPr>
            </a:lvl1pPr>
          </a:lstStyle>
          <a:p>
            <a:endParaRPr lang="en-US" altLang="zh-TW"/>
          </a:p>
        </p:txBody>
      </p:sp>
      <p:sp>
        <p:nvSpPr>
          <p:cNvPr id="7" name="投影片編號版面配置區 6"/>
          <p:cNvSpPr>
            <a:spLocks noGrp="1"/>
          </p:cNvSpPr>
          <p:nvPr>
            <p:ph type="sldNum" sz="quarter" idx="12"/>
          </p:nvPr>
        </p:nvSpPr>
        <p:spPr>
          <a:xfrm>
            <a:off x="6553200" y="6245225"/>
            <a:ext cx="2133600" cy="476250"/>
          </a:xfrm>
          <a:prstGeom prst="rect">
            <a:avLst/>
          </a:prstGeom>
        </p:spPr>
        <p:txBody>
          <a:bodyPr/>
          <a:lstStyle>
            <a:lvl1pPr>
              <a:defRPr>
                <a:solidFill>
                  <a:srgbClr val="003366"/>
                </a:solidFill>
              </a:defRPr>
            </a:lvl1pPr>
          </a:lstStyle>
          <a:p>
            <a:fld id="{87687826-1139-4F6F-8B7C-9A1898ECD872}" type="slidenum">
              <a:rPr lang="en-US" altLang="zh-TW" smtClean="0"/>
              <a:pPr/>
              <a:t>‹#›</a:t>
            </a:fld>
            <a:endParaRPr lang="en-US" altLang="zh-TW"/>
          </a:p>
        </p:txBody>
      </p:sp>
    </p:spTree>
    <p:extLst>
      <p:ext uri="{BB962C8B-B14F-4D97-AF65-F5344CB8AC3E}">
        <p14:creationId xmlns:p14="http://schemas.microsoft.com/office/powerpoint/2010/main" xmlns="" val="6342648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fourObj">
  <p:cSld name="標題，四項物件">
    <p:spTree>
      <p:nvGrpSpPr>
        <p:cNvPr id="1" name=""/>
        <p:cNvGrpSpPr/>
        <p:nvPr/>
      </p:nvGrpSpPr>
      <p:grpSpPr>
        <a:xfrm>
          <a:off x="0" y="0"/>
          <a:ext cx="0" cy="0"/>
          <a:chOff x="0" y="0"/>
          <a:chExt cx="0" cy="0"/>
        </a:xfrm>
      </p:grpSpPr>
      <p:sp>
        <p:nvSpPr>
          <p:cNvPr id="2" name="標題 1"/>
          <p:cNvSpPr>
            <a:spLocks noGrp="1"/>
          </p:cNvSpPr>
          <p:nvPr>
            <p:ph type="title" sz="quarter"/>
          </p:nvPr>
        </p:nvSpPr>
        <p:spPr>
          <a:xfrm>
            <a:off x="457200" y="274638"/>
            <a:ext cx="8229600" cy="1143000"/>
          </a:xfrm>
          <a:prstGeom prst="rect">
            <a:avLst/>
          </a:prstGeom>
        </p:spPr>
        <p:txBody>
          <a:bodyPr/>
          <a:lstStyle>
            <a:lvl1pPr>
              <a:defRPr>
                <a:solidFill>
                  <a:srgbClr val="003366"/>
                </a:solidFill>
              </a:defRPr>
            </a:lvl1pPr>
          </a:lstStyle>
          <a:p>
            <a:r>
              <a:rPr lang="zh-TW" altLang="en-US" smtClean="0"/>
              <a:t>按一下以編輯母片標題樣式</a:t>
            </a:r>
            <a:endParaRPr lang="zh-TW" altLang="en-US"/>
          </a:p>
        </p:txBody>
      </p:sp>
      <p:sp>
        <p:nvSpPr>
          <p:cNvPr id="3" name="內容版面配置區 2"/>
          <p:cNvSpPr>
            <a:spLocks noGrp="1"/>
          </p:cNvSpPr>
          <p:nvPr>
            <p:ph sz="quarter" idx="1"/>
          </p:nvPr>
        </p:nvSpPr>
        <p:spPr>
          <a:xfrm>
            <a:off x="457200" y="1600200"/>
            <a:ext cx="4038600" cy="2185988"/>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quarter" idx="2"/>
          </p:nvPr>
        </p:nvSpPr>
        <p:spPr>
          <a:xfrm>
            <a:off x="4648200" y="1600200"/>
            <a:ext cx="4038600" cy="2185988"/>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內容版面配置區 4"/>
          <p:cNvSpPr>
            <a:spLocks noGrp="1"/>
          </p:cNvSpPr>
          <p:nvPr>
            <p:ph sz="quarter" idx="3"/>
          </p:nvPr>
        </p:nvSpPr>
        <p:spPr>
          <a:xfrm>
            <a:off x="457200" y="3938588"/>
            <a:ext cx="4038600" cy="2187575"/>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內容版面配置區 5"/>
          <p:cNvSpPr>
            <a:spLocks noGrp="1"/>
          </p:cNvSpPr>
          <p:nvPr>
            <p:ph sz="quarter" idx="4"/>
          </p:nvPr>
        </p:nvSpPr>
        <p:spPr>
          <a:xfrm>
            <a:off x="4648200" y="3938588"/>
            <a:ext cx="4038600" cy="2187575"/>
          </a:xfrm>
          <a:prstGeom prst="rect">
            <a:avLst/>
          </a:prstGeom>
        </p:spPr>
        <p:txBody>
          <a:bodyPr/>
          <a:lstStyle>
            <a:lvl1pPr>
              <a:defRPr>
                <a:solidFill>
                  <a:srgbClr val="003366"/>
                </a:solidFill>
              </a:defRPr>
            </a:lvl1pPr>
            <a:lvl2pPr>
              <a:defRPr>
                <a:solidFill>
                  <a:srgbClr val="003366"/>
                </a:solidFill>
              </a:defRPr>
            </a:lvl2pPr>
            <a:lvl3pPr>
              <a:defRPr>
                <a:solidFill>
                  <a:srgbClr val="003366"/>
                </a:solidFill>
              </a:defRPr>
            </a:lvl3pPr>
            <a:lvl4pPr>
              <a:defRPr>
                <a:solidFill>
                  <a:srgbClr val="003366"/>
                </a:solidFill>
              </a:defRPr>
            </a:lvl4pPr>
            <a:lvl5pPr>
              <a:defRPr>
                <a:solidFill>
                  <a:srgbClr val="003366"/>
                </a:solidFill>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a:xfrm>
            <a:off x="457200" y="6245225"/>
            <a:ext cx="2133600" cy="476250"/>
          </a:xfrm>
          <a:prstGeom prst="rect">
            <a:avLst/>
          </a:prstGeom>
        </p:spPr>
        <p:txBody>
          <a:bodyPr/>
          <a:lstStyle>
            <a:lvl1pPr>
              <a:defRPr>
                <a:solidFill>
                  <a:srgbClr val="003366"/>
                </a:solidFill>
              </a:defRPr>
            </a:lvl1pPr>
          </a:lstStyle>
          <a:p>
            <a:endParaRPr lang="en-US" altLang="zh-TW"/>
          </a:p>
        </p:txBody>
      </p:sp>
      <p:sp>
        <p:nvSpPr>
          <p:cNvPr id="8" name="頁尾版面配置區 7"/>
          <p:cNvSpPr>
            <a:spLocks noGrp="1"/>
          </p:cNvSpPr>
          <p:nvPr>
            <p:ph type="ftr" sz="quarter" idx="11"/>
          </p:nvPr>
        </p:nvSpPr>
        <p:spPr>
          <a:xfrm>
            <a:off x="3124200" y="6245225"/>
            <a:ext cx="2895600" cy="476250"/>
          </a:xfrm>
          <a:prstGeom prst="rect">
            <a:avLst/>
          </a:prstGeom>
        </p:spPr>
        <p:txBody>
          <a:bodyPr/>
          <a:lstStyle>
            <a:lvl1pPr>
              <a:defRPr>
                <a:solidFill>
                  <a:srgbClr val="003366"/>
                </a:solidFill>
              </a:defRPr>
            </a:lvl1pPr>
          </a:lstStyle>
          <a:p>
            <a:endParaRPr lang="en-US" altLang="zh-TW"/>
          </a:p>
        </p:txBody>
      </p:sp>
      <p:sp>
        <p:nvSpPr>
          <p:cNvPr id="9" name="投影片編號版面配置區 8"/>
          <p:cNvSpPr>
            <a:spLocks noGrp="1"/>
          </p:cNvSpPr>
          <p:nvPr>
            <p:ph type="sldNum" sz="quarter" idx="12"/>
          </p:nvPr>
        </p:nvSpPr>
        <p:spPr>
          <a:xfrm>
            <a:off x="6553200" y="6245225"/>
            <a:ext cx="2133600" cy="476250"/>
          </a:xfrm>
          <a:prstGeom prst="rect">
            <a:avLst/>
          </a:prstGeom>
        </p:spPr>
        <p:txBody>
          <a:bodyPr/>
          <a:lstStyle>
            <a:lvl1pPr>
              <a:defRPr>
                <a:solidFill>
                  <a:srgbClr val="003366"/>
                </a:solidFill>
              </a:defRPr>
            </a:lvl1pPr>
          </a:lstStyle>
          <a:p>
            <a:fld id="{87687826-1139-4F6F-8B7C-9A1898ECD872}" type="slidenum">
              <a:rPr lang="en-US" altLang="zh-TW" smtClean="0"/>
              <a:pPr/>
              <a:t>‹#›</a:t>
            </a:fld>
            <a:endParaRPr lang="en-US" altLang="zh-TW"/>
          </a:p>
        </p:txBody>
      </p:sp>
    </p:spTree>
    <p:extLst>
      <p:ext uri="{BB962C8B-B14F-4D97-AF65-F5344CB8AC3E}">
        <p14:creationId xmlns:p14="http://schemas.microsoft.com/office/powerpoint/2010/main" xmlns="" val="77754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5" name="Rectangle 5"/>
          <p:cNvSpPr>
            <a:spLocks noChangeArrowheads="1"/>
          </p:cNvSpPr>
          <p:nvPr/>
        </p:nvSpPr>
        <p:spPr bwMode="auto">
          <a:xfrm>
            <a:off x="-76200" y="457200"/>
            <a:ext cx="9296400" cy="533400"/>
          </a:xfrm>
          <a:prstGeom prst="rect">
            <a:avLst/>
          </a:prstGeom>
          <a:solidFill>
            <a:schemeClr val="tx2"/>
          </a:solidFill>
          <a:ln w="9525">
            <a:noFill/>
            <a:miter lim="800000"/>
            <a:headEnd/>
            <a:tailEnd/>
          </a:ln>
          <a:effectLst>
            <a:outerShdw dist="61087" dir="5400000" rotWithShape="0">
              <a:srgbClr val="808080">
                <a:alpha val="25000"/>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58585A"/>
                </a:solidFill>
                <a:latin typeface="Georgia"/>
                <a:cs typeface="Georgia"/>
              </a:defRPr>
            </a:lvl1pPr>
            <a:lvl2pPr>
              <a:defRPr sz="2600">
                <a:solidFill>
                  <a:srgbClr val="58585A"/>
                </a:solidFill>
                <a:latin typeface="Georgia"/>
                <a:cs typeface="Georgia"/>
              </a:defRPr>
            </a:lvl2pPr>
            <a:lvl3pPr>
              <a:defRPr sz="2200">
                <a:solidFill>
                  <a:srgbClr val="58585A"/>
                </a:solidFill>
                <a:latin typeface="Georgia"/>
                <a:cs typeface="Georgia"/>
              </a:defRPr>
            </a:lvl3pPr>
            <a:lvl4pPr>
              <a:defRPr sz="1800">
                <a:solidFill>
                  <a:srgbClr val="58585A"/>
                </a:solidFill>
                <a:latin typeface="Georgia"/>
                <a:cs typeface="Georgia"/>
              </a:defRPr>
            </a:lvl4pPr>
            <a:lvl5pPr>
              <a:defRPr sz="1600">
                <a:solidFill>
                  <a:srgbClr val="58585A"/>
                </a:solidFill>
                <a:latin typeface="Georgia"/>
                <a:cs typeface="Georgi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2210196611"/>
      </p:ext>
    </p:extLst>
  </p:cSld>
  <p:clrMapOvr>
    <a:masterClrMapping/>
  </p:clrMapOvr>
  <p:transition spd="med">
    <p:random/>
    <p:sndAc>
      <p:stSnd>
        <p:snd r:embed="rId1" name="type.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5" name="Rectangle 5"/>
          <p:cNvSpPr>
            <a:spLocks noChangeArrowheads="1"/>
          </p:cNvSpPr>
          <p:nvPr/>
        </p:nvSpPr>
        <p:spPr bwMode="auto">
          <a:xfrm>
            <a:off x="-76200" y="457200"/>
            <a:ext cx="9296400" cy="533400"/>
          </a:xfrm>
          <a:prstGeom prst="rect">
            <a:avLst/>
          </a:prstGeom>
          <a:solidFill>
            <a:srgbClr val="009999"/>
          </a:solidFill>
          <a:ln w="9525">
            <a:noFill/>
            <a:miter lim="800000"/>
            <a:headEnd/>
            <a:tailEnd/>
          </a:ln>
          <a:effectLst>
            <a:outerShdw dist="61087" dir="5400000" rotWithShape="0">
              <a:srgbClr val="808080">
                <a:alpha val="25000"/>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2060"/>
                </a:solidFill>
                <a:latin typeface="Georgia"/>
                <a:cs typeface="Georgia"/>
              </a:defRPr>
            </a:lvl1pPr>
            <a:lvl2pPr>
              <a:defRPr sz="2600">
                <a:solidFill>
                  <a:srgbClr val="002060"/>
                </a:solidFill>
                <a:latin typeface="Georgia"/>
                <a:cs typeface="Georgia"/>
              </a:defRPr>
            </a:lvl2pPr>
            <a:lvl3pPr>
              <a:defRPr sz="2200">
                <a:solidFill>
                  <a:srgbClr val="002060"/>
                </a:solidFill>
                <a:latin typeface="Georgia"/>
                <a:cs typeface="Georgia"/>
              </a:defRPr>
            </a:lvl3pPr>
            <a:lvl4pPr>
              <a:defRPr sz="1800">
                <a:solidFill>
                  <a:srgbClr val="002060"/>
                </a:solidFill>
                <a:latin typeface="Georgia"/>
                <a:cs typeface="Georgia"/>
              </a:defRPr>
            </a:lvl4pPr>
            <a:lvl5pPr>
              <a:defRPr sz="1600">
                <a:solidFill>
                  <a:srgbClr val="002060"/>
                </a:solidFill>
                <a:latin typeface="Georgia"/>
                <a:cs typeface="Georgi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582842493"/>
      </p:ext>
    </p:extLst>
  </p:cSld>
  <p:clrMapOvr>
    <a:masterClrMapping/>
  </p:clrMapOvr>
  <p:transition spd="med">
    <p:random/>
    <p:sndAc>
      <p:stSnd>
        <p:snd r:embed="rId1" name="typ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noFill/>
          <a:ln w="1651">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0" hangingPunct="0"/>
            <a:endParaRPr lang="zh-TW" altLang="zh-TW">
              <a:solidFill>
                <a:srgbClr val="FFFFFF"/>
              </a:solidFill>
              <a:ea typeface="ヒラギノ角ゴ Pro W3" pitchFamily="-84" charset="-128"/>
            </a:endParaRPr>
          </a:p>
        </p:txBody>
      </p:sp>
      <p:sp>
        <p:nvSpPr>
          <p:cNvPr id="5" name="Rectangle 5"/>
          <p:cNvSpPr>
            <a:spLocks noChangeArrowheads="1"/>
          </p:cNvSpPr>
          <p:nvPr/>
        </p:nvSpPr>
        <p:spPr bwMode="auto">
          <a:xfrm>
            <a:off x="-76200" y="457200"/>
            <a:ext cx="9296400" cy="533400"/>
          </a:xfrm>
          <a:prstGeom prst="rect">
            <a:avLst/>
          </a:prstGeom>
          <a:solidFill>
            <a:srgbClr val="FF7600"/>
          </a:solidFill>
          <a:ln w="9525">
            <a:noFill/>
            <a:miter lim="800000"/>
            <a:headEnd/>
            <a:tailEnd/>
          </a:ln>
          <a:effectLst>
            <a:outerShdw dist="61087" dir="5400000" rotWithShape="0">
              <a:srgbClr val="808080">
                <a:alpha val="25000"/>
              </a:srgbClr>
            </a:outerShdw>
          </a:effectLst>
        </p:spPr>
        <p:txBody>
          <a:bodyPr anchor="ctr"/>
          <a:lstStyle/>
          <a:p>
            <a:pPr algn="ctr" eaLnBrk="0" hangingPunct="0"/>
            <a:endParaRPr lang="zh-TW" altLang="zh-TW">
              <a:solidFill>
                <a:srgbClr val="FFFFFF"/>
              </a:solidFill>
              <a:latin typeface="Calibri" pitchFamily="34" charset="0"/>
            </a:endParaRPr>
          </a:p>
        </p:txBody>
      </p:sp>
      <p:sp>
        <p:nvSpPr>
          <p:cNvPr id="2" name="Title 1"/>
          <p:cNvSpPr>
            <a:spLocks noGrp="1"/>
          </p:cNvSpPr>
          <p:nvPr>
            <p:ph type="title"/>
          </p:nvPr>
        </p:nvSpPr>
        <p:spPr>
          <a:xfrm>
            <a:off x="381000" y="457200"/>
            <a:ext cx="8763000" cy="533400"/>
          </a:xfrm>
          <a:prstGeom prst="rect">
            <a:avLst/>
          </a:prstGeom>
        </p:spPr>
        <p:txBody>
          <a:bodyPr lIns="0" tIns="0" rIns="0" bIns="0" anchor="ctr" anchorCtr="0"/>
          <a:lstStyle>
            <a:lvl1pPr algn="l">
              <a:defRPr sz="2000">
                <a:solidFill>
                  <a:schemeClr val="bg1"/>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idx="1"/>
          </p:nvPr>
        </p:nvSpPr>
        <p:spPr>
          <a:xfrm>
            <a:off x="457200" y="1219200"/>
            <a:ext cx="8229600" cy="4525963"/>
          </a:xfrm>
          <a:prstGeom prst="rect">
            <a:avLst/>
          </a:prstGeom>
        </p:spPr>
        <p:txBody>
          <a:bodyPr/>
          <a:lstStyle>
            <a:lvl1pPr>
              <a:defRPr sz="3000">
                <a:solidFill>
                  <a:srgbClr val="002060"/>
                </a:solidFill>
                <a:latin typeface="Georgia"/>
                <a:cs typeface="Georgia"/>
              </a:defRPr>
            </a:lvl1pPr>
            <a:lvl2pPr>
              <a:defRPr sz="2600">
                <a:solidFill>
                  <a:srgbClr val="002060"/>
                </a:solidFill>
                <a:latin typeface="Georgia"/>
                <a:cs typeface="Georgia"/>
              </a:defRPr>
            </a:lvl2pPr>
            <a:lvl3pPr>
              <a:defRPr sz="2200">
                <a:solidFill>
                  <a:srgbClr val="002060"/>
                </a:solidFill>
                <a:latin typeface="Georgia"/>
                <a:cs typeface="Georgia"/>
              </a:defRPr>
            </a:lvl3pPr>
            <a:lvl4pPr>
              <a:defRPr sz="1800">
                <a:solidFill>
                  <a:srgbClr val="002060"/>
                </a:solidFill>
                <a:latin typeface="Georgia"/>
                <a:cs typeface="Georgia"/>
              </a:defRPr>
            </a:lvl4pPr>
            <a:lvl5pPr>
              <a:defRPr sz="1600">
                <a:solidFill>
                  <a:srgbClr val="002060"/>
                </a:solidFill>
                <a:latin typeface="Georgia"/>
                <a:cs typeface="Georgia"/>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2004224253"/>
      </p:ext>
    </p:extLst>
  </p:cSld>
  <p:clrMapOvr>
    <a:masterClrMapping/>
  </p:clrMapOvr>
  <p:transition spd="med">
    <p:random/>
    <p:sndAc>
      <p:stSnd>
        <p:snd r:embed="rId1" name="type.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sp>
        <p:nvSpPr>
          <p:cNvPr id="4" name="Title 1"/>
          <p:cNvSpPr>
            <a:spLocks noGrp="1"/>
          </p:cNvSpPr>
          <p:nvPr>
            <p:ph type="title"/>
          </p:nvPr>
        </p:nvSpPr>
        <p:spPr>
          <a:xfrm>
            <a:off x="381000" y="228600"/>
            <a:ext cx="8763000" cy="533400"/>
          </a:xfrm>
          <a:prstGeom prst="rect">
            <a:avLst/>
          </a:prstGeom>
        </p:spPr>
        <p:txBody>
          <a:bodyPr lIns="0" tIns="0" rIns="0" bIns="0" anchor="ctr" anchorCtr="0"/>
          <a:lstStyle>
            <a:lvl1pPr algn="l">
              <a:defRPr sz="1800">
                <a:solidFill>
                  <a:srgbClr val="003366"/>
                </a:solidFill>
                <a:latin typeface="Arial Narrow"/>
                <a:cs typeface="Arial Narrow"/>
              </a:defRPr>
            </a:lvl1pPr>
          </a:lstStyle>
          <a:p>
            <a:r>
              <a:rPr lang="zh-TW" altLang="en-US" smtClean="0"/>
              <a:t>按一下以編輯母片標題樣式</a:t>
            </a:r>
            <a:endParaRPr lang="en-US" dirty="0"/>
          </a:p>
        </p:txBody>
      </p:sp>
    </p:spTree>
    <p:extLst>
      <p:ext uri="{BB962C8B-B14F-4D97-AF65-F5344CB8AC3E}">
        <p14:creationId xmlns:p14="http://schemas.microsoft.com/office/powerpoint/2010/main" xmlns="" val="2082815650"/>
      </p:ext>
    </p:extLst>
  </p:cSld>
  <p:clrMapOvr>
    <a:masterClrMapping/>
  </p:clrMapOvr>
  <p:transition spd="med">
    <p:random/>
    <p:sndAc>
      <p:stSnd>
        <p:snd r:embed="rId1" name="type.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0" i="0" cap="all">
                <a:solidFill>
                  <a:srgbClr val="CC6600"/>
                </a:solidFill>
                <a:latin typeface="Arial Narrow"/>
                <a:cs typeface="Arial Narrow"/>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rgbClr val="003366"/>
                </a:solidFill>
                <a:latin typeface="Georgia"/>
                <a:cs typeface="Georgi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Tree>
    <p:extLst>
      <p:ext uri="{BB962C8B-B14F-4D97-AF65-F5344CB8AC3E}">
        <p14:creationId xmlns:p14="http://schemas.microsoft.com/office/powerpoint/2010/main" xmlns="" val="2711461785"/>
      </p:ext>
    </p:extLst>
  </p:cSld>
  <p:clrMapOvr>
    <a:masterClrMapping/>
  </p:clrMapOvr>
  <p:transition spd="med">
    <p:random/>
    <p:sndAc>
      <p:stSnd>
        <p:snd r:embed="rId1" name="type.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3366"/>
                </a:solidFill>
                <a:latin typeface="Arial Narrow"/>
                <a:cs typeface="Arial Narrow"/>
              </a:defRPr>
            </a:lvl1pPr>
          </a:lstStyle>
          <a:p>
            <a:r>
              <a:rPr lang="zh-TW" altLang="en-US" smtClean="0"/>
              <a:t>按一下以編輯母片標題樣式</a:t>
            </a:r>
            <a:endParaRPr lang="en-US" dirty="0"/>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solidFill>
                  <a:srgbClr val="003366"/>
                </a:solidFill>
                <a:latin typeface="Georgia"/>
                <a:cs typeface="Georgia"/>
              </a:defRPr>
            </a:lvl1pPr>
            <a:lvl2pPr>
              <a:defRPr sz="2400">
                <a:solidFill>
                  <a:srgbClr val="003366"/>
                </a:solidFill>
                <a:latin typeface="Georgia"/>
                <a:cs typeface="Georgia"/>
              </a:defRPr>
            </a:lvl2pPr>
            <a:lvl3pPr>
              <a:defRPr sz="2000">
                <a:solidFill>
                  <a:srgbClr val="003366"/>
                </a:solidFill>
                <a:latin typeface="Georgia"/>
                <a:cs typeface="Georgia"/>
              </a:defRPr>
            </a:lvl3pPr>
            <a:lvl4pPr>
              <a:defRPr sz="1800">
                <a:solidFill>
                  <a:srgbClr val="003366"/>
                </a:solidFill>
                <a:latin typeface="Georgia"/>
                <a:cs typeface="Georgia"/>
              </a:defRPr>
            </a:lvl4pPr>
            <a:lvl5pPr>
              <a:defRPr sz="1800">
                <a:solidFill>
                  <a:srgbClr val="003366"/>
                </a:solidFill>
                <a:latin typeface="Georgia"/>
                <a:cs typeface="Georgia"/>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solidFill>
                  <a:srgbClr val="003366"/>
                </a:solidFill>
                <a:latin typeface="Georgia"/>
                <a:cs typeface="Georgia"/>
              </a:defRPr>
            </a:lvl1pPr>
            <a:lvl2pPr>
              <a:defRPr sz="2400">
                <a:solidFill>
                  <a:srgbClr val="003366"/>
                </a:solidFill>
                <a:latin typeface="Georgia"/>
                <a:cs typeface="Georgia"/>
              </a:defRPr>
            </a:lvl2pPr>
            <a:lvl3pPr>
              <a:defRPr sz="2000">
                <a:solidFill>
                  <a:srgbClr val="003366"/>
                </a:solidFill>
                <a:latin typeface="Georgia"/>
                <a:cs typeface="Georgia"/>
              </a:defRPr>
            </a:lvl3pPr>
            <a:lvl4pPr>
              <a:defRPr sz="1800">
                <a:solidFill>
                  <a:srgbClr val="003366"/>
                </a:solidFill>
                <a:latin typeface="Georgia"/>
                <a:cs typeface="Georgia"/>
              </a:defRPr>
            </a:lvl4pPr>
            <a:lvl5pPr>
              <a:defRPr sz="1800">
                <a:solidFill>
                  <a:srgbClr val="003366"/>
                </a:solidFill>
                <a:latin typeface="Georgia"/>
                <a:cs typeface="Georgia"/>
              </a:defRPr>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2358166203"/>
      </p:ext>
    </p:extLst>
  </p:cSld>
  <p:clrMapOvr>
    <a:masterClrMapping/>
  </p:clrMapOvr>
  <p:transition spd="med">
    <p:random/>
    <p:sndAc>
      <p:stSnd>
        <p:snd r:embed="rId1" name="type.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sz="3600">
                <a:solidFill>
                  <a:srgbClr val="003366"/>
                </a:solidFill>
                <a:latin typeface="Arial Narrow"/>
                <a:cs typeface="Arial Narrow"/>
              </a:defRPr>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solidFill>
                  <a:srgbClr val="00336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solidFill>
                  <a:srgbClr val="003366"/>
                </a:solidFill>
                <a:latin typeface="Georgia"/>
                <a:cs typeface="Georgia"/>
              </a:defRPr>
            </a:lvl1pPr>
            <a:lvl2pPr>
              <a:defRPr sz="2000">
                <a:solidFill>
                  <a:srgbClr val="003366"/>
                </a:solidFill>
                <a:latin typeface="Georgia"/>
                <a:cs typeface="Georgia"/>
              </a:defRPr>
            </a:lvl2pPr>
            <a:lvl3pPr>
              <a:defRPr sz="1800">
                <a:solidFill>
                  <a:srgbClr val="003366"/>
                </a:solidFill>
                <a:latin typeface="Georgia"/>
                <a:cs typeface="Georgia"/>
              </a:defRPr>
            </a:lvl3pPr>
            <a:lvl4pPr>
              <a:defRPr sz="1600">
                <a:solidFill>
                  <a:srgbClr val="003366"/>
                </a:solidFill>
                <a:latin typeface="Georgia"/>
                <a:cs typeface="Georgia"/>
              </a:defRPr>
            </a:lvl4pPr>
            <a:lvl5pPr>
              <a:defRPr sz="1600">
                <a:solidFill>
                  <a:srgbClr val="003366"/>
                </a:solidFill>
                <a:latin typeface="Georgia"/>
                <a:cs typeface="Georgia"/>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solidFill>
                  <a:srgbClr val="003366"/>
                </a:solidFill>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solidFill>
                  <a:srgbClr val="003366"/>
                </a:solidFill>
                <a:latin typeface="Georgia"/>
                <a:cs typeface="Georgia"/>
              </a:defRPr>
            </a:lvl1pPr>
            <a:lvl2pPr>
              <a:defRPr sz="2000">
                <a:solidFill>
                  <a:srgbClr val="003366"/>
                </a:solidFill>
                <a:latin typeface="Georgia"/>
                <a:cs typeface="Georgia"/>
              </a:defRPr>
            </a:lvl2pPr>
            <a:lvl3pPr>
              <a:defRPr sz="1800">
                <a:solidFill>
                  <a:srgbClr val="003366"/>
                </a:solidFill>
                <a:latin typeface="Georgia"/>
                <a:cs typeface="Georgia"/>
              </a:defRPr>
            </a:lvl3pPr>
            <a:lvl4pPr>
              <a:defRPr sz="1600">
                <a:solidFill>
                  <a:srgbClr val="003366"/>
                </a:solidFill>
                <a:latin typeface="Georgia"/>
                <a:cs typeface="Georgia"/>
              </a:defRPr>
            </a:lvl4pPr>
            <a:lvl5pPr>
              <a:defRPr sz="1600">
                <a:solidFill>
                  <a:srgbClr val="003366"/>
                </a:solidFill>
                <a:latin typeface="Georgia"/>
                <a:cs typeface="Georgia"/>
              </a:defRPr>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Tree>
    <p:extLst>
      <p:ext uri="{BB962C8B-B14F-4D97-AF65-F5344CB8AC3E}">
        <p14:creationId xmlns:p14="http://schemas.microsoft.com/office/powerpoint/2010/main" xmlns="" val="1625066968"/>
      </p:ext>
    </p:extLst>
  </p:cSld>
  <p:clrMapOvr>
    <a:masterClrMapping/>
  </p:clrMapOvr>
  <p:transition spd="med">
    <p:random/>
    <p:sndAc>
      <p:stSnd>
        <p:snd r:embed="rId1" name="type.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audio" Target="../media/audio1.wav"/><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TextBox 4"/>
          <p:cNvSpPr txBox="1"/>
          <p:nvPr/>
        </p:nvSpPr>
        <p:spPr>
          <a:xfrm>
            <a:off x="7086600" y="6477000"/>
            <a:ext cx="1600200" cy="138113"/>
          </a:xfrm>
          <a:prstGeom prst="rect">
            <a:avLst/>
          </a:prstGeom>
          <a:noFill/>
        </p:spPr>
        <p:txBody>
          <a:bodyPr lIns="0" tIns="0" rIns="0" bIns="0">
            <a:spAutoFit/>
          </a:bodyPr>
          <a:lstStyle/>
          <a:p>
            <a:pPr algn="r" eaLnBrk="0" hangingPunct="0"/>
            <a:r>
              <a:rPr lang="zh-TW" altLang="en-US" sz="900" dirty="0" smtClean="0">
                <a:solidFill>
                  <a:srgbClr val="BCBDC0"/>
                </a:solidFill>
                <a:latin typeface="Arial Narrow" pitchFamily="34" charset="0"/>
              </a:rPr>
              <a:t>社訓練師訓練會</a:t>
            </a:r>
            <a:r>
              <a:rPr lang="en-US" altLang="zh-TW" sz="900" dirty="0" smtClean="0">
                <a:solidFill>
                  <a:srgbClr val="BCBDC0"/>
                </a:solidFill>
                <a:latin typeface="Arial Narrow" pitchFamily="34" charset="0"/>
              </a:rPr>
              <a:t>  |  </a:t>
            </a:r>
            <a:fld id="{BA8E3BD5-7982-4C64-9CE2-663A5DA8F949}" type="slidenum">
              <a:rPr lang="en-US" altLang="zh-TW" sz="900" smtClean="0">
                <a:solidFill>
                  <a:srgbClr val="BCBDC0"/>
                </a:solidFill>
                <a:latin typeface="Arial Narrow" pitchFamily="34" charset="0"/>
              </a:rPr>
              <a:pPr algn="r" eaLnBrk="0" hangingPunct="0"/>
              <a:t>‹#›</a:t>
            </a:fld>
            <a:r>
              <a:rPr lang="en-US" altLang="zh-TW" sz="900" dirty="0" smtClean="0">
                <a:solidFill>
                  <a:srgbClr val="BCBDC0"/>
                </a:solidFill>
                <a:latin typeface="Arial Narrow" pitchFamily="34" charset="0"/>
              </a:rPr>
              <a:t>  </a:t>
            </a:r>
            <a:endParaRPr lang="en-US" altLang="zh-TW" sz="900" dirty="0">
              <a:solidFill>
                <a:srgbClr val="958D85"/>
              </a:solidFill>
              <a:latin typeface="Arial Narrow" pitchFamily="34" charset="0"/>
            </a:endParaRPr>
          </a:p>
        </p:txBody>
      </p:sp>
      <p:pic>
        <p:nvPicPr>
          <p:cNvPr id="4" name="圖片 3"/>
          <p:cNvPicPr>
            <a:picLocks noChangeAspect="1"/>
          </p:cNvPicPr>
          <p:nvPr/>
        </p:nvPicPr>
        <p:blipFill rotWithShape="1">
          <a:blip r:embed="rId25" cstate="print">
            <a:duotone>
              <a:schemeClr val="bg2">
                <a:shade val="45000"/>
                <a:satMod val="135000"/>
              </a:schemeClr>
              <a:prstClr val="white"/>
            </a:duotone>
            <a:extLst>
              <a:ext uri="{28A0092B-C50C-407E-A947-70E740481C1C}">
                <a14:useLocalDpi xmlns:a14="http://schemas.microsoft.com/office/drawing/2010/main" xmlns="" val="0"/>
              </a:ext>
            </a:extLst>
          </a:blip>
          <a:srcRect/>
          <a:stretch/>
        </p:blipFill>
        <p:spPr>
          <a:xfrm>
            <a:off x="0" y="-1"/>
            <a:ext cx="9144000" cy="5878285"/>
          </a:xfrm>
          <a:prstGeom prst="rect">
            <a:avLst/>
          </a:prstGeom>
        </p:spPr>
      </p:pic>
      <p:pic>
        <p:nvPicPr>
          <p:cNvPr id="1028" name="Picture 4" descr="D:\RID3510-dropbox\Dropbox\2014 Rotary\文件(空白)new\LOGO\好用包\EN\T1516_MBS-lockup-EN.png"/>
          <p:cNvPicPr>
            <a:picLocks noChangeAspect="1" noChangeArrowheads="1"/>
          </p:cNvPicPr>
          <p:nvPr/>
        </p:nvPicPr>
        <p:blipFill>
          <a:blip r:embed="rId26" cstate="print"/>
          <a:srcRect/>
          <a:stretch>
            <a:fillRect/>
          </a:stretch>
        </p:blipFill>
        <p:spPr bwMode="auto">
          <a:xfrm>
            <a:off x="0" y="5967412"/>
            <a:ext cx="4356100" cy="890588"/>
          </a:xfrm>
          <a:prstGeom prst="rect">
            <a:avLst/>
          </a:prstGeom>
          <a:noFill/>
        </p:spPr>
      </p:pic>
    </p:spTree>
    <p:extLst>
      <p:ext uri="{BB962C8B-B14F-4D97-AF65-F5344CB8AC3E}">
        <p14:creationId xmlns:p14="http://schemas.microsoft.com/office/powerpoint/2010/main" xmlns="" val="2377853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Lst>
  <p:transition spd="med">
    <p:random/>
    <p:sndAc>
      <p:stSnd>
        <p:snd r:embed="rId24" name="type.wav"/>
      </p:stSnd>
    </p:sndAc>
  </p:transition>
  <p:timing>
    <p:tnLst>
      <p:par>
        <p:cTn id="1" dur="indefinite" restart="never" nodeType="tmRoot"/>
      </p:par>
    </p:tnLst>
  </p:timing>
  <p:txStyles>
    <p:titleStyle>
      <a:lvl1pPr algn="ctr" defTabSz="457200" rtl="0" eaLnBrk="1" fontAlgn="base" hangingPunct="1">
        <a:spcBef>
          <a:spcPct val="0"/>
        </a:spcBef>
        <a:spcAft>
          <a:spcPct val="0"/>
        </a:spcAft>
        <a:defRPr sz="4400" kern="1200">
          <a:solidFill>
            <a:schemeClr val="tx1"/>
          </a:solidFill>
          <a:latin typeface="+mj-lt"/>
          <a:ea typeface="MS PGothic" pitchFamily="34" charset="-128"/>
          <a:cs typeface="ＭＳ Ｐゴシック" charset="0"/>
        </a:defRPr>
      </a:lvl1pPr>
      <a:lvl2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2pPr>
      <a:lvl3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3pPr>
      <a:lvl4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4pPr>
      <a:lvl5pPr algn="ctr" defTabSz="457200" rtl="0" eaLnBrk="1" fontAlgn="base" hangingPunct="1">
        <a:spcBef>
          <a:spcPct val="0"/>
        </a:spcBef>
        <a:spcAft>
          <a:spcPct val="0"/>
        </a:spcAft>
        <a:defRPr sz="4400">
          <a:solidFill>
            <a:schemeClr val="tx1"/>
          </a:solidFill>
          <a:latin typeface="Calibri" charset="0"/>
          <a:ea typeface="MS PGothic" pitchFamily="34" charset="-128"/>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itchFamily="34" charset="0"/>
        <a:buChar char="•"/>
        <a:defRPr sz="3200" kern="1200">
          <a:solidFill>
            <a:schemeClr val="tx1"/>
          </a:solidFill>
          <a:latin typeface="+mn-lt"/>
          <a:ea typeface="MS PGothic" pitchFamily="34" charset="-128"/>
          <a:cs typeface="ＭＳ Ｐゴシック" charset="0"/>
        </a:defRPr>
      </a:lvl1pPr>
      <a:lvl2pPr marL="742950" indent="-285750" algn="l" defTabSz="457200" rtl="0" eaLnBrk="1" fontAlgn="base" hangingPunct="1">
        <a:spcBef>
          <a:spcPct val="20000"/>
        </a:spcBef>
        <a:spcAft>
          <a:spcPct val="0"/>
        </a:spcAft>
        <a:buFont typeface="Arial" pitchFamily="34" charset="0"/>
        <a:buChar char="–"/>
        <a:defRPr sz="2800" kern="1200">
          <a:solidFill>
            <a:schemeClr val="tx1"/>
          </a:solidFill>
          <a:latin typeface="+mn-lt"/>
          <a:ea typeface="MS PGothic" pitchFamily="34" charset="-128"/>
          <a:cs typeface="+mn-cs"/>
        </a:defRPr>
      </a:lvl2pPr>
      <a:lvl3pPr marL="1143000" indent="-228600" algn="l" defTabSz="457200" rtl="0" eaLnBrk="1" fontAlgn="base" hangingPunct="1">
        <a:spcBef>
          <a:spcPct val="20000"/>
        </a:spcBef>
        <a:spcAft>
          <a:spcPct val="0"/>
        </a:spcAft>
        <a:buFont typeface="Arial" pitchFamily="34" charset="0"/>
        <a:buChar char="•"/>
        <a:defRPr sz="2400" kern="1200">
          <a:solidFill>
            <a:schemeClr val="tx1"/>
          </a:solidFill>
          <a:latin typeface="+mn-lt"/>
          <a:ea typeface="MS PGothic" pitchFamily="34" charset="-128"/>
          <a:cs typeface="+mn-cs"/>
        </a:defRPr>
      </a:lvl3pPr>
      <a:lvl4pPr marL="16002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1.wav"/><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2.wav"/><Relationship Id="rId1" Type="http://schemas.openxmlformats.org/officeDocument/2006/relationships/slideLayout" Target="../slideLayouts/slideLayout19.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www.rghf.org/institute/2010/images/IMG_3932.JPG" TargetMode="External"/><Relationship Id="rId7" Type="http://schemas.openxmlformats.org/officeDocument/2006/relationships/hyperlink" Target="http://www.rghf.org/institute/2010/images/RotaryGlobalHistory2010-A083.JPG" TargetMode="Externa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9.jpeg"/><Relationship Id="rId5" Type="http://schemas.openxmlformats.org/officeDocument/2006/relationships/hyperlink" Target="http://www.rghf.org/institute/2010/images/RotaryGlobalHistory2010-A091.JPG" TargetMode="External"/><Relationship Id="rId4" Type="http://schemas.openxmlformats.org/officeDocument/2006/relationships/image" Target="../media/image18.jpeg"/><Relationship Id="rId9" Type="http://schemas.openxmlformats.org/officeDocument/2006/relationships/image" Target="../media/image21.jpeg"/></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1.wav"/><Relationship Id="rId1" Type="http://schemas.openxmlformats.org/officeDocument/2006/relationships/slideLayout" Target="../slideLayouts/slideLayout11.xml"/><Relationship Id="rId4" Type="http://schemas.openxmlformats.org/officeDocument/2006/relationships/image" Target="../media/image26.jpe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0.xml"/></Relationships>
</file>

<file path=ppt/slides/_rels/slide5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16.xml"/></Relationships>
</file>

<file path=ppt/slides/_rels/slide6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idx="1"/>
          </p:nvPr>
        </p:nvSpPr>
        <p:spPr>
          <a:xfrm>
            <a:off x="-323850" y="333375"/>
            <a:ext cx="9467850" cy="5792788"/>
          </a:xfrm>
        </p:spPr>
        <p:txBody>
          <a:bodyPr/>
          <a:lstStyle/>
          <a:p>
            <a:r>
              <a:rPr lang="en-US" altLang="zh-TW" sz="2600"/>
              <a:t/>
            </a:r>
            <a:br>
              <a:rPr lang="en-US" altLang="zh-TW" sz="2600"/>
            </a:br>
            <a:r>
              <a:rPr lang="en-US" altLang="zh-TW" sz="2600"/>
              <a:t>        </a:t>
            </a:r>
            <a:r>
              <a:rPr lang="en-US" altLang="zh-TW" sz="3600"/>
              <a:t> </a:t>
            </a:r>
            <a:r>
              <a:rPr lang="zh-TW" altLang="en-US" sz="3600">
                <a:solidFill>
                  <a:srgbClr val="CC3300"/>
                </a:solidFill>
              </a:rPr>
              <a:t>專題演講</a:t>
            </a:r>
          </a:p>
          <a:p>
            <a:r>
              <a:rPr lang="zh-TW" altLang="en-US" sz="5000"/>
              <a:t>   被遺忘的</a:t>
            </a:r>
            <a:r>
              <a:rPr lang="zh-TW" altLang="en-US" sz="5000" b="1"/>
              <a:t/>
            </a:r>
            <a:br>
              <a:rPr lang="zh-TW" altLang="en-US" sz="5000" b="1"/>
            </a:br>
            <a:r>
              <a:rPr lang="zh-TW" altLang="en-US" sz="5000" b="1"/>
              <a:t>  </a:t>
            </a:r>
            <a:r>
              <a:rPr lang="zh-TW" altLang="en-US" sz="6200" b="1"/>
              <a:t>扶輪神主牌</a:t>
            </a:r>
          </a:p>
        </p:txBody>
      </p:sp>
      <p:sp>
        <p:nvSpPr>
          <p:cNvPr id="5122" name="Rectangle 2"/>
          <p:cNvSpPr>
            <a:spLocks noGrp="1" noChangeArrowheads="1"/>
          </p:cNvSpPr>
          <p:nvPr>
            <p:ph type="title"/>
          </p:nvPr>
        </p:nvSpPr>
        <p:spPr/>
        <p:txBody>
          <a:bodyPr/>
          <a:lstStyle/>
          <a:p>
            <a:endParaRPr lang="zh-TW" altLang="zh-TW"/>
          </a:p>
        </p:txBody>
      </p:sp>
      <p:pic>
        <p:nvPicPr>
          <p:cNvPr id="5124" name="Picture 3" descr="Deathofalegend_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16463" y="476250"/>
            <a:ext cx="4251325" cy="60928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126" name="Picture 4" descr="riemblem_c_larg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403350" y="3573463"/>
            <a:ext cx="2087563" cy="2087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2400" dirty="0">
                <a:solidFill>
                  <a:srgbClr val="FF0066"/>
                </a:solidFill>
              </a:rPr>
              <a:t>在模範扶輪社章程第</a:t>
            </a:r>
            <a:r>
              <a:rPr lang="en-US" altLang="zh-TW" sz="2400" b="1" i="1" dirty="0">
                <a:solidFill>
                  <a:srgbClr val="FF0066"/>
                </a:solidFill>
              </a:rPr>
              <a:t>8 </a:t>
            </a:r>
            <a:r>
              <a:rPr lang="zh-TW" altLang="en-US" sz="2400" dirty="0">
                <a:solidFill>
                  <a:srgbClr val="FF0066"/>
                </a:solidFill>
              </a:rPr>
              <a:t>章</a:t>
            </a:r>
            <a:br>
              <a:rPr lang="zh-TW" altLang="en-US" sz="2400" dirty="0">
                <a:solidFill>
                  <a:srgbClr val="FF0066"/>
                </a:solidFill>
              </a:rPr>
            </a:br>
            <a:r>
              <a:rPr lang="zh-TW" altLang="en-US" sz="2400" dirty="0">
                <a:solidFill>
                  <a:srgbClr val="FF0066"/>
                </a:solidFill>
              </a:rPr>
              <a:t>為 </a:t>
            </a:r>
            <a:r>
              <a:rPr lang="zh-TW" altLang="en-US" sz="2400" b="1" dirty="0">
                <a:solidFill>
                  <a:srgbClr val="FF0066"/>
                </a:solidFill>
              </a:rPr>
              <a:t>「</a:t>
            </a:r>
            <a:r>
              <a:rPr lang="zh-TW" altLang="en-US" sz="2400" dirty="0">
                <a:solidFill>
                  <a:srgbClr val="FF0066"/>
                </a:solidFill>
              </a:rPr>
              <a:t>職業分類</a:t>
            </a:r>
            <a:r>
              <a:rPr lang="zh-TW" altLang="en-US" sz="2400" b="1" dirty="0">
                <a:solidFill>
                  <a:srgbClr val="FF0066"/>
                </a:solidFill>
              </a:rPr>
              <a:t>」</a:t>
            </a:r>
            <a:r>
              <a:rPr lang="zh-TW" altLang="en-US" sz="2400" dirty="0">
                <a:solidFill>
                  <a:srgbClr val="FF0066"/>
                </a:solidFill>
              </a:rPr>
              <a:t>作了定義</a:t>
            </a:r>
            <a:br>
              <a:rPr lang="zh-TW" altLang="en-US" sz="2400" dirty="0">
                <a:solidFill>
                  <a:srgbClr val="FF0066"/>
                </a:solidFill>
              </a:rPr>
            </a:br>
            <a:r>
              <a:rPr lang="zh-TW" altLang="en-US" sz="2400" dirty="0"/>
              <a:t/>
            </a:r>
            <a:br>
              <a:rPr lang="zh-TW" altLang="en-US" sz="2400" dirty="0"/>
            </a:br>
            <a:r>
              <a:rPr lang="zh-TW" altLang="en-US" sz="3200" dirty="0"/>
              <a:t>每一</a:t>
            </a:r>
            <a:r>
              <a:rPr lang="zh-TW" altLang="en-US" sz="3200" dirty="0" smtClean="0"/>
              <a:t>位社員</a:t>
            </a:r>
            <a:endParaRPr lang="en-US" altLang="zh-TW" sz="3200" dirty="0" smtClean="0"/>
          </a:p>
          <a:p>
            <a:pPr marL="0" indent="0">
              <a:buNone/>
            </a:pPr>
            <a:r>
              <a:rPr lang="zh-TW" altLang="en-US" sz="3200" dirty="0" smtClean="0"/>
              <a:t>  應</a:t>
            </a:r>
            <a:r>
              <a:rPr lang="zh-TW" altLang="en-US" sz="3200" dirty="0"/>
              <a:t>各依其所從事</a:t>
            </a:r>
            <a:r>
              <a:rPr lang="zh-TW" altLang="en-US" sz="3200" dirty="0" smtClean="0"/>
              <a:t>之</a:t>
            </a:r>
            <a:endParaRPr lang="en-US" altLang="zh-TW" sz="3200" dirty="0" smtClean="0"/>
          </a:p>
          <a:p>
            <a:pPr marL="0" indent="0">
              <a:buNone/>
            </a:pPr>
            <a:r>
              <a:rPr lang="zh-TW" altLang="en-US" sz="3200" dirty="0" smtClean="0"/>
              <a:t>  </a:t>
            </a:r>
            <a:r>
              <a:rPr lang="zh-TW" altLang="en-US" sz="3200" b="1" dirty="0" smtClean="0">
                <a:solidFill>
                  <a:srgbClr val="FF0000"/>
                </a:solidFill>
              </a:rPr>
              <a:t>事業</a:t>
            </a:r>
            <a:r>
              <a:rPr lang="zh-TW" altLang="en-US" sz="3200" b="1" dirty="0">
                <a:solidFill>
                  <a:srgbClr val="FF0000"/>
                </a:solidFill>
              </a:rPr>
              <a:t>、專業、或社區服務</a:t>
            </a:r>
            <a:r>
              <a:rPr lang="zh-TW" altLang="en-US" sz="3200" b="1" dirty="0" smtClean="0">
                <a:solidFill>
                  <a:srgbClr val="FF0000"/>
                </a:solidFill>
              </a:rPr>
              <a:t>類別</a:t>
            </a:r>
            <a:endParaRPr lang="en-US" altLang="zh-TW" sz="3200" b="1" dirty="0" smtClean="0">
              <a:solidFill>
                <a:srgbClr val="FF0000"/>
              </a:solidFill>
            </a:endParaRPr>
          </a:p>
          <a:p>
            <a:pPr marL="0" indent="0">
              <a:buNone/>
            </a:pPr>
            <a:r>
              <a:rPr lang="zh-TW" altLang="en-US" sz="3200" dirty="0"/>
              <a:t> </a:t>
            </a:r>
            <a:r>
              <a:rPr lang="zh-TW" altLang="en-US" sz="3200" dirty="0" smtClean="0"/>
              <a:t> 加以分類</a:t>
            </a:r>
            <a:r>
              <a:rPr lang="zh-TW" altLang="en-US" sz="3200" dirty="0"/>
              <a:t>。</a:t>
            </a:r>
            <a:endParaRPr lang="zh-TW" altLang="en-US" dirty="0"/>
          </a:p>
        </p:txBody>
      </p:sp>
      <p:sp>
        <p:nvSpPr>
          <p:cNvPr id="126980" name="Rectangle 4"/>
          <p:cNvSpPr>
            <a:spLocks noGrp="1" noChangeArrowheads="1"/>
          </p:cNvSpPr>
          <p:nvPr>
            <p:ph type="title"/>
          </p:nvPr>
        </p:nvSpPr>
        <p:spPr/>
        <p:txBody>
          <a:bodyPr/>
          <a:lstStyle/>
          <a:p>
            <a:r>
              <a:rPr lang="zh-TW" altLang="en-US" sz="4800" dirty="0" smtClean="0"/>
              <a:t>職業分類</a:t>
            </a:r>
            <a:endParaRPr lang="zh-TW" altLang="en-US" sz="4800" dirty="0"/>
          </a:p>
        </p:txBody>
      </p:sp>
      <p:pic>
        <p:nvPicPr>
          <p:cNvPr id="5" name="圖片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64088" y="301922"/>
            <a:ext cx="3634582" cy="3180259"/>
          </a:xfrm>
          <a:prstGeom prst="rect">
            <a:avLst/>
          </a:prstGeom>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zh-TW" altLang="en-US" sz="3200" dirty="0">
                <a:solidFill>
                  <a:srgbClr val="FF0066"/>
                </a:solidFill>
              </a:rPr>
              <a:t>職業</a:t>
            </a:r>
            <a:r>
              <a:rPr lang="zh-TW" altLang="en-US" sz="3200" dirty="0" smtClean="0">
                <a:solidFill>
                  <a:srgbClr val="FF0066"/>
                </a:solidFill>
              </a:rPr>
              <a:t>分類</a:t>
            </a:r>
            <a:r>
              <a:rPr lang="zh-TW" altLang="en-US" sz="3200" dirty="0" smtClean="0"/>
              <a:t>為</a:t>
            </a:r>
            <a:r>
              <a:rPr lang="zh-TW" altLang="en-US" sz="3200" dirty="0"/>
              <a:t>每一位現職社員所必須。</a:t>
            </a:r>
            <a:br>
              <a:rPr lang="zh-TW" altLang="en-US" sz="3200" dirty="0"/>
            </a:br>
            <a:endParaRPr lang="en-US" altLang="zh-TW" sz="3200" dirty="0" smtClean="0"/>
          </a:p>
          <a:p>
            <a:r>
              <a:rPr lang="zh-TW" altLang="en-US" sz="3200" dirty="0" smtClean="0"/>
              <a:t>職業</a:t>
            </a:r>
            <a:r>
              <a:rPr lang="zh-TW" altLang="en-US" sz="3200" dirty="0"/>
              <a:t>分類的</a:t>
            </a:r>
            <a:r>
              <a:rPr lang="zh-TW" altLang="en-US" sz="3200" dirty="0" smtClean="0"/>
              <a:t>原則</a:t>
            </a:r>
            <a:endParaRPr lang="en-US" altLang="zh-TW" sz="3200" dirty="0" smtClean="0"/>
          </a:p>
          <a:p>
            <a:pPr lvl="1"/>
            <a:r>
              <a:rPr lang="zh-TW" altLang="en-US" sz="2800" dirty="0" smtClean="0"/>
              <a:t>幾乎</a:t>
            </a:r>
            <a:r>
              <a:rPr lang="zh-TW" altLang="en-US" sz="2800" dirty="0"/>
              <a:t>所有扶輪的社員資格所據以決定的</a:t>
            </a:r>
            <a:r>
              <a:rPr lang="zh-TW" altLang="en-US" sz="2800" dirty="0" smtClean="0"/>
              <a:t>準則</a:t>
            </a:r>
            <a:endParaRPr lang="en-US" altLang="zh-TW" sz="2800" dirty="0" smtClean="0"/>
          </a:p>
          <a:p>
            <a:pPr marL="457200" lvl="1" indent="0">
              <a:buNone/>
            </a:pPr>
            <a:endParaRPr lang="en-US" altLang="zh-TW" sz="2800" dirty="0" smtClean="0"/>
          </a:p>
          <a:p>
            <a:pPr lvl="1"/>
            <a:r>
              <a:rPr lang="zh-TW" altLang="en-US" sz="2800" dirty="0" smtClean="0"/>
              <a:t>確保</a:t>
            </a:r>
            <a:r>
              <a:rPr lang="zh-TW" altLang="en-US" sz="2800" dirty="0"/>
              <a:t>每一個扶輪社的社員組成代表其社區的事業與專業族群的斷面。 </a:t>
            </a:r>
            <a:br>
              <a:rPr lang="zh-TW" altLang="en-US" sz="2800" dirty="0"/>
            </a:br>
            <a:endParaRPr lang="zh-TW" altLang="en-US" dirty="0"/>
          </a:p>
        </p:txBody>
      </p:sp>
      <p:sp>
        <p:nvSpPr>
          <p:cNvPr id="129028" name="Rectangle 4"/>
          <p:cNvSpPr>
            <a:spLocks noGrp="1" noChangeArrowheads="1"/>
          </p:cNvSpPr>
          <p:nvPr>
            <p:ph type="title"/>
          </p:nvPr>
        </p:nvSpPr>
        <p:spPr/>
        <p:txBody>
          <a:bodyPr/>
          <a:lstStyle/>
          <a:p>
            <a:endParaRPr lang="zh-TW" altLang="en-US" sz="4000"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95536" y="0"/>
            <a:ext cx="8229600" cy="6249987"/>
          </a:xfrm>
        </p:spPr>
        <p:txBody>
          <a:bodyPr/>
          <a:lstStyle/>
          <a:p>
            <a:r>
              <a:rPr lang="zh-TW" altLang="en-US" sz="4000" dirty="0">
                <a:solidFill>
                  <a:srgbClr val="002060"/>
                </a:solidFill>
              </a:rPr>
              <a:t>農業</a:t>
            </a:r>
            <a:r>
              <a:rPr lang="en-US" altLang="zh-TW" sz="4000" dirty="0">
                <a:solidFill>
                  <a:srgbClr val="002060"/>
                </a:solidFill>
              </a:rPr>
              <a:t>/</a:t>
            </a:r>
            <a:r>
              <a:rPr lang="en-US" altLang="zh-TW" sz="4000" b="1" dirty="0">
                <a:solidFill>
                  <a:srgbClr val="002060"/>
                </a:solidFill>
              </a:rPr>
              <a:t>Agriculture </a:t>
            </a:r>
            <a:br>
              <a:rPr lang="en-US" altLang="zh-TW" sz="4000" b="1" dirty="0">
                <a:solidFill>
                  <a:srgbClr val="002060"/>
                </a:solidFill>
              </a:rPr>
            </a:br>
            <a:r>
              <a:rPr lang="zh-TW" altLang="en-US" sz="4000" dirty="0">
                <a:solidFill>
                  <a:srgbClr val="002060"/>
                </a:solidFill>
              </a:rPr>
              <a:t>空氣調節設備</a:t>
            </a:r>
            <a:r>
              <a:rPr lang="en-US" altLang="zh-TW" sz="4000" b="1" dirty="0">
                <a:solidFill>
                  <a:srgbClr val="002060"/>
                </a:solidFill>
              </a:rPr>
              <a:t>/Air Conditioning</a:t>
            </a:r>
            <a:br>
              <a:rPr lang="en-US" altLang="zh-TW" sz="4000" b="1" dirty="0">
                <a:solidFill>
                  <a:srgbClr val="002060"/>
                </a:solidFill>
              </a:rPr>
            </a:br>
            <a:r>
              <a:rPr lang="zh-TW" altLang="en-US" sz="4000" dirty="0" smtClean="0">
                <a:solidFill>
                  <a:srgbClr val="002060"/>
                </a:solidFill>
              </a:rPr>
              <a:t>鋁</a:t>
            </a:r>
            <a:r>
              <a:rPr lang="zh-TW" altLang="en-US" sz="4000" dirty="0">
                <a:solidFill>
                  <a:srgbClr val="002060"/>
                </a:solidFill>
              </a:rPr>
              <a:t>製品工業</a:t>
            </a:r>
            <a:r>
              <a:rPr lang="en-US" altLang="zh-TW" sz="4000" b="1" dirty="0">
                <a:solidFill>
                  <a:srgbClr val="002060"/>
                </a:solidFill>
              </a:rPr>
              <a:t>/Aluminum Industry</a:t>
            </a:r>
            <a:br>
              <a:rPr lang="en-US" altLang="zh-TW" sz="4000" b="1" dirty="0">
                <a:solidFill>
                  <a:srgbClr val="002060"/>
                </a:solidFill>
              </a:rPr>
            </a:br>
            <a:r>
              <a:rPr lang="en-US" altLang="zh-TW" sz="4000" b="1" dirty="0">
                <a:solidFill>
                  <a:srgbClr val="002060"/>
                </a:solidFill>
              </a:rPr>
              <a:t/>
            </a:r>
            <a:br>
              <a:rPr lang="en-US" altLang="zh-TW" sz="4000" b="1" dirty="0">
                <a:solidFill>
                  <a:srgbClr val="002060"/>
                </a:solidFill>
              </a:rPr>
            </a:br>
            <a:r>
              <a:rPr lang="zh-TW" altLang="en-US" sz="4000" dirty="0" smtClean="0">
                <a:solidFill>
                  <a:srgbClr val="002060"/>
                </a:solidFill>
              </a:rPr>
              <a:t>廣播</a:t>
            </a:r>
            <a:r>
              <a:rPr lang="zh-TW" altLang="en-US" sz="4000" dirty="0">
                <a:solidFill>
                  <a:srgbClr val="002060"/>
                </a:solidFill>
              </a:rPr>
              <a:t>服務</a:t>
            </a:r>
            <a:r>
              <a:rPr lang="en-US" altLang="zh-TW" sz="4000" b="1" dirty="0">
                <a:solidFill>
                  <a:srgbClr val="002060"/>
                </a:solidFill>
              </a:rPr>
              <a:t>/Broadcasting Service </a:t>
            </a:r>
            <a:br>
              <a:rPr lang="en-US" altLang="zh-TW" sz="4000" b="1" dirty="0">
                <a:solidFill>
                  <a:srgbClr val="002060"/>
                </a:solidFill>
              </a:rPr>
            </a:br>
            <a:r>
              <a:rPr lang="zh-TW" altLang="en-US" sz="4000" dirty="0">
                <a:solidFill>
                  <a:srgbClr val="002060"/>
                </a:solidFill>
              </a:rPr>
              <a:t>建築材料</a:t>
            </a:r>
            <a:r>
              <a:rPr lang="en-US" altLang="zh-TW" sz="4000" dirty="0">
                <a:solidFill>
                  <a:srgbClr val="002060"/>
                </a:solidFill>
              </a:rPr>
              <a:t>/</a:t>
            </a:r>
            <a:r>
              <a:rPr lang="en-US" altLang="zh-TW" sz="4000" b="1" dirty="0">
                <a:solidFill>
                  <a:srgbClr val="002060"/>
                </a:solidFill>
              </a:rPr>
              <a:t>Building Materials</a:t>
            </a:r>
            <a:br>
              <a:rPr lang="en-US" altLang="zh-TW" sz="4000" b="1" dirty="0">
                <a:solidFill>
                  <a:srgbClr val="002060"/>
                </a:solidFill>
              </a:rPr>
            </a:br>
            <a:r>
              <a:rPr lang="en-US" altLang="zh-TW" sz="4000" b="1" dirty="0">
                <a:solidFill>
                  <a:srgbClr val="002060"/>
                </a:solidFill>
              </a:rPr>
              <a:t/>
            </a:r>
            <a:br>
              <a:rPr lang="en-US" altLang="zh-TW" sz="4000" b="1" dirty="0">
                <a:solidFill>
                  <a:srgbClr val="002060"/>
                </a:solidFill>
              </a:rPr>
            </a:br>
            <a:r>
              <a:rPr lang="zh-TW" altLang="en-US" sz="4000" dirty="0">
                <a:solidFill>
                  <a:srgbClr val="002060"/>
                </a:solidFill>
              </a:rPr>
              <a:t>化學工業</a:t>
            </a:r>
            <a:r>
              <a:rPr lang="en-US" altLang="zh-TW" sz="4000" dirty="0">
                <a:solidFill>
                  <a:srgbClr val="002060"/>
                </a:solidFill>
              </a:rPr>
              <a:t>/</a:t>
            </a:r>
            <a:r>
              <a:rPr lang="en-US" altLang="zh-TW" sz="4000" b="1" dirty="0">
                <a:solidFill>
                  <a:srgbClr val="002060"/>
                </a:solidFill>
              </a:rPr>
              <a:t>Chemical Industry</a:t>
            </a:r>
            <a:br>
              <a:rPr lang="en-US" altLang="zh-TW" sz="4000" b="1" dirty="0">
                <a:solidFill>
                  <a:srgbClr val="002060"/>
                </a:solidFill>
              </a:rPr>
            </a:br>
            <a:r>
              <a:rPr lang="zh-TW" altLang="en-US" sz="4000" dirty="0">
                <a:solidFill>
                  <a:srgbClr val="002060"/>
                </a:solidFill>
              </a:rPr>
              <a:t>建築業</a:t>
            </a:r>
            <a:r>
              <a:rPr lang="en-US" altLang="zh-TW" sz="4000" dirty="0">
                <a:solidFill>
                  <a:srgbClr val="002060"/>
                </a:solidFill>
              </a:rPr>
              <a:t>/</a:t>
            </a:r>
            <a:r>
              <a:rPr lang="en-US" altLang="zh-TW" sz="4000" b="1" dirty="0">
                <a:solidFill>
                  <a:srgbClr val="002060"/>
                </a:solidFill>
              </a:rPr>
              <a:t>Construction Service</a:t>
            </a: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67544" y="228601"/>
            <a:ext cx="8208912" cy="5432648"/>
          </a:xfrm>
        </p:spPr>
        <p:txBody>
          <a:bodyPr/>
          <a:lstStyle/>
          <a:p>
            <a:pPr marL="0" indent="0">
              <a:buNone/>
            </a:pPr>
            <a:r>
              <a:rPr lang="zh-TW" altLang="en-US" sz="3400" b="1" dirty="0" smtClean="0"/>
              <a:t>扶</a:t>
            </a:r>
            <a:r>
              <a:rPr lang="zh-TW" altLang="en-US" sz="3400" b="1" dirty="0"/>
              <a:t>輪運動是從 </a:t>
            </a:r>
            <a:r>
              <a:rPr lang="zh-TW" altLang="en-US" sz="3400" b="1" u="sng" dirty="0"/>
              <a:t>職業服務 </a:t>
            </a:r>
            <a:r>
              <a:rPr lang="zh-TW" altLang="en-US" sz="3400" b="1" dirty="0"/>
              <a:t>開始</a:t>
            </a:r>
            <a:r>
              <a:rPr lang="zh-TW" altLang="en-US" sz="3400" b="1" dirty="0" smtClean="0"/>
              <a:t>的！</a:t>
            </a:r>
            <a:r>
              <a:rPr lang="zh-TW" altLang="en-US" sz="3400" b="1" dirty="0"/>
              <a:t/>
            </a:r>
            <a:br>
              <a:rPr lang="zh-TW" altLang="en-US" sz="3400" b="1" dirty="0"/>
            </a:br>
            <a:endParaRPr lang="en-US" altLang="zh-TW" sz="3400" b="1" dirty="0" smtClean="0"/>
          </a:p>
          <a:p>
            <a:pPr marL="0" indent="0">
              <a:buNone/>
            </a:pPr>
            <a:r>
              <a:rPr lang="zh-TW" altLang="en-US" sz="3400" b="1" dirty="0" smtClean="0"/>
              <a:t>也</a:t>
            </a:r>
            <a:r>
              <a:rPr lang="zh-TW" altLang="en-US" sz="3400" b="1" dirty="0"/>
              <a:t>可以</a:t>
            </a:r>
            <a:r>
              <a:rPr lang="zh-TW" altLang="en-US" sz="3400" b="1" dirty="0" smtClean="0"/>
              <a:t>說</a:t>
            </a:r>
            <a:r>
              <a:rPr lang="en-US" altLang="zh-TW" sz="3400" b="1" dirty="0" smtClean="0"/>
              <a:t>…</a:t>
            </a:r>
            <a:r>
              <a:rPr lang="zh-TW" altLang="en-US" sz="3400" b="1" dirty="0"/>
              <a:t/>
            </a:r>
            <a:br>
              <a:rPr lang="zh-TW" altLang="en-US" sz="3400" b="1" dirty="0"/>
            </a:br>
            <a:r>
              <a:rPr lang="zh-TW" altLang="en-US" sz="3400" b="1" dirty="0" smtClean="0"/>
              <a:t>扶</a:t>
            </a:r>
            <a:r>
              <a:rPr lang="zh-TW" altLang="en-US" sz="3400" b="1" dirty="0"/>
              <a:t>輪的第一個服務</a:t>
            </a:r>
            <a:r>
              <a:rPr lang="en-US" altLang="zh-TW" sz="3400" b="1" dirty="0"/>
              <a:t>(Service)</a:t>
            </a:r>
            <a:r>
              <a:rPr lang="zh-TW" altLang="en-US" sz="3400" b="1" dirty="0"/>
              <a:t>概念就是</a:t>
            </a:r>
            <a:br>
              <a:rPr lang="zh-TW" altLang="en-US" sz="3400" b="1" dirty="0"/>
            </a:br>
            <a:endParaRPr lang="en-US" altLang="zh-TW" sz="3400" b="1" dirty="0" smtClean="0"/>
          </a:p>
          <a:p>
            <a:pPr marL="0" indent="0">
              <a:buNone/>
            </a:pPr>
            <a:r>
              <a:rPr lang="zh-TW" altLang="en-US" sz="4100" b="1" dirty="0" smtClean="0">
                <a:solidFill>
                  <a:srgbClr val="FF0000"/>
                </a:solidFill>
              </a:rPr>
              <a:t>職業</a:t>
            </a:r>
            <a:r>
              <a:rPr lang="zh-TW" altLang="en-US" sz="4100" b="1" dirty="0">
                <a:solidFill>
                  <a:srgbClr val="FF0000"/>
                </a:solidFill>
              </a:rPr>
              <a:t>服務</a:t>
            </a:r>
            <a:r>
              <a:rPr lang="zh-TW" altLang="en-US" sz="3700" b="1" dirty="0">
                <a:solidFill>
                  <a:srgbClr val="FF0000"/>
                </a:solidFill>
              </a:rPr>
              <a:t/>
            </a:r>
            <a:br>
              <a:rPr lang="zh-TW" altLang="en-US" sz="3700" b="1" dirty="0">
                <a:solidFill>
                  <a:srgbClr val="FF0000"/>
                </a:solidFill>
              </a:rPr>
            </a:br>
            <a:r>
              <a:rPr lang="en-US" altLang="zh-TW" sz="3700" b="1" dirty="0" smtClean="0">
                <a:solidFill>
                  <a:srgbClr val="FF0000"/>
                </a:solidFill>
              </a:rPr>
              <a:t>(</a:t>
            </a:r>
            <a:r>
              <a:rPr lang="en-US" altLang="zh-TW" sz="3700" b="1" dirty="0">
                <a:solidFill>
                  <a:srgbClr val="FF0000"/>
                </a:solidFill>
              </a:rPr>
              <a:t>Vocational Service</a:t>
            </a:r>
            <a:r>
              <a:rPr lang="en-US" altLang="zh-TW" sz="3700" b="1" dirty="0" smtClean="0">
                <a:solidFill>
                  <a:srgbClr val="FF0000"/>
                </a:solidFill>
              </a:rPr>
              <a:t>)</a:t>
            </a:r>
            <a:endParaRPr lang="en-US" altLang="zh-TW" sz="3700" b="1" dirty="0">
              <a:solidFill>
                <a:srgbClr val="FF0000"/>
              </a:solidFill>
            </a:endParaRPr>
          </a:p>
        </p:txBody>
      </p:sp>
      <p:sp>
        <p:nvSpPr>
          <p:cNvPr id="19458" name="Rectangle 2"/>
          <p:cNvSpPr>
            <a:spLocks noGrp="1" noChangeArrowheads="1"/>
          </p:cNvSpPr>
          <p:nvPr>
            <p:ph type="title"/>
          </p:nvPr>
        </p:nvSpPr>
        <p:spPr/>
        <p:txBody>
          <a:bodyPr/>
          <a:lstStyle/>
          <a:p>
            <a:endParaRPr lang="zh-TW" altLang="zh-TW" dirty="0"/>
          </a:p>
        </p:txBody>
      </p:sp>
      <p:pic>
        <p:nvPicPr>
          <p:cNvPr id="2" name="圖片 1"/>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flipH="1">
            <a:off x="5724127" y="2944924"/>
            <a:ext cx="3076363" cy="3076363"/>
          </a:xfrm>
          <a:prstGeom prst="rect">
            <a:avLst/>
          </a:prstGeom>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a:xfrm>
            <a:off x="512082" y="1561530"/>
            <a:ext cx="7916862" cy="4395787"/>
          </a:xfrm>
        </p:spPr>
      </p:pic>
      <p:sp>
        <p:nvSpPr>
          <p:cNvPr id="15362" name="Rectangle 2"/>
          <p:cNvSpPr>
            <a:spLocks noGrp="1" noChangeArrowheads="1"/>
          </p:cNvSpPr>
          <p:nvPr>
            <p:ph type="title"/>
          </p:nvPr>
        </p:nvSpPr>
        <p:spPr>
          <a:xfrm>
            <a:off x="457200" y="0"/>
            <a:ext cx="8229600" cy="1341438"/>
          </a:xfrm>
          <a:noFill/>
          <a:ln>
            <a:noFill/>
          </a:ln>
        </p:spPr>
        <p:txBody>
          <a:bodyPr/>
          <a:lstStyle/>
          <a:p>
            <a:r>
              <a:rPr lang="zh-TW" altLang="en-US" dirty="0"/>
              <a:t>扶輪創始人 </a:t>
            </a:r>
            <a:r>
              <a:rPr lang="en-US" altLang="zh-TW" dirty="0">
                <a:solidFill>
                  <a:srgbClr val="FF0066"/>
                </a:solidFill>
              </a:rPr>
              <a:t>Paul Harris</a:t>
            </a:r>
            <a:r>
              <a:rPr lang="en-US" altLang="zh-TW" sz="3200" dirty="0"/>
              <a:t>   </a:t>
            </a:r>
            <a:r>
              <a:rPr lang="zh-TW" altLang="en-US" sz="3200" dirty="0"/>
              <a:t>及其友人</a:t>
            </a:r>
            <a:br>
              <a:rPr lang="zh-TW" altLang="en-US" sz="3200" dirty="0"/>
            </a:br>
            <a:r>
              <a:rPr lang="en-US" altLang="zh-TW" sz="3200" dirty="0">
                <a:solidFill>
                  <a:srgbClr val="0000FF"/>
                </a:solidFill>
              </a:rPr>
              <a:t>The four original Rotarians</a:t>
            </a:r>
          </a:p>
        </p:txBody>
      </p:sp>
      <p:sp>
        <p:nvSpPr>
          <p:cNvPr id="15364" name="Rectangle 4"/>
          <p:cNvSpPr>
            <a:spLocks noChangeArrowheads="1"/>
          </p:cNvSpPr>
          <p:nvPr/>
        </p:nvSpPr>
        <p:spPr bwMode="auto">
          <a:xfrm>
            <a:off x="899592" y="3933055"/>
            <a:ext cx="1081088"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spcBef>
                <a:spcPct val="20000"/>
              </a:spcBef>
            </a:pPr>
            <a:r>
              <a:rPr lang="zh-TW" altLang="en-US" sz="2400" b="1" u="sng" dirty="0" smtClean="0">
                <a:solidFill>
                  <a:schemeClr val="tx2">
                    <a:lumMod val="40000"/>
                    <a:lumOff val="60000"/>
                  </a:schemeClr>
                </a:solidFill>
                <a:latin typeface="超世紀中顏楷" panose="02000000000000000000" pitchFamily="2" charset="-120"/>
                <a:ea typeface="超世紀中顏楷" panose="02000000000000000000" pitchFamily="2" charset="-120"/>
              </a:rPr>
              <a:t>席勒</a:t>
            </a:r>
            <a:r>
              <a:rPr lang="zh-TW" altLang="en-US" sz="2400" b="1" u="sng" dirty="0" smtClean="0">
                <a:solidFill>
                  <a:schemeClr val="accent2"/>
                </a:solidFill>
                <a:latin typeface="超世紀中顏楷" panose="02000000000000000000" pitchFamily="2" charset="-120"/>
                <a:ea typeface="超世紀中顏楷" panose="02000000000000000000" pitchFamily="2" charset="-120"/>
              </a:rPr>
              <a:t> </a:t>
            </a:r>
            <a:r>
              <a:rPr lang="en-US" altLang="zh-TW" u="sng" dirty="0" smtClean="0">
                <a:solidFill>
                  <a:schemeClr val="accent2">
                    <a:lumMod val="20000"/>
                    <a:lumOff val="80000"/>
                  </a:schemeClr>
                </a:solidFill>
                <a:latin typeface="超世紀中顏楷" panose="02000000000000000000" pitchFamily="2" charset="-120"/>
                <a:ea typeface="超世紀中顏楷" panose="02000000000000000000" pitchFamily="2" charset="-120"/>
              </a:rPr>
              <a:t>(</a:t>
            </a:r>
            <a:r>
              <a:rPr lang="zh-TW" altLang="en-US" u="sng" dirty="0">
                <a:solidFill>
                  <a:schemeClr val="accent2">
                    <a:lumMod val="20000"/>
                    <a:lumOff val="80000"/>
                  </a:schemeClr>
                </a:solidFill>
                <a:latin typeface="超世紀中顏楷" panose="02000000000000000000" pitchFamily="2" charset="-120"/>
                <a:ea typeface="超世紀中顏楷" panose="02000000000000000000" pitchFamily="2" charset="-120"/>
              </a:rPr>
              <a:t>煤炭商</a:t>
            </a:r>
            <a:r>
              <a:rPr lang="en-US" altLang="zh-TW" u="sng" dirty="0">
                <a:solidFill>
                  <a:schemeClr val="accent2">
                    <a:lumMod val="20000"/>
                    <a:lumOff val="80000"/>
                  </a:schemeClr>
                </a:solidFill>
                <a:latin typeface="超世紀中顏楷" panose="02000000000000000000" pitchFamily="2" charset="-120"/>
                <a:ea typeface="超世紀中顏楷" panose="02000000000000000000" pitchFamily="2" charset="-120"/>
              </a:rPr>
              <a:t>)</a:t>
            </a:r>
          </a:p>
        </p:txBody>
      </p:sp>
      <p:sp>
        <p:nvSpPr>
          <p:cNvPr id="15365" name="Rectangle 5"/>
          <p:cNvSpPr>
            <a:spLocks noChangeArrowheads="1"/>
          </p:cNvSpPr>
          <p:nvPr/>
        </p:nvSpPr>
        <p:spPr bwMode="auto">
          <a:xfrm>
            <a:off x="5364088" y="3933055"/>
            <a:ext cx="1080045"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algn="ctr"/>
            <a:r>
              <a:rPr lang="zh-TW" altLang="en-US" sz="2400" b="1" u="sng" dirty="0">
                <a:solidFill>
                  <a:schemeClr val="tx2">
                    <a:lumMod val="40000"/>
                    <a:lumOff val="60000"/>
                  </a:schemeClr>
                </a:solidFill>
                <a:latin typeface="超世紀中顏楷" panose="02000000000000000000" pitchFamily="2" charset="-120"/>
                <a:ea typeface="超世紀中顏楷" panose="02000000000000000000" pitchFamily="2" charset="-120"/>
              </a:rPr>
              <a:t>蕭瑞</a:t>
            </a:r>
            <a:r>
              <a:rPr lang="zh-TW" altLang="en-US" b="1" u="sng" dirty="0">
                <a:solidFill>
                  <a:schemeClr val="accent2"/>
                </a:solidFill>
                <a:latin typeface="超世紀中顏楷" panose="02000000000000000000" pitchFamily="2" charset="-120"/>
                <a:ea typeface="超世紀中顏楷" panose="02000000000000000000" pitchFamily="2" charset="-120"/>
              </a:rPr>
              <a:t>  </a:t>
            </a:r>
          </a:p>
          <a:p>
            <a:pPr algn="ctr"/>
            <a:r>
              <a:rPr lang="en-US" altLang="zh-TW" u="sng" dirty="0">
                <a:solidFill>
                  <a:schemeClr val="accent2">
                    <a:lumMod val="20000"/>
                    <a:lumOff val="80000"/>
                  </a:schemeClr>
                </a:solidFill>
                <a:latin typeface="超世紀中顏楷" panose="02000000000000000000" pitchFamily="2" charset="-120"/>
                <a:ea typeface="超世紀中顏楷" panose="02000000000000000000" pitchFamily="2" charset="-120"/>
              </a:rPr>
              <a:t>(</a:t>
            </a:r>
            <a:r>
              <a:rPr lang="zh-TW" altLang="en-US" u="sng" dirty="0">
                <a:solidFill>
                  <a:schemeClr val="accent2">
                    <a:lumMod val="20000"/>
                    <a:lumOff val="80000"/>
                  </a:schemeClr>
                </a:solidFill>
                <a:latin typeface="超世紀中顏楷" panose="02000000000000000000" pitchFamily="2" charset="-120"/>
                <a:ea typeface="超世紀中顏楷" panose="02000000000000000000" pitchFamily="2" charset="-120"/>
              </a:rPr>
              <a:t>成衣商</a:t>
            </a:r>
            <a:r>
              <a:rPr lang="en-US" altLang="zh-TW" dirty="0">
                <a:solidFill>
                  <a:schemeClr val="accent2">
                    <a:lumMod val="20000"/>
                    <a:lumOff val="80000"/>
                  </a:schemeClr>
                </a:solidFill>
                <a:latin typeface="超世紀中顏楷" panose="02000000000000000000" pitchFamily="2" charset="-120"/>
                <a:ea typeface="超世紀中顏楷" panose="02000000000000000000" pitchFamily="2" charset="-120"/>
              </a:rPr>
              <a:t>)</a:t>
            </a:r>
          </a:p>
        </p:txBody>
      </p:sp>
      <p:sp>
        <p:nvSpPr>
          <p:cNvPr id="15366" name="Rectangle 6"/>
          <p:cNvSpPr>
            <a:spLocks noChangeArrowheads="1"/>
          </p:cNvSpPr>
          <p:nvPr/>
        </p:nvSpPr>
        <p:spPr bwMode="auto">
          <a:xfrm>
            <a:off x="6844619" y="3956071"/>
            <a:ext cx="1584325"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TW" altLang="en-US" sz="2400" b="1" u="sng" dirty="0">
                <a:solidFill>
                  <a:schemeClr val="tx2">
                    <a:lumMod val="40000"/>
                    <a:lumOff val="60000"/>
                  </a:schemeClr>
                </a:solidFill>
                <a:latin typeface="超世紀中顏楷" panose="02000000000000000000" pitchFamily="2" charset="-120"/>
                <a:ea typeface="超世紀中顏楷" panose="02000000000000000000" pitchFamily="2" charset="-120"/>
              </a:rPr>
              <a:t>洛爾</a:t>
            </a:r>
          </a:p>
          <a:p>
            <a:pPr algn="ctr"/>
            <a:r>
              <a:rPr lang="en-US" altLang="zh-TW" u="sng" dirty="0" smtClean="0">
                <a:solidFill>
                  <a:schemeClr val="accent2">
                    <a:lumMod val="20000"/>
                    <a:lumOff val="80000"/>
                  </a:schemeClr>
                </a:solidFill>
                <a:latin typeface="超世紀中顏楷" panose="02000000000000000000" pitchFamily="2" charset="-120"/>
                <a:ea typeface="超世紀中顏楷" panose="02000000000000000000" pitchFamily="2" charset="-120"/>
              </a:rPr>
              <a:t>(</a:t>
            </a:r>
            <a:r>
              <a:rPr lang="zh-TW" altLang="en-US" u="sng" dirty="0">
                <a:solidFill>
                  <a:schemeClr val="accent2">
                    <a:lumMod val="20000"/>
                    <a:lumOff val="80000"/>
                  </a:schemeClr>
                </a:solidFill>
                <a:latin typeface="超世紀中顏楷" panose="02000000000000000000" pitchFamily="2" charset="-120"/>
                <a:ea typeface="超世紀中顏楷" panose="02000000000000000000" pitchFamily="2" charset="-120"/>
              </a:rPr>
              <a:t>冶礦工程師</a:t>
            </a:r>
            <a:r>
              <a:rPr lang="en-US" altLang="zh-TW" u="sng" dirty="0">
                <a:solidFill>
                  <a:schemeClr val="accent2">
                    <a:lumMod val="20000"/>
                    <a:lumOff val="80000"/>
                  </a:schemeClr>
                </a:solidFill>
                <a:latin typeface="超世紀中顏楷" panose="02000000000000000000" pitchFamily="2" charset="-120"/>
                <a:ea typeface="超世紀中顏楷" panose="02000000000000000000" pitchFamily="2" charset="-120"/>
              </a:rPr>
              <a:t>)</a:t>
            </a:r>
          </a:p>
        </p:txBody>
      </p:sp>
      <p:sp>
        <p:nvSpPr>
          <p:cNvPr id="15367" name="Rectangle 7"/>
          <p:cNvSpPr>
            <a:spLocks noChangeArrowheads="1"/>
          </p:cNvSpPr>
          <p:nvPr/>
        </p:nvSpPr>
        <p:spPr bwMode="auto">
          <a:xfrm>
            <a:off x="2556371" y="3759423"/>
            <a:ext cx="2232025" cy="73183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lang="zh-TW" altLang="en-US" sz="2400" b="1" u="sng" dirty="0">
                <a:solidFill>
                  <a:schemeClr val="accent2"/>
                </a:solidFill>
                <a:latin typeface="超世紀中顏楷" panose="02000000000000000000" pitchFamily="2" charset="-120"/>
                <a:ea typeface="超世紀中顏楷" panose="02000000000000000000" pitchFamily="2" charset="-120"/>
              </a:rPr>
              <a:t>保羅</a:t>
            </a:r>
            <a:r>
              <a:rPr lang="en-US" altLang="zh-TW" sz="2400" b="1" u="sng" dirty="0">
                <a:solidFill>
                  <a:schemeClr val="accent2"/>
                </a:solidFill>
                <a:latin typeface="超世紀中顏楷" panose="02000000000000000000" pitchFamily="2" charset="-120"/>
                <a:ea typeface="超世紀中顏楷" panose="02000000000000000000" pitchFamily="2" charset="-120"/>
              </a:rPr>
              <a:t>․</a:t>
            </a:r>
            <a:r>
              <a:rPr lang="zh-TW" altLang="en-US" sz="2400" b="1" u="sng" dirty="0">
                <a:solidFill>
                  <a:schemeClr val="accent2"/>
                </a:solidFill>
                <a:latin typeface="超世紀中顏楷" panose="02000000000000000000" pitchFamily="2" charset="-120"/>
                <a:ea typeface="超世紀中顏楷" panose="02000000000000000000" pitchFamily="2" charset="-120"/>
              </a:rPr>
              <a:t>哈理斯          </a:t>
            </a:r>
            <a:r>
              <a:rPr lang="en-US" altLang="zh-TW" u="sng" dirty="0">
                <a:solidFill>
                  <a:schemeClr val="accent2">
                    <a:lumMod val="20000"/>
                    <a:lumOff val="80000"/>
                  </a:schemeClr>
                </a:solidFill>
                <a:latin typeface="超世紀中顏楷" panose="02000000000000000000" pitchFamily="2" charset="-120"/>
                <a:ea typeface="超世紀中顏楷" panose="02000000000000000000" pitchFamily="2" charset="-120"/>
              </a:rPr>
              <a:t>(</a:t>
            </a:r>
            <a:r>
              <a:rPr lang="zh-TW" altLang="en-US" u="sng" dirty="0">
                <a:solidFill>
                  <a:schemeClr val="accent2">
                    <a:lumMod val="20000"/>
                    <a:lumOff val="80000"/>
                  </a:schemeClr>
                </a:solidFill>
                <a:latin typeface="超世紀中顏楷" panose="02000000000000000000" pitchFamily="2" charset="-120"/>
                <a:ea typeface="超世紀中顏楷" panose="02000000000000000000" pitchFamily="2" charset="-120"/>
              </a:rPr>
              <a:t>律師</a:t>
            </a:r>
            <a:r>
              <a:rPr lang="en-US" altLang="zh-TW" u="sng" dirty="0">
                <a:solidFill>
                  <a:schemeClr val="accent2">
                    <a:lumMod val="20000"/>
                    <a:lumOff val="80000"/>
                  </a:schemeClr>
                </a:solidFill>
                <a:latin typeface="超世紀中顏楷" panose="02000000000000000000" pitchFamily="2" charset="-120"/>
                <a:ea typeface="超世紀中顏楷" panose="02000000000000000000" pitchFamily="2" charset="-120"/>
              </a:rPr>
              <a:t>)</a:t>
            </a:r>
          </a:p>
        </p:txBody>
      </p:sp>
    </p:spTree>
    <p:extLst>
      <p:ext uri="{BB962C8B-B14F-4D97-AF65-F5344CB8AC3E}">
        <p14:creationId xmlns:p14="http://schemas.microsoft.com/office/powerpoint/2010/main" xmlns="" val="276083927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6" name="Picture 5"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67544" y="116632"/>
            <a:ext cx="8353425" cy="5619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arrisreunion"/>
          <p:cNvPicPr>
            <a:picLocks noChangeAspect="1" noChangeArrowheads="1"/>
          </p:cNvPicPr>
          <p:nvPr/>
        </p:nvPicPr>
        <p:blipFill>
          <a:blip r:embed="rId2" cstate="print">
            <a:lum bright="6000" contrast="30000"/>
            <a:extLst>
              <a:ext uri="{28A0092B-C50C-407E-A947-70E740481C1C}">
                <a14:useLocalDpi xmlns:a14="http://schemas.microsoft.com/office/drawing/2010/main" xmlns="" val="0"/>
              </a:ext>
            </a:extLst>
          </a:blip>
          <a:srcRect/>
          <a:stretch>
            <a:fillRect/>
          </a:stretch>
        </p:blipFill>
        <p:spPr bwMode="auto">
          <a:xfrm>
            <a:off x="1370372" y="962323"/>
            <a:ext cx="6694669" cy="49260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57150" cmpd="thinThick">
                <a:solidFill>
                  <a:srgbClr val="339933"/>
                </a:solidFill>
                <a:miter lim="800000"/>
                <a:headEnd/>
                <a:tailEnd/>
              </a14:hiddenLine>
            </a:ext>
          </a:extLst>
        </p:spPr>
      </p:pic>
      <p:sp>
        <p:nvSpPr>
          <p:cNvPr id="16387" name="Rectangle 3"/>
          <p:cNvSpPr>
            <a:spLocks noChangeArrowheads="1"/>
          </p:cNvSpPr>
          <p:nvPr/>
        </p:nvSpPr>
        <p:spPr bwMode="auto">
          <a:xfrm>
            <a:off x="379864" y="260648"/>
            <a:ext cx="8675687" cy="7016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lgn="ctr">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lvl1pPr marL="342900" indent="-342900">
              <a:defRPr kumimoji="1">
                <a:solidFill>
                  <a:schemeClr val="tx1"/>
                </a:solidFill>
                <a:latin typeface="Arial" panose="020B0604020202020204" pitchFamily="34" charset="0"/>
                <a:ea typeface="新細明體" panose="02020500000000000000" pitchFamily="18" charset="-120"/>
              </a:defRPr>
            </a:lvl1pPr>
            <a:lvl2pPr>
              <a:defRPr kumimoji="1">
                <a:solidFill>
                  <a:schemeClr val="tx1"/>
                </a:solidFill>
                <a:latin typeface="Arial" panose="020B0604020202020204" pitchFamily="34" charset="0"/>
                <a:ea typeface="新細明體" panose="02020500000000000000" pitchFamily="18" charset="-120"/>
              </a:defRPr>
            </a:lvl2pPr>
            <a:lvl3pPr>
              <a:defRPr kumimoji="1">
                <a:solidFill>
                  <a:schemeClr val="tx1"/>
                </a:solidFill>
                <a:latin typeface="Arial" panose="020B0604020202020204" pitchFamily="34" charset="0"/>
                <a:ea typeface="新細明體" panose="02020500000000000000" pitchFamily="18" charset="-120"/>
              </a:defRPr>
            </a:lvl3pPr>
            <a:lvl4pPr>
              <a:defRPr kumimoji="1">
                <a:solidFill>
                  <a:schemeClr val="tx1"/>
                </a:solidFill>
                <a:latin typeface="Arial" panose="020B0604020202020204" pitchFamily="34" charset="0"/>
                <a:ea typeface="新細明體" panose="02020500000000000000" pitchFamily="18" charset="-120"/>
              </a:defRPr>
            </a:lvl4pPr>
            <a:lvl5pPr>
              <a:defRPr kumimoji="1">
                <a:solidFill>
                  <a:schemeClr val="tx1"/>
                </a:solidFill>
                <a:latin typeface="Arial" panose="020B0604020202020204" pitchFamily="34" charset="0"/>
                <a:ea typeface="新細明體" panose="02020500000000000000" pitchFamily="18" charset="-120"/>
              </a:defRPr>
            </a:lvl5pPr>
            <a:lvl6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fontAlgn="base">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spcBef>
                <a:spcPct val="20000"/>
              </a:spcBef>
              <a:buClr>
                <a:schemeClr val="bg2"/>
              </a:buClr>
              <a:buSzPct val="75000"/>
              <a:buFont typeface="Wingdings" panose="05000000000000000000" pitchFamily="2" charset="2"/>
              <a:buNone/>
            </a:pPr>
            <a:r>
              <a:rPr lang="zh-TW" altLang="en-US" sz="4000" dirty="0">
                <a:solidFill>
                  <a:srgbClr val="FF0066"/>
                </a:solidFill>
                <a:latin typeface="超世紀中顏楷" panose="02000000000000000000" pitchFamily="2" charset="-120"/>
                <a:ea typeface="超世紀中顏楷" panose="02000000000000000000" pitchFamily="2" charset="-120"/>
              </a:rPr>
              <a:t>世界上第一個</a:t>
            </a:r>
            <a:r>
              <a:rPr lang="zh-TW" altLang="en-US" sz="4000" dirty="0" smtClean="0">
                <a:solidFill>
                  <a:srgbClr val="FF0066"/>
                </a:solidFill>
                <a:latin typeface="超世紀中顏楷" panose="02000000000000000000" pitchFamily="2" charset="-120"/>
                <a:ea typeface="超世紀中顏楷" panose="02000000000000000000" pitchFamily="2" charset="-120"/>
              </a:rPr>
              <a:t>扶輪社</a:t>
            </a:r>
            <a:r>
              <a:rPr lang="en-US" altLang="zh-TW" sz="4000" dirty="0" smtClean="0">
                <a:solidFill>
                  <a:srgbClr val="FF0066"/>
                </a:solidFill>
                <a:latin typeface="超世紀中顏楷" panose="02000000000000000000" pitchFamily="2" charset="-120"/>
                <a:ea typeface="超世紀中顏楷" panose="02000000000000000000" pitchFamily="2" charset="-120"/>
              </a:rPr>
              <a:t>…</a:t>
            </a:r>
            <a:r>
              <a:rPr lang="zh-TW" altLang="en-US" sz="4000" dirty="0" smtClean="0">
                <a:solidFill>
                  <a:srgbClr val="FF0066"/>
                </a:solidFill>
                <a:latin typeface="超世紀中顏楷" panose="02000000000000000000" pitchFamily="2" charset="-120"/>
                <a:ea typeface="超世紀中顏楷" panose="02000000000000000000" pitchFamily="2" charset="-120"/>
              </a:rPr>
              <a:t>芝加哥</a:t>
            </a:r>
            <a:r>
              <a:rPr lang="zh-TW" altLang="en-US" sz="4000" dirty="0">
                <a:solidFill>
                  <a:srgbClr val="FF0066"/>
                </a:solidFill>
                <a:latin typeface="超世紀中顏楷" panose="02000000000000000000" pitchFamily="2" charset="-120"/>
                <a:ea typeface="超世紀中顏楷" panose="02000000000000000000" pitchFamily="2" charset="-120"/>
              </a:rPr>
              <a:t>扶輪社</a:t>
            </a:r>
          </a:p>
        </p:txBody>
      </p:sp>
    </p:spTree>
    <p:extLst>
      <p:ext uri="{BB962C8B-B14F-4D97-AF65-F5344CB8AC3E}">
        <p14:creationId xmlns:p14="http://schemas.microsoft.com/office/powerpoint/2010/main" xmlns="" val="64890787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ntr" presetSubtype="16" fill="hold" nodeType="afterEffect">
                                  <p:stCondLst>
                                    <p:cond delay="0"/>
                                  </p:stCondLst>
                                  <p:childTnLst>
                                    <p:set>
                                      <p:cBhvr>
                                        <p:cTn id="6" dur="1" fill="hold">
                                          <p:stCondLst>
                                            <p:cond delay="0"/>
                                          </p:stCondLst>
                                        </p:cTn>
                                        <p:tgtEl>
                                          <p:spTgt spid="16386"/>
                                        </p:tgtEl>
                                        <p:attrNameLst>
                                          <p:attrName>style.visibility</p:attrName>
                                        </p:attrNameLst>
                                      </p:cBhvr>
                                      <p:to>
                                        <p:strVal val="visible"/>
                                      </p:to>
                                    </p:set>
                                    <p:animEffect transition="in" filter="diamond(in)">
                                      <p:cBhvr>
                                        <p:cTn id="7" dur="2000"/>
                                        <p:tgtEl>
                                          <p:spTgt spid="163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7" name="Rectangle 3"/>
          <p:cNvSpPr>
            <a:spLocks noGrp="1" noChangeArrowheads="1"/>
          </p:cNvSpPr>
          <p:nvPr>
            <p:ph idx="1"/>
          </p:nvPr>
        </p:nvSpPr>
        <p:spPr>
          <a:xfrm>
            <a:off x="17307" y="980728"/>
            <a:ext cx="7992887" cy="5400600"/>
          </a:xfrm>
        </p:spPr>
        <p:txBody>
          <a:bodyPr/>
          <a:lstStyle/>
          <a:p>
            <a:pPr marL="0" indent="0">
              <a:lnSpc>
                <a:spcPct val="90000"/>
              </a:lnSpc>
              <a:buNone/>
            </a:pPr>
            <a:r>
              <a:rPr lang="zh-TW" altLang="en-US" sz="3000" b="1" dirty="0" smtClean="0">
                <a:solidFill>
                  <a:srgbClr val="7030A0"/>
                </a:solidFill>
              </a:rPr>
              <a:t>第一次</a:t>
            </a:r>
            <a:r>
              <a:rPr lang="en-US" altLang="zh-TW" sz="3000" b="1" dirty="0">
                <a:solidFill>
                  <a:srgbClr val="040404"/>
                </a:solidFill>
              </a:rPr>
              <a:t>(1905.2.23</a:t>
            </a:r>
            <a:r>
              <a:rPr lang="en-US" altLang="zh-TW" sz="3000" b="1" dirty="0" smtClean="0">
                <a:solidFill>
                  <a:srgbClr val="040404"/>
                </a:solidFill>
              </a:rPr>
              <a:t>.)</a:t>
            </a:r>
          </a:p>
          <a:p>
            <a:pPr marL="0" indent="0">
              <a:lnSpc>
                <a:spcPct val="90000"/>
              </a:lnSpc>
              <a:buNone/>
            </a:pPr>
            <a:r>
              <a:rPr lang="zh-TW" altLang="en-US" sz="3000" b="1" dirty="0" smtClean="0">
                <a:solidFill>
                  <a:srgbClr val="040404"/>
                </a:solidFill>
              </a:rPr>
              <a:t>  在</a:t>
            </a:r>
            <a:r>
              <a:rPr lang="zh-TW" altLang="en-US" sz="3000" b="1" dirty="0">
                <a:solidFill>
                  <a:srgbClr val="040404"/>
                </a:solidFill>
              </a:rPr>
              <a:t>芝加哥市中心 統一</a:t>
            </a:r>
            <a:r>
              <a:rPr lang="zh-TW" altLang="en-US" sz="3000" b="1" dirty="0" smtClean="0">
                <a:solidFill>
                  <a:srgbClr val="040404"/>
                </a:solidFill>
              </a:rPr>
              <a:t>大樓 </a:t>
            </a:r>
            <a:endParaRPr lang="en-US" altLang="zh-TW" sz="3000" b="1" dirty="0" smtClean="0">
              <a:solidFill>
                <a:srgbClr val="040404"/>
              </a:solidFill>
            </a:endParaRPr>
          </a:p>
          <a:p>
            <a:pPr marL="0" indent="0">
              <a:lnSpc>
                <a:spcPct val="90000"/>
              </a:lnSpc>
              <a:buNone/>
            </a:pPr>
            <a:r>
              <a:rPr lang="en-US" altLang="zh-TW" sz="2600" b="1" dirty="0" smtClean="0">
                <a:solidFill>
                  <a:srgbClr val="040404"/>
                </a:solidFill>
              </a:rPr>
              <a:t>   (Unity </a:t>
            </a:r>
            <a:r>
              <a:rPr lang="en-US" altLang="zh-TW" sz="2600" b="1" dirty="0">
                <a:solidFill>
                  <a:srgbClr val="040404"/>
                </a:solidFill>
              </a:rPr>
              <a:t>Building) </a:t>
            </a:r>
            <a:r>
              <a:rPr lang="en-US" altLang="zh-TW" sz="2600" b="1" dirty="0" smtClean="0">
                <a:solidFill>
                  <a:srgbClr val="040404"/>
                </a:solidFill>
              </a:rPr>
              <a:t>711</a:t>
            </a:r>
            <a:r>
              <a:rPr lang="zh-TW" altLang="en-US" sz="3000" b="1" dirty="0" smtClean="0">
                <a:solidFill>
                  <a:srgbClr val="040404"/>
                </a:solidFill>
              </a:rPr>
              <a:t>室聚會 洛爾</a:t>
            </a:r>
            <a:r>
              <a:rPr lang="zh-TW" altLang="en-US" sz="3000" b="1" dirty="0">
                <a:solidFill>
                  <a:srgbClr val="040404"/>
                </a:solidFill>
              </a:rPr>
              <a:t>的辦公室</a:t>
            </a:r>
            <a:br>
              <a:rPr lang="zh-TW" altLang="en-US" sz="3000" b="1" dirty="0">
                <a:solidFill>
                  <a:srgbClr val="040404"/>
                </a:solidFill>
              </a:rPr>
            </a:br>
            <a:r>
              <a:rPr lang="zh-TW" altLang="en-US" sz="3000" b="1" dirty="0">
                <a:solidFill>
                  <a:srgbClr val="040404"/>
                </a:solidFill>
              </a:rPr>
              <a:t/>
            </a:r>
            <a:br>
              <a:rPr lang="zh-TW" altLang="en-US" sz="3000" b="1" dirty="0">
                <a:solidFill>
                  <a:srgbClr val="040404"/>
                </a:solidFill>
              </a:rPr>
            </a:br>
            <a:r>
              <a:rPr lang="zh-TW" altLang="en-US" sz="3000" b="1" dirty="0">
                <a:solidFill>
                  <a:srgbClr val="7030A0"/>
                </a:solidFill>
              </a:rPr>
              <a:t>第二次</a:t>
            </a:r>
            <a:r>
              <a:rPr lang="en-US" altLang="zh-TW" sz="3000" b="1" dirty="0">
                <a:solidFill>
                  <a:srgbClr val="040404"/>
                </a:solidFill>
              </a:rPr>
              <a:t>(1905.3.9. )     </a:t>
            </a:r>
          </a:p>
          <a:p>
            <a:pPr marL="0" indent="0">
              <a:lnSpc>
                <a:spcPct val="90000"/>
              </a:lnSpc>
              <a:buNone/>
            </a:pPr>
            <a:r>
              <a:rPr lang="zh-TW" altLang="en-US" sz="3000" b="1" dirty="0" smtClean="0">
                <a:solidFill>
                  <a:srgbClr val="040404"/>
                </a:solidFill>
              </a:rPr>
              <a:t>  在</a:t>
            </a:r>
            <a:r>
              <a:rPr lang="zh-TW" altLang="en-US" sz="3000" b="1" dirty="0">
                <a:solidFill>
                  <a:srgbClr val="040404"/>
                </a:solidFill>
              </a:rPr>
              <a:t>保羅的律師事務所</a:t>
            </a:r>
            <a:br>
              <a:rPr lang="zh-TW" altLang="en-US" sz="3000" b="1" dirty="0">
                <a:solidFill>
                  <a:srgbClr val="040404"/>
                </a:solidFill>
              </a:rPr>
            </a:br>
            <a:r>
              <a:rPr lang="zh-TW" altLang="en-US" sz="3000" b="1" dirty="0">
                <a:solidFill>
                  <a:srgbClr val="040404"/>
                </a:solidFill>
              </a:rPr>
              <a:t/>
            </a:r>
            <a:br>
              <a:rPr lang="zh-TW" altLang="en-US" sz="3000" b="1" dirty="0">
                <a:solidFill>
                  <a:srgbClr val="040404"/>
                </a:solidFill>
              </a:rPr>
            </a:br>
            <a:r>
              <a:rPr lang="zh-TW" altLang="en-US" sz="3000" b="1" dirty="0">
                <a:solidFill>
                  <a:srgbClr val="7030A0"/>
                </a:solidFill>
              </a:rPr>
              <a:t>第三次</a:t>
            </a:r>
            <a:r>
              <a:rPr lang="en-US" altLang="zh-TW" sz="3000" b="1" dirty="0">
                <a:solidFill>
                  <a:srgbClr val="040404"/>
                </a:solidFill>
              </a:rPr>
              <a:t>(1905.3.23 )  </a:t>
            </a:r>
          </a:p>
          <a:p>
            <a:pPr marL="0" indent="0">
              <a:lnSpc>
                <a:spcPct val="90000"/>
              </a:lnSpc>
              <a:buNone/>
            </a:pPr>
            <a:r>
              <a:rPr lang="en-US" altLang="zh-TW" b="1" dirty="0" smtClean="0">
                <a:solidFill>
                  <a:srgbClr val="040404"/>
                </a:solidFill>
              </a:rPr>
              <a:t>  </a:t>
            </a:r>
            <a:r>
              <a:rPr lang="zh-TW" altLang="en-US" sz="3000" b="1" dirty="0" smtClean="0">
                <a:solidFill>
                  <a:srgbClr val="040404"/>
                </a:solidFill>
              </a:rPr>
              <a:t>在</a:t>
            </a:r>
            <a:r>
              <a:rPr lang="zh-TW" altLang="en-US" sz="3000" b="1" dirty="0">
                <a:solidFill>
                  <a:srgbClr val="040404"/>
                </a:solidFill>
              </a:rPr>
              <a:t>席勒的煤炭放置場</a:t>
            </a:r>
            <a:br>
              <a:rPr lang="zh-TW" altLang="en-US" sz="3000" b="1" dirty="0">
                <a:solidFill>
                  <a:srgbClr val="040404"/>
                </a:solidFill>
              </a:rPr>
            </a:br>
            <a:r>
              <a:rPr lang="zh-TW" altLang="en-US" sz="3000" b="1" dirty="0">
                <a:solidFill>
                  <a:srgbClr val="040404"/>
                </a:solidFill>
              </a:rPr>
              <a:t/>
            </a:r>
            <a:br>
              <a:rPr lang="zh-TW" altLang="en-US" sz="3000" b="1" dirty="0">
                <a:solidFill>
                  <a:srgbClr val="040404"/>
                </a:solidFill>
              </a:rPr>
            </a:br>
            <a:r>
              <a:rPr lang="zh-TW" altLang="en-US" sz="3000" b="1" dirty="0">
                <a:solidFill>
                  <a:srgbClr val="7030A0"/>
                </a:solidFill>
              </a:rPr>
              <a:t>第四</a:t>
            </a:r>
            <a:r>
              <a:rPr lang="zh-TW" altLang="en-US" sz="3000" b="1" dirty="0" smtClean="0">
                <a:solidFill>
                  <a:srgbClr val="7030A0"/>
                </a:solidFill>
              </a:rPr>
              <a:t>次</a:t>
            </a:r>
            <a:r>
              <a:rPr lang="zh-TW" altLang="en-US" b="1" dirty="0" smtClean="0">
                <a:solidFill>
                  <a:srgbClr val="040404"/>
                </a:solidFill>
              </a:rPr>
              <a:t> </a:t>
            </a:r>
            <a:r>
              <a:rPr lang="zh-TW" altLang="en-US" sz="3000" b="1" dirty="0" smtClean="0">
                <a:solidFill>
                  <a:srgbClr val="040404"/>
                </a:solidFill>
              </a:rPr>
              <a:t>在</a:t>
            </a:r>
            <a:r>
              <a:rPr lang="zh-TW" altLang="en-US" sz="3000" b="1" dirty="0">
                <a:solidFill>
                  <a:srgbClr val="040404"/>
                </a:solidFill>
              </a:rPr>
              <a:t>蕭瑞的服裝店</a:t>
            </a:r>
            <a:br>
              <a:rPr lang="zh-TW" altLang="en-US" sz="3000" b="1" dirty="0">
                <a:solidFill>
                  <a:srgbClr val="040404"/>
                </a:solidFill>
              </a:rPr>
            </a:br>
            <a:endParaRPr lang="zh-TW" altLang="en-US" sz="3000" b="1" dirty="0">
              <a:solidFill>
                <a:srgbClr val="040404"/>
              </a:solidFill>
            </a:endParaRPr>
          </a:p>
        </p:txBody>
      </p:sp>
      <p:sp>
        <p:nvSpPr>
          <p:cNvPr id="272386" name="Rectangle 2"/>
          <p:cNvSpPr>
            <a:spLocks noGrp="1" noChangeArrowheads="1"/>
          </p:cNvSpPr>
          <p:nvPr>
            <p:ph type="title"/>
          </p:nvPr>
        </p:nvSpPr>
        <p:spPr/>
        <p:txBody>
          <a:bodyPr/>
          <a:lstStyle/>
          <a:p>
            <a:r>
              <a:rPr lang="zh-TW" altLang="en-US" b="1" dirty="0"/>
              <a:t>扶輪的</a:t>
            </a:r>
            <a:r>
              <a:rPr lang="zh-TW" altLang="en-US" b="1" dirty="0" smtClean="0"/>
              <a:t>創始</a:t>
            </a:r>
            <a:endParaRPr lang="zh-TW" altLang="zh-TW" dirty="0"/>
          </a:p>
        </p:txBody>
      </p:sp>
      <p:pic>
        <p:nvPicPr>
          <p:cNvPr id="272388" name="Picture 6" descr="Professionalcalling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355976" y="2708920"/>
            <a:ext cx="4564269" cy="3341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2728717050"/>
      </p:ext>
    </p:extLst>
  </p:cSld>
  <p:clrMapOvr>
    <a:masterClrMapping/>
  </p:clrMapOvr>
  <p:transition spd="med">
    <p:random/>
    <p:sndAc>
      <p:stSnd>
        <p:snd r:embed="rId2" name="type.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67544" y="266812"/>
            <a:ext cx="8219256" cy="4857403"/>
          </a:xfrm>
        </p:spPr>
        <p:txBody>
          <a:bodyPr/>
          <a:lstStyle/>
          <a:p>
            <a:r>
              <a:rPr lang="en-US" altLang="zh-TW" sz="2800" dirty="0" smtClean="0"/>
              <a:t>1905</a:t>
            </a:r>
            <a:r>
              <a:rPr lang="zh-TW" altLang="en-US" sz="2800" dirty="0" smtClean="0"/>
              <a:t> 第一次</a:t>
            </a:r>
            <a:r>
              <a:rPr lang="zh-TW" altLang="en-US" sz="2800" dirty="0"/>
              <a:t>扶輪</a:t>
            </a:r>
            <a:r>
              <a:rPr lang="zh-TW" altLang="en-US" sz="2800" dirty="0" smtClean="0"/>
              <a:t>會議</a:t>
            </a:r>
            <a:endParaRPr lang="en-US" altLang="zh-TW" sz="2800" dirty="0" smtClean="0"/>
          </a:p>
          <a:p>
            <a:pPr marL="0" indent="0">
              <a:buNone/>
            </a:pPr>
            <a:r>
              <a:rPr lang="en-US" altLang="zh-TW" sz="2800" dirty="0"/>
              <a:t>	</a:t>
            </a:r>
            <a:r>
              <a:rPr lang="en-US" altLang="zh-TW" sz="2800" dirty="0" smtClean="0"/>
              <a:t>		</a:t>
            </a:r>
            <a:r>
              <a:rPr lang="zh-TW" altLang="en-US" sz="2800" dirty="0" smtClean="0"/>
              <a:t>在</a:t>
            </a:r>
            <a:r>
              <a:rPr lang="zh-TW" altLang="en-US" sz="2800" dirty="0"/>
              <a:t>芝加哥市中心統一大樓</a:t>
            </a:r>
            <a:r>
              <a:rPr lang="en-US" altLang="zh-TW" sz="2800" dirty="0"/>
              <a:t>711</a:t>
            </a:r>
            <a:r>
              <a:rPr lang="zh-TW" altLang="en-US" sz="2800" dirty="0" smtClean="0"/>
              <a:t>室</a:t>
            </a:r>
            <a:endParaRPr lang="en-US" altLang="zh-TW" sz="2800" dirty="0" smtClean="0"/>
          </a:p>
          <a:p>
            <a:pPr marL="0" indent="0">
              <a:buNone/>
            </a:pPr>
            <a:endParaRPr lang="en-US" altLang="zh-TW" sz="2800" dirty="0" smtClean="0"/>
          </a:p>
          <a:p>
            <a:r>
              <a:rPr lang="en-US" altLang="zh-TW" sz="2800" dirty="0" smtClean="0"/>
              <a:t>1980</a:t>
            </a:r>
            <a:r>
              <a:rPr lang="zh-TW" altLang="en-US" sz="2800" dirty="0" smtClean="0"/>
              <a:t> 恢復</a:t>
            </a:r>
            <a:r>
              <a:rPr lang="zh-TW" altLang="en-US" sz="2800" dirty="0"/>
              <a:t>當年原狀以做為國際扶輪</a:t>
            </a:r>
            <a:r>
              <a:rPr lang="en-US" altLang="zh-TW" sz="2800" dirty="0"/>
              <a:t>75</a:t>
            </a:r>
            <a:r>
              <a:rPr lang="zh-TW" altLang="en-US" sz="2800" dirty="0" smtClean="0"/>
              <a:t>週年紀</a:t>
            </a:r>
            <a:endParaRPr lang="en-US" altLang="zh-TW" sz="2800" dirty="0" smtClean="0"/>
          </a:p>
          <a:p>
            <a:endParaRPr lang="en-US" altLang="zh-TW" sz="2800" dirty="0" smtClean="0"/>
          </a:p>
          <a:p>
            <a:r>
              <a:rPr lang="en-US" altLang="zh-TW" sz="2800" dirty="0" smtClean="0"/>
              <a:t>1989</a:t>
            </a:r>
            <a:r>
              <a:rPr lang="zh-TW" altLang="en-US" sz="2800" dirty="0" smtClean="0"/>
              <a:t> 大樓</a:t>
            </a:r>
            <a:r>
              <a:rPr lang="zh-TW" altLang="en-US" sz="2800" dirty="0"/>
              <a:t>拆除  社員</a:t>
            </a:r>
            <a:r>
              <a:rPr lang="zh-TW" altLang="en-US" sz="2800" dirty="0" smtClean="0"/>
              <a:t>將</a:t>
            </a:r>
            <a:r>
              <a:rPr lang="en-US" altLang="zh-TW" sz="2800" dirty="0" smtClean="0"/>
              <a:t>711</a:t>
            </a:r>
            <a:r>
              <a:rPr lang="zh-TW" altLang="en-US" sz="2800" dirty="0"/>
              <a:t>室設備傢俱</a:t>
            </a:r>
            <a:r>
              <a:rPr lang="zh-TW" altLang="en-US" sz="2800" dirty="0" smtClean="0"/>
              <a:t>保留</a:t>
            </a:r>
            <a:endParaRPr lang="en-US" altLang="zh-TW" sz="2800" dirty="0" smtClean="0"/>
          </a:p>
          <a:p>
            <a:endParaRPr lang="en-US" altLang="zh-TW" sz="2800" dirty="0" smtClean="0"/>
          </a:p>
          <a:p>
            <a:r>
              <a:rPr lang="en-US" altLang="zh-TW" sz="2800" dirty="0" smtClean="0"/>
              <a:t>1994</a:t>
            </a:r>
            <a:r>
              <a:rPr lang="zh-TW" altLang="en-US" sz="2800" dirty="0" smtClean="0"/>
              <a:t> 照</a:t>
            </a:r>
            <a:r>
              <a:rPr lang="zh-TW" altLang="en-US" sz="2800" dirty="0"/>
              <a:t>原樣安置在伊文斯頓</a:t>
            </a:r>
            <a:br>
              <a:rPr lang="zh-TW" altLang="en-US" sz="2800" dirty="0"/>
            </a:br>
            <a:r>
              <a:rPr lang="zh-TW" altLang="en-US" sz="2800" dirty="0"/>
              <a:t>   </a:t>
            </a:r>
            <a:r>
              <a:rPr lang="zh-TW" altLang="en-US" sz="2800" dirty="0" smtClean="0"/>
              <a:t>   國際</a:t>
            </a:r>
            <a:r>
              <a:rPr lang="zh-TW" altLang="en-US" sz="2800" dirty="0"/>
              <a:t>扶輪總部</a:t>
            </a:r>
            <a:r>
              <a:rPr lang="en-US" altLang="zh-TW" sz="2800" dirty="0"/>
              <a:t>16</a:t>
            </a:r>
            <a:r>
              <a:rPr lang="zh-TW" altLang="en-US" sz="2800" dirty="0"/>
              <a:t>樓</a:t>
            </a:r>
          </a:p>
        </p:txBody>
      </p:sp>
      <p:sp>
        <p:nvSpPr>
          <p:cNvPr id="26626" name="Rectangle 2"/>
          <p:cNvSpPr>
            <a:spLocks noGrp="1" noChangeArrowheads="1"/>
          </p:cNvSpPr>
          <p:nvPr>
            <p:ph type="title"/>
          </p:nvPr>
        </p:nvSpPr>
        <p:spPr/>
        <p:txBody>
          <a:bodyPr/>
          <a:lstStyle/>
          <a:p>
            <a:endParaRPr lang="zh-TW" altLang="zh-TW"/>
          </a:p>
        </p:txBody>
      </p:sp>
      <p:pic>
        <p:nvPicPr>
          <p:cNvPr id="26628" name="Picture 6" descr="Professionalcalling_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24128" y="3573016"/>
            <a:ext cx="3140189" cy="2376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4" name="Picture 4" descr="CIMG008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4002088" y="0"/>
            <a:ext cx="5141912"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6562" name="Rectangle 2"/>
          <p:cNvSpPr>
            <a:spLocks noGrp="1" noChangeArrowheads="1"/>
          </p:cNvSpPr>
          <p:nvPr>
            <p:ph type="title"/>
          </p:nvPr>
        </p:nvSpPr>
        <p:spPr/>
        <p:txBody>
          <a:bodyPr/>
          <a:lstStyle/>
          <a:p>
            <a:r>
              <a:rPr lang="zh-TW" altLang="en-US" dirty="0" smtClean="0"/>
              <a:t>國際扶輪總部</a:t>
            </a:r>
            <a:endParaRPr lang="zh-TW" altLang="zh-TW" dirty="0"/>
          </a:p>
        </p:txBody>
      </p:sp>
      <p:pic>
        <p:nvPicPr>
          <p:cNvPr id="7" name="圖片 6"/>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683568" y="1772816"/>
            <a:ext cx="2811826" cy="3744416"/>
          </a:xfrm>
          <a:prstGeom prst="rect">
            <a:avLst/>
          </a:prstGeom>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3" name="Rectangle 5"/>
          <p:cNvSpPr>
            <a:spLocks noGrp="1" noChangeArrowheads="1"/>
          </p:cNvSpPr>
          <p:nvPr>
            <p:ph type="title"/>
          </p:nvPr>
        </p:nvSpPr>
        <p:spPr>
          <a:xfrm>
            <a:off x="-323850" y="-242888"/>
            <a:ext cx="9720263" cy="2232026"/>
          </a:xfrm>
        </p:spPr>
        <p:txBody>
          <a:bodyPr/>
          <a:lstStyle/>
          <a:p>
            <a:r>
              <a:rPr lang="en-US" altLang="zh-TW" sz="4800"/>
              <a:t>                      </a:t>
            </a:r>
            <a:r>
              <a:rPr lang="en-US" altLang="zh-TW" sz="3600">
                <a:solidFill>
                  <a:schemeClr val="bg1"/>
                </a:solidFill>
              </a:rPr>
              <a:t>D.P.G.</a:t>
            </a:r>
            <a:r>
              <a:rPr lang="en-US" altLang="zh-TW" sz="4800">
                <a:solidFill>
                  <a:schemeClr val="bg1"/>
                </a:solidFill>
              </a:rPr>
              <a:t> </a:t>
            </a:r>
            <a:r>
              <a:rPr lang="en-US" altLang="zh-TW" sz="4000">
                <a:solidFill>
                  <a:schemeClr val="bg1"/>
                </a:solidFill>
              </a:rPr>
              <a:t>Cookie</a:t>
            </a:r>
            <a:r>
              <a:rPr lang="en-US" altLang="zh-TW" sz="4000"/>
              <a:t>  </a:t>
            </a:r>
            <a:r>
              <a:rPr lang="zh-TW" altLang="en-US" sz="3200">
                <a:solidFill>
                  <a:schemeClr val="bg1"/>
                </a:solidFill>
              </a:rPr>
              <a:t>牙醫</a:t>
            </a:r>
            <a:r>
              <a:rPr lang="zh-TW" altLang="en-US" sz="4000"/>
              <a:t/>
            </a:r>
            <a:br>
              <a:rPr lang="zh-TW" altLang="en-US" sz="4000"/>
            </a:br>
            <a:r>
              <a:rPr lang="zh-TW" altLang="en-US" sz="4000"/>
              <a:t>                         </a:t>
            </a:r>
            <a:r>
              <a:rPr lang="zh-TW" altLang="en-US" sz="4000">
                <a:solidFill>
                  <a:schemeClr val="bg1"/>
                </a:solidFill>
                <a:latin typeface="標楷體" pitchFamily="65" charset="-120"/>
                <a:ea typeface="標楷體" pitchFamily="65" charset="-120"/>
              </a:rPr>
              <a:t>前總監</a:t>
            </a:r>
            <a:r>
              <a:rPr lang="zh-TW" altLang="en-US" sz="4800" b="1">
                <a:solidFill>
                  <a:schemeClr val="bg1"/>
                </a:solidFill>
              </a:rPr>
              <a:t>  </a:t>
            </a:r>
            <a:r>
              <a:rPr lang="zh-TW" altLang="en-US" sz="4800" b="1">
                <a:solidFill>
                  <a:schemeClr val="bg1"/>
                </a:solidFill>
                <a:latin typeface="細明體" pitchFamily="49" charset="-120"/>
                <a:ea typeface="細明體" pitchFamily="49" charset="-120"/>
              </a:rPr>
              <a:t>吳 輝 龍</a:t>
            </a:r>
          </a:p>
        </p:txBody>
      </p:sp>
      <p:sp>
        <p:nvSpPr>
          <p:cNvPr id="53250" name="Rectangle 2"/>
          <p:cNvSpPr>
            <a:spLocks noGrp="1" noChangeArrowheads="1"/>
          </p:cNvSpPr>
          <p:nvPr>
            <p:ph type="body" sz="half" idx="1"/>
          </p:nvPr>
        </p:nvSpPr>
        <p:spPr>
          <a:xfrm>
            <a:off x="0" y="1700808"/>
            <a:ext cx="6156176" cy="4392190"/>
          </a:xfrm>
        </p:spPr>
        <p:txBody>
          <a:bodyPr/>
          <a:lstStyle/>
          <a:p>
            <a:pPr marL="609600" indent="-609600">
              <a:buFontTx/>
              <a:buNone/>
            </a:pPr>
            <a:r>
              <a:rPr kumimoji="0" lang="en-US" altLang="zh-TW" sz="2400" b="1" dirty="0" smtClean="0">
                <a:solidFill>
                  <a:srgbClr val="008080"/>
                </a:solidFill>
              </a:rPr>
              <a:t>2015-16		</a:t>
            </a:r>
            <a:r>
              <a:rPr kumimoji="0" lang="zh-TW" altLang="en-US" sz="2400" b="1" dirty="0" smtClean="0">
                <a:solidFill>
                  <a:srgbClr val="008080"/>
                </a:solidFill>
              </a:rPr>
              <a:t>地區</a:t>
            </a:r>
            <a:r>
              <a:rPr kumimoji="0" lang="zh-TW" altLang="en-US" sz="2400" b="1" dirty="0">
                <a:solidFill>
                  <a:srgbClr val="008080"/>
                </a:solidFill>
              </a:rPr>
              <a:t>訓練師     扶</a:t>
            </a:r>
            <a:r>
              <a:rPr lang="zh-TW" altLang="en-US" sz="2400" b="1" dirty="0">
                <a:solidFill>
                  <a:srgbClr val="008080"/>
                </a:solidFill>
              </a:rPr>
              <a:t>輪經歷</a:t>
            </a:r>
          </a:p>
          <a:p>
            <a:pPr marL="609600" indent="-609600">
              <a:lnSpc>
                <a:spcPct val="125000"/>
              </a:lnSpc>
              <a:buFontTx/>
              <a:buNone/>
            </a:pPr>
            <a:r>
              <a:rPr kumimoji="0" lang="en-US" altLang="zh-TW" sz="2400" b="1" dirty="0">
                <a:solidFill>
                  <a:srgbClr val="008080"/>
                </a:solidFill>
              </a:rPr>
              <a:t>1983 </a:t>
            </a:r>
            <a:r>
              <a:rPr kumimoji="0" lang="en-US" altLang="zh-TW" sz="2400" b="1" dirty="0" smtClean="0">
                <a:solidFill>
                  <a:srgbClr val="008080"/>
                </a:solidFill>
              </a:rPr>
              <a:t>			</a:t>
            </a:r>
            <a:r>
              <a:rPr lang="zh-TW" altLang="en-US" sz="2400" b="1" dirty="0" smtClean="0">
                <a:solidFill>
                  <a:srgbClr val="008080"/>
                </a:solidFill>
              </a:rPr>
              <a:t>高雄</a:t>
            </a:r>
            <a:r>
              <a:rPr lang="zh-TW" altLang="en-US" sz="2400" b="1" dirty="0">
                <a:solidFill>
                  <a:srgbClr val="008080"/>
                </a:solidFill>
              </a:rPr>
              <a:t>東北扶輪社 入社</a:t>
            </a:r>
          </a:p>
          <a:p>
            <a:pPr marL="609600" indent="-609600">
              <a:lnSpc>
                <a:spcPct val="110000"/>
              </a:lnSpc>
              <a:buFontTx/>
              <a:buNone/>
            </a:pPr>
            <a:r>
              <a:rPr kumimoji="0" lang="en-US" altLang="zh-TW" sz="2400" b="1" dirty="0" smtClean="0">
                <a:solidFill>
                  <a:srgbClr val="008080"/>
                </a:solidFill>
              </a:rPr>
              <a:t>1991-1992 	</a:t>
            </a:r>
            <a:r>
              <a:rPr kumimoji="0" lang="zh-TW" altLang="en-US" sz="2400" b="1" dirty="0" smtClean="0">
                <a:solidFill>
                  <a:srgbClr val="008080"/>
                </a:solidFill>
              </a:rPr>
              <a:t>高雄</a:t>
            </a:r>
            <a:r>
              <a:rPr kumimoji="0" lang="zh-TW" altLang="en-US" sz="2400" b="1" dirty="0">
                <a:solidFill>
                  <a:srgbClr val="008080"/>
                </a:solidFill>
              </a:rPr>
              <a:t>東北扶輪社 社長</a:t>
            </a:r>
          </a:p>
          <a:p>
            <a:pPr marL="609600" indent="-609600">
              <a:lnSpc>
                <a:spcPct val="110000"/>
              </a:lnSpc>
              <a:buFontTx/>
              <a:buNone/>
            </a:pPr>
            <a:r>
              <a:rPr kumimoji="0" lang="en-US" altLang="zh-TW" sz="2400" b="1" dirty="0" smtClean="0">
                <a:solidFill>
                  <a:srgbClr val="008080"/>
                </a:solidFill>
              </a:rPr>
              <a:t>2006-2007  	</a:t>
            </a:r>
            <a:r>
              <a:rPr kumimoji="0" lang="zh-TW" altLang="en-US" sz="2400" b="1" dirty="0" smtClean="0">
                <a:solidFill>
                  <a:srgbClr val="008080"/>
                </a:solidFill>
              </a:rPr>
              <a:t>國際</a:t>
            </a:r>
            <a:r>
              <a:rPr kumimoji="0" lang="zh-TW" altLang="en-US" sz="2400" b="1" dirty="0">
                <a:solidFill>
                  <a:srgbClr val="008080"/>
                </a:solidFill>
              </a:rPr>
              <a:t>扶輪 </a:t>
            </a:r>
            <a:r>
              <a:rPr kumimoji="0" lang="en-US" altLang="zh-TW" sz="2400" b="1" dirty="0">
                <a:solidFill>
                  <a:srgbClr val="008080"/>
                </a:solidFill>
              </a:rPr>
              <a:t>3510  </a:t>
            </a:r>
            <a:r>
              <a:rPr kumimoji="0" lang="zh-TW" altLang="en-US" sz="2400" b="1" dirty="0">
                <a:solidFill>
                  <a:srgbClr val="008080"/>
                </a:solidFill>
              </a:rPr>
              <a:t>地區總監</a:t>
            </a:r>
          </a:p>
          <a:p>
            <a:pPr marL="609600" indent="-609600">
              <a:lnSpc>
                <a:spcPct val="110000"/>
              </a:lnSpc>
              <a:buFontTx/>
              <a:buNone/>
            </a:pPr>
            <a:r>
              <a:rPr kumimoji="0" lang="en-US" altLang="zh-TW" sz="2400" b="1" dirty="0">
                <a:solidFill>
                  <a:srgbClr val="008080"/>
                </a:solidFill>
              </a:rPr>
              <a:t>2007-2013   </a:t>
            </a:r>
            <a:r>
              <a:rPr kumimoji="0" lang="en-US" altLang="zh-TW" sz="2400" b="1" dirty="0" smtClean="0">
                <a:solidFill>
                  <a:srgbClr val="008080"/>
                </a:solidFill>
              </a:rPr>
              <a:t>	</a:t>
            </a:r>
            <a:r>
              <a:rPr kumimoji="0" lang="zh-TW" altLang="en-US" sz="2400" b="1" dirty="0" smtClean="0">
                <a:solidFill>
                  <a:srgbClr val="008080"/>
                </a:solidFill>
              </a:rPr>
              <a:t>扶</a:t>
            </a:r>
            <a:r>
              <a:rPr kumimoji="0" lang="zh-TW" altLang="en-US" sz="2400" b="1" dirty="0">
                <a:solidFill>
                  <a:srgbClr val="008080"/>
                </a:solidFill>
              </a:rPr>
              <a:t>輪領導學院台灣分部 教師</a:t>
            </a:r>
          </a:p>
          <a:p>
            <a:pPr marL="609600" indent="-609600">
              <a:lnSpc>
                <a:spcPct val="110000"/>
              </a:lnSpc>
              <a:buFontTx/>
              <a:buNone/>
            </a:pPr>
            <a:r>
              <a:rPr kumimoji="0" lang="en-US" altLang="zh-TW" sz="2400" b="1" dirty="0">
                <a:solidFill>
                  <a:srgbClr val="008080"/>
                </a:solidFill>
              </a:rPr>
              <a:t>2008-2009   </a:t>
            </a:r>
            <a:r>
              <a:rPr kumimoji="0" lang="en-US" altLang="zh-TW" sz="2400" b="1" dirty="0" smtClean="0">
                <a:solidFill>
                  <a:srgbClr val="008080"/>
                </a:solidFill>
              </a:rPr>
              <a:t>	</a:t>
            </a:r>
            <a:r>
              <a:rPr kumimoji="0" lang="zh-TW" altLang="en-US" sz="2400" b="1" dirty="0" smtClean="0">
                <a:solidFill>
                  <a:srgbClr val="008080"/>
                </a:solidFill>
              </a:rPr>
              <a:t>台北</a:t>
            </a:r>
            <a:r>
              <a:rPr kumimoji="0" lang="zh-TW" altLang="en-US" sz="2400" b="1" dirty="0">
                <a:solidFill>
                  <a:srgbClr val="008080"/>
                </a:solidFill>
              </a:rPr>
              <a:t>扶輪研習會</a:t>
            </a:r>
            <a:r>
              <a:rPr kumimoji="0" lang="en-US" altLang="zh-TW" sz="2400" b="1" dirty="0">
                <a:solidFill>
                  <a:srgbClr val="008080"/>
                </a:solidFill>
              </a:rPr>
              <a:t>Taipei Institute</a:t>
            </a:r>
          </a:p>
          <a:p>
            <a:pPr marL="609600" indent="-609600">
              <a:lnSpc>
                <a:spcPct val="110000"/>
              </a:lnSpc>
              <a:buFontTx/>
              <a:buNone/>
            </a:pPr>
            <a:r>
              <a:rPr kumimoji="0" lang="en-US" altLang="zh-TW" sz="2400" b="1" dirty="0">
                <a:solidFill>
                  <a:srgbClr val="008080"/>
                </a:solidFill>
              </a:rPr>
              <a:t>                    </a:t>
            </a:r>
            <a:r>
              <a:rPr kumimoji="0" lang="en-US" altLang="zh-TW" sz="2400" b="1" dirty="0" smtClean="0">
                <a:solidFill>
                  <a:srgbClr val="008080"/>
                </a:solidFill>
              </a:rPr>
              <a:t>     	 </a:t>
            </a:r>
            <a:r>
              <a:rPr kumimoji="0" lang="zh-TW" altLang="en-US" sz="2400" b="1" dirty="0" smtClean="0">
                <a:solidFill>
                  <a:srgbClr val="008080"/>
                </a:solidFill>
              </a:rPr>
              <a:t>分組</a:t>
            </a:r>
            <a:r>
              <a:rPr kumimoji="0" lang="zh-TW" altLang="en-US" sz="2400" b="1" dirty="0">
                <a:solidFill>
                  <a:srgbClr val="008080"/>
                </a:solidFill>
              </a:rPr>
              <a:t>討論 主持人</a:t>
            </a:r>
            <a:r>
              <a:rPr kumimoji="0" lang="en-US" altLang="zh-TW" sz="2400" b="1" dirty="0">
                <a:solidFill>
                  <a:srgbClr val="008080"/>
                </a:solidFill>
              </a:rPr>
              <a:t>(Moderator)</a:t>
            </a:r>
          </a:p>
          <a:p>
            <a:pPr marL="609600" indent="-609600">
              <a:lnSpc>
                <a:spcPct val="110000"/>
              </a:lnSpc>
              <a:buFontTx/>
              <a:buNone/>
            </a:pPr>
            <a:r>
              <a:rPr kumimoji="0" lang="en-US" altLang="zh-TW" sz="2400" b="1" dirty="0">
                <a:solidFill>
                  <a:srgbClr val="008080"/>
                </a:solidFill>
              </a:rPr>
              <a:t>2009-2011   </a:t>
            </a:r>
            <a:r>
              <a:rPr kumimoji="0" lang="en-US" altLang="zh-TW" sz="2400" b="1" dirty="0" smtClean="0">
                <a:solidFill>
                  <a:srgbClr val="008080"/>
                </a:solidFill>
              </a:rPr>
              <a:t>	zone10B </a:t>
            </a:r>
            <a:r>
              <a:rPr kumimoji="0" lang="zh-TW" altLang="en-US" sz="2400" b="1" dirty="0">
                <a:solidFill>
                  <a:srgbClr val="008080"/>
                </a:solidFill>
              </a:rPr>
              <a:t>助理地域扶輪基金</a:t>
            </a:r>
          </a:p>
          <a:p>
            <a:pPr marL="609600" indent="-609600">
              <a:lnSpc>
                <a:spcPct val="110000"/>
              </a:lnSpc>
              <a:buFontTx/>
              <a:buNone/>
            </a:pPr>
            <a:r>
              <a:rPr kumimoji="0" lang="zh-TW" altLang="en-US" sz="2400" b="1" dirty="0">
                <a:solidFill>
                  <a:srgbClr val="008080"/>
                </a:solidFill>
              </a:rPr>
              <a:t>                     </a:t>
            </a:r>
            <a:r>
              <a:rPr kumimoji="0" lang="zh-TW" altLang="en-US" sz="2400" b="1" dirty="0" smtClean="0">
                <a:solidFill>
                  <a:srgbClr val="008080"/>
                </a:solidFill>
              </a:rPr>
              <a:t>     </a:t>
            </a:r>
            <a:r>
              <a:rPr kumimoji="0" lang="en-US" altLang="zh-TW" sz="2400" b="1" dirty="0" smtClean="0">
                <a:solidFill>
                  <a:srgbClr val="008080"/>
                </a:solidFill>
              </a:rPr>
              <a:t>	 </a:t>
            </a:r>
            <a:r>
              <a:rPr kumimoji="0" lang="zh-TW" altLang="en-US" sz="2400" b="1" dirty="0" smtClean="0">
                <a:solidFill>
                  <a:srgbClr val="008080"/>
                </a:solidFill>
              </a:rPr>
              <a:t>協調</a:t>
            </a:r>
            <a:r>
              <a:rPr kumimoji="0" lang="zh-TW" altLang="en-US" sz="2400" b="1" dirty="0">
                <a:solidFill>
                  <a:srgbClr val="008080"/>
                </a:solidFill>
              </a:rPr>
              <a:t>人 </a:t>
            </a:r>
            <a:r>
              <a:rPr kumimoji="0" lang="en-US" altLang="zh-TW" sz="2400" b="1" dirty="0">
                <a:solidFill>
                  <a:srgbClr val="008080"/>
                </a:solidFill>
              </a:rPr>
              <a:t>(ARRFC)</a:t>
            </a:r>
            <a:endParaRPr kumimoji="0" lang="zh-TW" altLang="zh-TW" sz="2400" b="1" dirty="0">
              <a:solidFill>
                <a:srgbClr val="008080"/>
              </a:solidFill>
            </a:endParaRPr>
          </a:p>
        </p:txBody>
      </p:sp>
      <p:pic>
        <p:nvPicPr>
          <p:cNvPr id="53251" name="Picture 3" descr="06-07Theme-L-00"/>
          <p:cNvPicPr>
            <a:picLocks noGrp="1" noChangeAspect="1" noChangeArrowheads="1"/>
          </p:cNvPicPr>
          <p:nvPr>
            <p:ph sz="quarter" idx="2"/>
          </p:nvPr>
        </p:nvPicPr>
        <p:blipFill>
          <a:blip r:embed="rId3" cstate="print"/>
          <a:srcRect t="26031"/>
          <a:stretch>
            <a:fillRect/>
          </a:stretch>
        </p:blipFill>
        <p:spPr>
          <a:xfrm>
            <a:off x="0" y="0"/>
            <a:ext cx="9144000" cy="1700808"/>
          </a:xfrm>
          <a:noFill/>
          <a:ln/>
        </p:spPr>
      </p:pic>
      <p:pic>
        <p:nvPicPr>
          <p:cNvPr id="53252" name="Picture 4" descr="06-07cookie"/>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156176" y="1551541"/>
            <a:ext cx="2808312" cy="3776527"/>
          </a:xfrm>
          <a:prstGeom prst="rect">
            <a:avLst/>
          </a:prstGeom>
          <a:noFill/>
        </p:spPr>
      </p:pic>
      <p:sp>
        <p:nvSpPr>
          <p:cNvPr id="2" name="文字方塊 1"/>
          <p:cNvSpPr txBox="1"/>
          <p:nvPr/>
        </p:nvSpPr>
        <p:spPr>
          <a:xfrm>
            <a:off x="6023734" y="5472824"/>
            <a:ext cx="2924843" cy="769441"/>
          </a:xfrm>
          <a:prstGeom prst="rect">
            <a:avLst/>
          </a:prstGeom>
          <a:noFill/>
        </p:spPr>
        <p:txBody>
          <a:bodyPr wrap="square" rtlCol="0">
            <a:spAutoFit/>
          </a:bodyPr>
          <a:lstStyle/>
          <a:p>
            <a:pPr algn="ctr"/>
            <a:r>
              <a:rPr lang="zh-TW" altLang="en-US" sz="2200" b="1" dirty="0" smtClean="0">
                <a:solidFill>
                  <a:srgbClr val="003366"/>
                </a:solidFill>
                <a:latin typeface="超世紀中顏楷" panose="02000000000000000000" pitchFamily="2" charset="-120"/>
                <a:ea typeface="超世紀中顏楷" panose="02000000000000000000" pitchFamily="2" charset="-120"/>
              </a:rPr>
              <a:t>吳輝龍 </a:t>
            </a:r>
            <a:r>
              <a:rPr lang="en-US" altLang="zh-TW" sz="2200" b="1" dirty="0" smtClean="0">
                <a:solidFill>
                  <a:srgbClr val="003366"/>
                </a:solidFill>
                <a:latin typeface="超世紀中顏楷" panose="02000000000000000000" pitchFamily="2" charset="-120"/>
                <a:ea typeface="超世紀中顏楷" panose="02000000000000000000" pitchFamily="2" charset="-120"/>
              </a:rPr>
              <a:t>PDG</a:t>
            </a:r>
            <a:r>
              <a:rPr lang="zh-TW" altLang="en-US" sz="2200" b="1" dirty="0" smtClean="0">
                <a:solidFill>
                  <a:srgbClr val="003366"/>
                </a:solidFill>
                <a:latin typeface="超世紀中顏楷" panose="02000000000000000000" pitchFamily="2" charset="-120"/>
                <a:ea typeface="超世紀中顏楷" panose="02000000000000000000" pitchFamily="2" charset="-120"/>
              </a:rPr>
              <a:t> </a:t>
            </a:r>
            <a:r>
              <a:rPr lang="en-US" altLang="zh-TW" sz="2200" b="1" dirty="0" smtClean="0">
                <a:solidFill>
                  <a:srgbClr val="003366"/>
                </a:solidFill>
                <a:latin typeface="超世紀中顏楷" panose="02000000000000000000" pitchFamily="2" charset="-120"/>
                <a:ea typeface="超世紀中顏楷" panose="02000000000000000000" pitchFamily="2" charset="-120"/>
              </a:rPr>
              <a:t>Cookie</a:t>
            </a:r>
          </a:p>
          <a:p>
            <a:pPr algn="ctr"/>
            <a:r>
              <a:rPr lang="zh-TW" altLang="en-US" sz="2200" b="1" dirty="0" smtClean="0">
                <a:solidFill>
                  <a:srgbClr val="003366"/>
                </a:solidFill>
                <a:latin typeface="超世紀中顏楷" panose="02000000000000000000" pitchFamily="2" charset="-120"/>
                <a:ea typeface="超世紀中顏楷" panose="02000000000000000000" pitchFamily="2" charset="-120"/>
              </a:rPr>
              <a:t>高雄東北</a:t>
            </a:r>
            <a:r>
              <a:rPr lang="zh-TW" altLang="en-US" sz="2200" b="1" dirty="0">
                <a:solidFill>
                  <a:srgbClr val="003366"/>
                </a:solidFill>
                <a:latin typeface="超世紀中顏楷" panose="02000000000000000000" pitchFamily="2" charset="-120"/>
                <a:ea typeface="超世紀中顏楷" panose="02000000000000000000" pitchFamily="2" charset="-120"/>
              </a:rPr>
              <a:t>社</a:t>
            </a:r>
          </a:p>
        </p:txBody>
      </p:sp>
    </p:spTree>
    <p:extLst>
      <p:ext uri="{BB962C8B-B14F-4D97-AF65-F5344CB8AC3E}">
        <p14:creationId xmlns:p14="http://schemas.microsoft.com/office/powerpoint/2010/main" xmlns="" val="1955267920"/>
      </p:ext>
    </p:extLst>
  </p:cSld>
  <p:clrMapOvr>
    <a:masterClrMapping/>
  </p:clrMapOvr>
  <p:transition spd="med">
    <p:random/>
    <p:sndAc>
      <p:stSnd>
        <p:snd r:embed="rId2" name="wind.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3"/>
          <p:cNvSpPr>
            <a:spLocks noGrp="1" noChangeArrowheads="1"/>
          </p:cNvSpPr>
          <p:nvPr>
            <p:ph idx="1"/>
          </p:nvPr>
        </p:nvSpPr>
        <p:spPr/>
        <p:txBody>
          <a:bodyPr/>
          <a:lstStyle/>
          <a:p>
            <a:endParaRPr lang="zh-TW" altLang="zh-TW"/>
          </a:p>
        </p:txBody>
      </p:sp>
      <p:sp>
        <p:nvSpPr>
          <p:cNvPr id="71682" name="Rectangle 2"/>
          <p:cNvSpPr>
            <a:spLocks noGrp="1" noChangeArrowheads="1"/>
          </p:cNvSpPr>
          <p:nvPr>
            <p:ph type="title"/>
          </p:nvPr>
        </p:nvSpPr>
        <p:spPr/>
        <p:txBody>
          <a:bodyPr/>
          <a:lstStyle/>
          <a:p>
            <a:endParaRPr lang="zh-TW" altLang="zh-TW"/>
          </a:p>
        </p:txBody>
      </p:sp>
      <p:pic>
        <p:nvPicPr>
          <p:cNvPr id="71685" name="Picture 5" descr="IMG_3932_small">
            <a:hlinkClick r:id="rId3"/>
          </p:cNvPr>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168414" y="3385275"/>
            <a:ext cx="3476625" cy="2598360"/>
          </a:xfrm>
          <a:prstGeom prst="rect">
            <a:avLst/>
          </a:prstGeom>
          <a:noFill/>
          <a:extLst>
            <a:ext uri="{909E8E84-426E-40DD-AFC4-6F175D3DCCD1}">
              <a14:hiddenFill xmlns:a14="http://schemas.microsoft.com/office/drawing/2010/main" xmlns="">
                <a:solidFill>
                  <a:srgbClr val="FFFFFF"/>
                </a:solidFill>
              </a14:hiddenFill>
            </a:ext>
          </a:extLst>
        </p:spPr>
      </p:pic>
      <p:pic>
        <p:nvPicPr>
          <p:cNvPr id="71687" name="Picture 7" descr="RotaryGlobalHistory2010-A091_small">
            <a:hlinkClick r:id="rId5"/>
          </p:cNvPr>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232594" y="0"/>
            <a:ext cx="5064661" cy="3357563"/>
          </a:xfrm>
          <a:prstGeom prst="rect">
            <a:avLst/>
          </a:prstGeom>
          <a:noFill/>
          <a:extLst>
            <a:ext uri="{909E8E84-426E-40DD-AFC4-6F175D3DCCD1}">
              <a14:hiddenFill xmlns:a14="http://schemas.microsoft.com/office/drawing/2010/main" xmlns="">
                <a:solidFill>
                  <a:srgbClr val="FFFFFF"/>
                </a:solidFill>
              </a14:hiddenFill>
            </a:ext>
          </a:extLst>
        </p:spPr>
      </p:pic>
      <p:pic>
        <p:nvPicPr>
          <p:cNvPr id="71689" name="Picture 9" descr="RotaryGlobalHistory2010-A083_small">
            <a:hlinkClick r:id="rId7"/>
          </p:cNvPr>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275714" y="3066444"/>
            <a:ext cx="4400682" cy="2917191"/>
          </a:xfrm>
          <a:prstGeom prst="rect">
            <a:avLst/>
          </a:prstGeom>
          <a:noFill/>
          <a:extLst>
            <a:ext uri="{909E8E84-426E-40DD-AFC4-6F175D3DCCD1}">
              <a14:hiddenFill xmlns:a14="http://schemas.microsoft.com/office/drawing/2010/main" xmlns="">
                <a:solidFill>
                  <a:srgbClr val="FFFFFF"/>
                </a:solidFill>
              </a14:hiddenFill>
            </a:ext>
          </a:extLst>
        </p:spPr>
      </p:pic>
      <p:pic>
        <p:nvPicPr>
          <p:cNvPr id="71691" name="Picture 11" descr="711_small"/>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bwMode="auto">
          <a:xfrm>
            <a:off x="6281292" y="-35231"/>
            <a:ext cx="2701509" cy="3428024"/>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7" name="Rectangle 3"/>
          <p:cNvSpPr>
            <a:spLocks noGrp="1" noChangeArrowheads="1"/>
          </p:cNvSpPr>
          <p:nvPr>
            <p:ph idx="1"/>
          </p:nvPr>
        </p:nvSpPr>
        <p:spPr/>
        <p:txBody>
          <a:bodyPr/>
          <a:lstStyle/>
          <a:p>
            <a:endParaRPr lang="zh-TW" altLang="zh-TW"/>
          </a:p>
        </p:txBody>
      </p:sp>
      <p:sp>
        <p:nvSpPr>
          <p:cNvPr id="67586" name="Rectangle 2"/>
          <p:cNvSpPr>
            <a:spLocks noGrp="1" noChangeArrowheads="1"/>
          </p:cNvSpPr>
          <p:nvPr>
            <p:ph type="title"/>
          </p:nvPr>
        </p:nvSpPr>
        <p:spPr/>
        <p:txBody>
          <a:bodyPr/>
          <a:lstStyle/>
          <a:p>
            <a:endParaRPr lang="zh-TW" altLang="zh-TW"/>
          </a:p>
        </p:txBody>
      </p:sp>
      <p:pic>
        <p:nvPicPr>
          <p:cNvPr id="67589" name="Picture 5" descr="3room71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26988"/>
            <a:ext cx="9467850" cy="683101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6" name="Picture 4" descr="harrisoffice1935_small"/>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23404" y="260350"/>
            <a:ext cx="3816548" cy="56271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8677" name="Picture 5" descr="42-02PHOffice_small"/>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283968" y="260350"/>
            <a:ext cx="4537075" cy="43767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333375"/>
            <a:ext cx="8229600" cy="5792788"/>
          </a:xfrm>
        </p:spPr>
        <p:txBody>
          <a:bodyPr/>
          <a:lstStyle/>
          <a:p>
            <a:pPr>
              <a:lnSpc>
                <a:spcPct val="90000"/>
              </a:lnSpc>
            </a:pPr>
            <a:r>
              <a:rPr lang="zh-TW" altLang="en-US" sz="3000" dirty="0">
                <a:solidFill>
                  <a:srgbClr val="040404"/>
                </a:solidFill>
              </a:rPr>
              <a:t>這間重建的辦公室</a:t>
            </a:r>
            <a:br>
              <a:rPr lang="zh-TW" altLang="en-US" sz="3000" dirty="0">
                <a:solidFill>
                  <a:srgbClr val="040404"/>
                </a:solidFill>
              </a:rPr>
            </a:br>
            <a:r>
              <a:rPr lang="zh-TW" altLang="en-US" sz="3000" dirty="0">
                <a:solidFill>
                  <a:srgbClr val="040404"/>
                </a:solidFill>
              </a:rPr>
              <a:t>細心程度到牆壁上的每張照片</a:t>
            </a:r>
            <a:br>
              <a:rPr lang="zh-TW" altLang="en-US" sz="3000" dirty="0">
                <a:solidFill>
                  <a:srgbClr val="040404"/>
                </a:solidFill>
              </a:rPr>
            </a:br>
            <a:r>
              <a:rPr lang="zh-TW" altLang="en-US" sz="3000" dirty="0">
                <a:solidFill>
                  <a:srgbClr val="040404"/>
                </a:solidFill>
              </a:rPr>
              <a:t>懸掛的位置，都與保羅．哈理斯原來在</a:t>
            </a:r>
            <a:br>
              <a:rPr lang="zh-TW" altLang="en-US" sz="3000" dirty="0">
                <a:solidFill>
                  <a:srgbClr val="040404"/>
                </a:solidFill>
              </a:rPr>
            </a:br>
            <a:r>
              <a:rPr lang="zh-TW" altLang="en-US" sz="3000" dirty="0">
                <a:solidFill>
                  <a:srgbClr val="040404"/>
                </a:solidFill>
              </a:rPr>
              <a:t>芝加哥市中心的辦公室</a:t>
            </a:r>
            <a:br>
              <a:rPr lang="zh-TW" altLang="en-US" sz="3000" dirty="0">
                <a:solidFill>
                  <a:srgbClr val="040404"/>
                </a:solidFill>
              </a:rPr>
            </a:br>
            <a:r>
              <a:rPr lang="zh-TW" altLang="en-US" sz="2200" b="1" dirty="0">
                <a:solidFill>
                  <a:srgbClr val="040404"/>
                </a:solidFill>
              </a:rPr>
              <a:t>                           </a:t>
            </a:r>
            <a:r>
              <a:rPr lang="zh-TW" altLang="en-US" sz="3000" b="1" dirty="0">
                <a:solidFill>
                  <a:srgbClr val="040404"/>
                </a:solidFill>
              </a:rPr>
              <a:t>差不到</a:t>
            </a:r>
            <a:r>
              <a:rPr lang="en-US" altLang="zh-TW" sz="3000" b="1" dirty="0">
                <a:solidFill>
                  <a:srgbClr val="040404"/>
                </a:solidFill>
              </a:rPr>
              <a:t>1.6 </a:t>
            </a:r>
            <a:r>
              <a:rPr lang="zh-TW" altLang="en-US" sz="3000" b="1" dirty="0">
                <a:solidFill>
                  <a:srgbClr val="040404"/>
                </a:solidFill>
              </a:rPr>
              <a:t>公釐以內</a:t>
            </a:r>
            <a:r>
              <a:rPr lang="zh-TW" altLang="en-US" sz="2200" b="1" dirty="0">
                <a:solidFill>
                  <a:srgbClr val="040404"/>
                </a:solidFill>
              </a:rPr>
              <a:t/>
            </a:r>
            <a:br>
              <a:rPr lang="zh-TW" altLang="en-US" sz="2200" b="1" dirty="0">
                <a:solidFill>
                  <a:srgbClr val="040404"/>
                </a:solidFill>
              </a:rPr>
            </a:br>
            <a:r>
              <a:rPr lang="zh-TW" altLang="en-US" sz="2200" b="1" dirty="0">
                <a:solidFill>
                  <a:srgbClr val="040404"/>
                </a:solidFill>
              </a:rPr>
              <a:t/>
            </a:r>
            <a:br>
              <a:rPr lang="zh-TW" altLang="en-US" sz="2200" b="1" dirty="0">
                <a:solidFill>
                  <a:srgbClr val="040404"/>
                </a:solidFill>
              </a:rPr>
            </a:br>
            <a:r>
              <a:rPr lang="zh-TW" altLang="en-US" sz="2200" b="1" dirty="0">
                <a:solidFill>
                  <a:srgbClr val="040404"/>
                </a:solidFill>
              </a:rPr>
              <a:t/>
            </a:r>
            <a:br>
              <a:rPr lang="zh-TW" altLang="en-US" sz="2200" b="1" dirty="0">
                <a:solidFill>
                  <a:srgbClr val="040404"/>
                </a:solidFill>
              </a:rPr>
            </a:br>
            <a:r>
              <a:rPr lang="zh-TW" altLang="en-US" sz="3000" dirty="0">
                <a:solidFill>
                  <a:srgbClr val="040404"/>
                </a:solidFill>
              </a:rPr>
              <a:t>辦公桌後的牆壁，上頭寫著</a:t>
            </a:r>
            <a:r>
              <a:rPr lang="zh-TW" altLang="en-US" sz="2200" dirty="0">
                <a:solidFill>
                  <a:srgbClr val="040404"/>
                </a:solidFill>
              </a:rPr>
              <a:t>：</a:t>
            </a:r>
            <a:br>
              <a:rPr lang="zh-TW" altLang="en-US" sz="2200" dirty="0">
                <a:solidFill>
                  <a:srgbClr val="040404"/>
                </a:solidFill>
              </a:rPr>
            </a:br>
            <a:r>
              <a:rPr lang="zh-TW" altLang="en-US" sz="2200" dirty="0" smtClean="0">
                <a:solidFill>
                  <a:srgbClr val="040404"/>
                </a:solidFill>
              </a:rPr>
              <a:t>            </a:t>
            </a:r>
            <a:r>
              <a:rPr lang="en-US" altLang="zh-TW" sz="2200" dirty="0" smtClean="0">
                <a:solidFill>
                  <a:srgbClr val="040404"/>
                </a:solidFill>
              </a:rPr>
              <a:t>He </a:t>
            </a:r>
            <a:r>
              <a:rPr lang="en-US" altLang="zh-TW" sz="2200" dirty="0">
                <a:solidFill>
                  <a:srgbClr val="040404"/>
                </a:solidFill>
              </a:rPr>
              <a:t>who  has a thousand friends</a:t>
            </a:r>
            <a:br>
              <a:rPr lang="en-US" altLang="zh-TW" sz="2200" dirty="0">
                <a:solidFill>
                  <a:srgbClr val="040404"/>
                </a:solidFill>
              </a:rPr>
            </a:br>
            <a:r>
              <a:rPr lang="zh-TW" altLang="en-US" sz="2200" dirty="0" smtClean="0">
                <a:solidFill>
                  <a:srgbClr val="040404"/>
                </a:solidFill>
              </a:rPr>
              <a:t>              </a:t>
            </a:r>
            <a:r>
              <a:rPr lang="en-US" altLang="zh-TW" sz="2200" dirty="0" smtClean="0">
                <a:solidFill>
                  <a:srgbClr val="040404"/>
                </a:solidFill>
              </a:rPr>
              <a:t>Has </a:t>
            </a:r>
            <a:r>
              <a:rPr lang="en-US" altLang="zh-TW" sz="2200" dirty="0">
                <a:solidFill>
                  <a:srgbClr val="040404"/>
                </a:solidFill>
              </a:rPr>
              <a:t>not a friend to spare </a:t>
            </a:r>
            <a:br>
              <a:rPr lang="en-US" altLang="zh-TW" sz="2200" dirty="0">
                <a:solidFill>
                  <a:srgbClr val="040404"/>
                </a:solidFill>
              </a:rPr>
            </a:br>
            <a:r>
              <a:rPr lang="en-US" altLang="zh-TW" sz="2200" b="1" dirty="0">
                <a:solidFill>
                  <a:srgbClr val="040404"/>
                </a:solidFill>
              </a:rPr>
              <a:t/>
            </a:r>
            <a:br>
              <a:rPr lang="en-US" altLang="zh-TW" sz="2200" b="1" dirty="0">
                <a:solidFill>
                  <a:srgbClr val="040404"/>
                </a:solidFill>
              </a:rPr>
            </a:br>
            <a:r>
              <a:rPr lang="zh-TW" altLang="en-US" sz="4100" b="1" dirty="0">
                <a:solidFill>
                  <a:srgbClr val="CC3300"/>
                </a:solidFill>
              </a:rPr>
              <a:t>「就算某個人有一千個朋友</a:t>
            </a:r>
            <a:br>
              <a:rPr lang="zh-TW" altLang="en-US" sz="4100" b="1" dirty="0">
                <a:solidFill>
                  <a:srgbClr val="CC3300"/>
                </a:solidFill>
              </a:rPr>
            </a:br>
            <a:r>
              <a:rPr lang="zh-TW" altLang="en-US" sz="4100" b="1" dirty="0" smtClean="0">
                <a:solidFill>
                  <a:srgbClr val="CC3300"/>
                </a:solidFill>
              </a:rPr>
              <a:t>     少</a:t>
            </a:r>
            <a:r>
              <a:rPr lang="zh-TW" altLang="en-US" sz="4100" b="1" dirty="0">
                <a:solidFill>
                  <a:srgbClr val="CC3300"/>
                </a:solidFill>
              </a:rPr>
              <a:t>交一個也不行」</a:t>
            </a:r>
          </a:p>
        </p:txBody>
      </p:sp>
      <p:sp>
        <p:nvSpPr>
          <p:cNvPr id="27650" name="Rectangle 2"/>
          <p:cNvSpPr>
            <a:spLocks noGrp="1" noChangeArrowheads="1"/>
          </p:cNvSpPr>
          <p:nvPr>
            <p:ph type="title"/>
          </p:nvPr>
        </p:nvSpPr>
        <p:spPr/>
        <p:txBody>
          <a:bodyPr/>
          <a:lstStyle/>
          <a:p>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p:cNvSpPr>
          <p:nvPr>
            <p:ph type="title" idx="4294967295"/>
          </p:nvPr>
        </p:nvSpPr>
        <p:spPr>
          <a:xfrm>
            <a:off x="0" y="0"/>
            <a:ext cx="7786688" cy="1268413"/>
          </a:xfrm>
          <a:prstGeom prst="rect">
            <a:avLst/>
          </a:prstGeom>
        </p:spPr>
        <p:txBody>
          <a:bodyPr anchor="b"/>
          <a:lstStyle/>
          <a:p>
            <a:pPr algn="l"/>
            <a:r>
              <a:rPr lang="en-US" altLang="zh-TW" sz="3200" dirty="0">
                <a:solidFill>
                  <a:srgbClr val="CC3300"/>
                </a:solidFill>
              </a:rPr>
              <a:t>The Paul Harris Room at One Rotary Center </a:t>
            </a:r>
            <a:r>
              <a:rPr lang="en-US" altLang="zh-TW" sz="3200" dirty="0" smtClean="0">
                <a:solidFill>
                  <a:srgbClr val="CC3300"/>
                </a:solidFill>
              </a:rPr>
              <a:t>in</a:t>
            </a:r>
            <a:br>
              <a:rPr lang="en-US" altLang="zh-TW" sz="3200" dirty="0" smtClean="0">
                <a:solidFill>
                  <a:srgbClr val="CC3300"/>
                </a:solidFill>
              </a:rPr>
            </a:br>
            <a:r>
              <a:rPr lang="en-US" altLang="zh-TW" sz="3200" dirty="0" smtClean="0">
                <a:solidFill>
                  <a:srgbClr val="CC3300"/>
                </a:solidFill>
              </a:rPr>
              <a:t>Evanston</a:t>
            </a:r>
            <a:r>
              <a:rPr lang="en-US" altLang="zh-TW" sz="3200" dirty="0">
                <a:solidFill>
                  <a:srgbClr val="CC3300"/>
                </a:solidFill>
              </a:rPr>
              <a:t>, Illinois, USA</a:t>
            </a:r>
            <a:r>
              <a:rPr lang="en-US" altLang="zh-TW" dirty="0">
                <a:solidFill>
                  <a:srgbClr val="CC3300"/>
                </a:solidFill>
              </a:rPr>
              <a:t> </a:t>
            </a:r>
          </a:p>
        </p:txBody>
      </p:sp>
      <p:sp>
        <p:nvSpPr>
          <p:cNvPr id="30723" name="Rectangle 3"/>
          <p:cNvSpPr>
            <a:spLocks noGrp="1"/>
          </p:cNvSpPr>
          <p:nvPr>
            <p:ph type="body" idx="4294967295"/>
          </p:nvPr>
        </p:nvSpPr>
        <p:spPr>
          <a:xfrm>
            <a:off x="0" y="1125538"/>
            <a:ext cx="8218488" cy="5732462"/>
          </a:xfrm>
          <a:prstGeom prst="rect">
            <a:avLst/>
          </a:prstGeom>
        </p:spPr>
        <p:txBody>
          <a:bodyPr/>
          <a:lstStyle/>
          <a:p>
            <a:pPr marL="273050" indent="-273050">
              <a:lnSpc>
                <a:spcPct val="90000"/>
              </a:lnSpc>
            </a:pPr>
            <a:endParaRPr lang="zh-TW" altLang="en-US" sz="2800" dirty="0"/>
          </a:p>
        </p:txBody>
      </p:sp>
      <p:pic>
        <p:nvPicPr>
          <p:cNvPr id="30724" name="Picture 5" descr="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823" y="1484784"/>
            <a:ext cx="4672588" cy="31439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5" descr="harrisstatue"/>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04048" y="643167"/>
            <a:ext cx="3891390" cy="5259197"/>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1" name="Picture 3" descr="DSCF0096"/>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rcRect/>
          <a:stretch>
            <a:fillRect/>
          </a:stretch>
        </p:blipFill>
        <p:spPr>
          <a:xfrm>
            <a:off x="0" y="0"/>
            <a:ext cx="9145089" cy="6858000"/>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3730"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8" name="Picture 4" descr="HQ-04"/>
          <p:cNvPicPr>
            <a:picLocks noGrp="1" noChangeAspect="1" noChangeArrowheads="1"/>
          </p:cNvPicPr>
          <p:nvPr>
            <p:ph idx="1"/>
          </p:nvPr>
        </p:nvPicPr>
        <p:blipFill rotWithShape="1">
          <a:blip r:embed="rId3" cstate="print">
            <a:extLst>
              <a:ext uri="{28A0092B-C50C-407E-A947-70E740481C1C}">
                <a14:useLocalDpi xmlns:a14="http://schemas.microsoft.com/office/drawing/2010/main" xmlns="" val="0"/>
              </a:ext>
            </a:extLst>
          </a:blip>
          <a:srcRect b="8023"/>
          <a:stretch/>
        </p:blipFill>
        <p:spPr>
          <a:xfrm>
            <a:off x="6491" y="20261"/>
            <a:ext cx="9137509" cy="6865123"/>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2706"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179512" y="764704"/>
            <a:ext cx="8640960" cy="4608513"/>
          </a:xfrm>
        </p:spPr>
        <p:txBody>
          <a:bodyPr/>
          <a:lstStyle/>
          <a:p>
            <a:r>
              <a:rPr lang="zh-TW" altLang="en-US" sz="2800" dirty="0"/>
              <a:t>剛成立的組織不收社</a:t>
            </a:r>
            <a:r>
              <a:rPr lang="zh-TW" altLang="en-US" sz="2800" dirty="0" smtClean="0"/>
              <a:t>費，但</a:t>
            </a:r>
            <a:r>
              <a:rPr lang="zh-TW" altLang="en-US" sz="2800" dirty="0"/>
              <a:t>缺席者罰五</a:t>
            </a:r>
            <a:r>
              <a:rPr lang="zh-TW" altLang="en-US" sz="2800" dirty="0" smtClean="0"/>
              <a:t>角</a:t>
            </a:r>
            <a:endParaRPr lang="en-US" altLang="zh-TW" sz="2800" dirty="0" smtClean="0"/>
          </a:p>
          <a:p>
            <a:r>
              <a:rPr lang="zh-TW" altLang="en-US" sz="2800" dirty="0" smtClean="0"/>
              <a:t>第</a:t>
            </a:r>
            <a:r>
              <a:rPr lang="zh-TW" altLang="en-US" sz="2800" dirty="0"/>
              <a:t>一任社長是 席維斯</a:t>
            </a:r>
            <a:r>
              <a:rPr lang="zh-TW" altLang="en-US" sz="2800" dirty="0" smtClean="0"/>
              <a:t>特</a:t>
            </a:r>
            <a:r>
              <a:rPr lang="en-US" altLang="zh-TW" sz="2800" dirty="0" smtClean="0"/>
              <a:t>·</a:t>
            </a:r>
            <a:r>
              <a:rPr lang="zh-TW" altLang="en-US" sz="2800" dirty="0" smtClean="0"/>
              <a:t>席勒 </a:t>
            </a:r>
            <a:endParaRPr lang="en-US" altLang="zh-TW" sz="2800" dirty="0" smtClean="0"/>
          </a:p>
          <a:p>
            <a:pPr marL="0" indent="0">
              <a:buNone/>
            </a:pPr>
            <a:r>
              <a:rPr lang="zh-TW" altLang="en-US" sz="2800" dirty="0"/>
              <a:t> </a:t>
            </a:r>
            <a:r>
              <a:rPr lang="zh-TW" altLang="en-US" sz="2800" dirty="0" smtClean="0"/>
              <a:t>             </a:t>
            </a:r>
            <a:r>
              <a:rPr lang="en-US" altLang="zh-TW" sz="2800" dirty="0" smtClean="0"/>
              <a:t>(</a:t>
            </a:r>
            <a:r>
              <a:rPr lang="zh-TW" altLang="en-US" sz="2800" dirty="0" smtClean="0"/>
              <a:t>保羅</a:t>
            </a:r>
            <a:r>
              <a:rPr lang="en-US" altLang="zh-TW" sz="2800" dirty="0"/>
              <a:t>·</a:t>
            </a:r>
            <a:r>
              <a:rPr lang="zh-TW" altLang="en-US" sz="2800" dirty="0" smtClean="0"/>
              <a:t>哈</a:t>
            </a:r>
            <a:r>
              <a:rPr lang="zh-TW" altLang="en-US" sz="2800" dirty="0"/>
              <a:t>理斯第三任</a:t>
            </a:r>
            <a:r>
              <a:rPr lang="en-US" altLang="zh-TW" sz="2800" dirty="0" smtClean="0"/>
              <a:t>)</a:t>
            </a:r>
            <a:endParaRPr lang="en-US" altLang="zh-TW" sz="2800" dirty="0"/>
          </a:p>
          <a:p>
            <a:r>
              <a:rPr lang="zh-TW" altLang="en-US" sz="2800" dirty="0" smtClean="0"/>
              <a:t>蕭</a:t>
            </a:r>
            <a:r>
              <a:rPr lang="zh-TW" altLang="en-US" sz="2800" dirty="0"/>
              <a:t>瑞 參加了幾次就告退了</a:t>
            </a:r>
            <a:br>
              <a:rPr lang="zh-TW" altLang="en-US" sz="2800" dirty="0"/>
            </a:br>
            <a:r>
              <a:rPr lang="zh-TW" altLang="en-US" sz="2800" dirty="0" smtClean="0"/>
              <a:t>洛</a:t>
            </a:r>
            <a:r>
              <a:rPr lang="zh-TW" altLang="en-US" sz="2800" dirty="0"/>
              <a:t>爾 健康惡化也離開該</a:t>
            </a:r>
            <a:r>
              <a:rPr lang="zh-TW" altLang="en-US" sz="2800" dirty="0" smtClean="0"/>
              <a:t>社</a:t>
            </a:r>
            <a:r>
              <a:rPr lang="zh-TW" altLang="en-US" sz="2800" dirty="0"/>
              <a:t> </a:t>
            </a:r>
            <a:r>
              <a:rPr lang="zh-TW" altLang="en-US" sz="2800" dirty="0" smtClean="0"/>
              <a:t> </a:t>
            </a:r>
            <a:r>
              <a:rPr lang="zh-TW" altLang="en-US" sz="2800" b="1" dirty="0" smtClean="0">
                <a:solidFill>
                  <a:srgbClr val="FF0066"/>
                </a:solidFill>
              </a:rPr>
              <a:t>但是</a:t>
            </a:r>
            <a:r>
              <a:rPr lang="zh-TW" altLang="en-US" sz="2800" b="1" dirty="0">
                <a:solidFill>
                  <a:srgbClr val="FF0066"/>
                </a:solidFill>
              </a:rPr>
              <a:t>加入的人更多 </a:t>
            </a:r>
            <a:endParaRPr lang="en-US" altLang="zh-TW" sz="2800" dirty="0">
              <a:solidFill>
                <a:srgbClr val="FF0066"/>
              </a:solidFill>
            </a:endParaRPr>
          </a:p>
          <a:p>
            <a:r>
              <a:rPr lang="zh-TW" altLang="en-US" sz="2800" dirty="0" smtClean="0"/>
              <a:t>到</a:t>
            </a:r>
            <a:r>
              <a:rPr lang="en-US" altLang="zh-TW" sz="2800" dirty="0"/>
              <a:t>1905</a:t>
            </a:r>
            <a:r>
              <a:rPr lang="zh-TW" altLang="en-US" sz="2800" dirty="0"/>
              <a:t>年</a:t>
            </a:r>
            <a:r>
              <a:rPr lang="en-US" altLang="zh-TW" sz="2800" dirty="0"/>
              <a:t>10</a:t>
            </a:r>
            <a:r>
              <a:rPr lang="zh-TW" altLang="en-US" sz="2800" dirty="0"/>
              <a:t>月已有</a:t>
            </a:r>
            <a:r>
              <a:rPr lang="en-US" altLang="zh-TW" sz="2800" dirty="0"/>
              <a:t>30</a:t>
            </a:r>
            <a:r>
              <a:rPr lang="zh-TW" altLang="en-US" sz="2800" dirty="0" smtClean="0"/>
              <a:t>位，一</a:t>
            </a:r>
            <a:r>
              <a:rPr lang="zh-TW" altLang="en-US" sz="2800" dirty="0"/>
              <a:t>年後社員成長到</a:t>
            </a:r>
            <a:r>
              <a:rPr lang="en-US" altLang="zh-TW" sz="2800" dirty="0" smtClean="0"/>
              <a:t>80</a:t>
            </a:r>
            <a:r>
              <a:rPr lang="zh-TW" altLang="en-US" sz="2800" dirty="0" smtClean="0"/>
              <a:t>位</a:t>
            </a:r>
            <a:endParaRPr lang="en-US" altLang="zh-TW" sz="2800" dirty="0" smtClean="0"/>
          </a:p>
          <a:p>
            <a:endParaRPr lang="en-US" altLang="zh-TW" sz="2800" dirty="0"/>
          </a:p>
          <a:p>
            <a:r>
              <a:rPr lang="zh-TW" altLang="en-US" sz="2800" dirty="0" smtClean="0"/>
              <a:t>到</a:t>
            </a:r>
            <a:r>
              <a:rPr lang="zh-TW" altLang="en-US" sz="2800" dirty="0"/>
              <a:t>第五次</a:t>
            </a:r>
            <a:r>
              <a:rPr lang="zh-TW" altLang="en-US" sz="2800" dirty="0" smtClean="0"/>
              <a:t>會議，社員</a:t>
            </a:r>
            <a:r>
              <a:rPr lang="zh-TW" altLang="en-US" sz="2800" dirty="0"/>
              <a:t>擠不下任何社員的</a:t>
            </a:r>
            <a:r>
              <a:rPr lang="zh-TW" altLang="en-US" sz="2800" dirty="0" smtClean="0"/>
              <a:t>辦公室</a:t>
            </a:r>
            <a:r>
              <a:rPr lang="en-US" altLang="zh-TW" sz="2800" dirty="0"/>
              <a:t/>
            </a:r>
            <a:br>
              <a:rPr lang="en-US" altLang="zh-TW" sz="2800" dirty="0"/>
            </a:br>
            <a:r>
              <a:rPr lang="zh-TW" altLang="en-US" sz="2800" dirty="0" smtClean="0"/>
              <a:t>改</a:t>
            </a:r>
            <a:r>
              <a:rPr lang="zh-TW" altLang="en-US" sz="2800" dirty="0"/>
              <a:t>在薛爾門飯店</a:t>
            </a:r>
            <a:r>
              <a:rPr lang="zh-TW" altLang="en-US" sz="2800" dirty="0" smtClean="0"/>
              <a:t>開會</a:t>
            </a:r>
            <a:r>
              <a:rPr lang="zh-TW" altLang="en-US" sz="2800" dirty="0"/>
              <a:t/>
            </a:r>
            <a:br>
              <a:rPr lang="zh-TW" altLang="en-US" sz="2800" dirty="0"/>
            </a:br>
            <a:r>
              <a:rPr lang="zh-TW" altLang="en-US" sz="2800" dirty="0"/>
              <a:t>當時是</a:t>
            </a:r>
            <a:r>
              <a:rPr lang="zh-TW" altLang="en-US" sz="2800" b="1" dirty="0"/>
              <a:t>兩週一</a:t>
            </a:r>
            <a:r>
              <a:rPr lang="zh-TW" altLang="en-US" sz="2800" b="1" dirty="0" smtClean="0"/>
              <a:t>次</a:t>
            </a:r>
            <a:r>
              <a:rPr lang="zh-TW" altLang="en-US" sz="2800" dirty="0" smtClean="0"/>
              <a:t>，</a:t>
            </a:r>
            <a:r>
              <a:rPr lang="zh-TW" altLang="en-US" sz="2800" b="1" dirty="0" smtClean="0"/>
              <a:t>年度</a:t>
            </a:r>
            <a:r>
              <a:rPr lang="zh-TW" altLang="en-US" sz="2800" b="1" dirty="0"/>
              <a:t>從</a:t>
            </a:r>
            <a:r>
              <a:rPr lang="en-US" altLang="zh-TW" sz="2800" b="1" dirty="0"/>
              <a:t>2</a:t>
            </a:r>
            <a:r>
              <a:rPr lang="zh-TW" altLang="en-US" sz="2800" b="1" dirty="0"/>
              <a:t>月到隔年</a:t>
            </a:r>
            <a:r>
              <a:rPr lang="en-US" altLang="zh-TW" sz="2800" b="1" dirty="0"/>
              <a:t>1</a:t>
            </a:r>
            <a:r>
              <a:rPr lang="zh-TW" altLang="en-US" sz="2800" b="1" dirty="0"/>
              <a:t>月</a:t>
            </a:r>
          </a:p>
        </p:txBody>
      </p:sp>
      <p:sp>
        <p:nvSpPr>
          <p:cNvPr id="24578" name="Rectangle 2"/>
          <p:cNvSpPr>
            <a:spLocks noGrp="1" noChangeArrowheads="1"/>
          </p:cNvSpPr>
          <p:nvPr>
            <p:ph type="title"/>
          </p:nvPr>
        </p:nvSpPr>
        <p:spPr/>
        <p:txBody>
          <a:bodyPr/>
          <a:lstStyle/>
          <a:p>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Grp="1" noChangeArrowheads="1"/>
          </p:cNvSpPr>
          <p:nvPr>
            <p:ph type="title"/>
          </p:nvPr>
        </p:nvSpPr>
        <p:spPr>
          <a:xfrm>
            <a:off x="350686" y="229675"/>
            <a:ext cx="8353425" cy="1143000"/>
          </a:xfrm>
        </p:spPr>
        <p:txBody>
          <a:bodyPr/>
          <a:lstStyle/>
          <a:p>
            <a:r>
              <a:rPr lang="zh-TW" altLang="en-US" dirty="0"/>
              <a:t>芝加哥扶輪社章程</a:t>
            </a:r>
            <a:r>
              <a:rPr lang="en-US" altLang="zh-TW" dirty="0" smtClean="0"/>
              <a:t>1906.1</a:t>
            </a:r>
            <a:endParaRPr lang="zh-TW" altLang="zh-TW" dirty="0"/>
          </a:p>
        </p:txBody>
      </p:sp>
      <p:sp>
        <p:nvSpPr>
          <p:cNvPr id="3" name="內容版面配置區 2"/>
          <p:cNvSpPr>
            <a:spLocks noGrp="1"/>
          </p:cNvSpPr>
          <p:nvPr>
            <p:ph idx="1"/>
          </p:nvPr>
        </p:nvSpPr>
        <p:spPr>
          <a:xfrm>
            <a:off x="179512" y="1483415"/>
            <a:ext cx="8610128" cy="4484688"/>
          </a:xfrm>
        </p:spPr>
        <p:txBody>
          <a:bodyPr/>
          <a:lstStyle/>
          <a:p>
            <a:pPr marL="0" indent="0" algn="ctr">
              <a:buNone/>
            </a:pPr>
            <a:r>
              <a:rPr lang="en-US" altLang="zh-TW" sz="3200" dirty="0"/>
              <a:t> </a:t>
            </a:r>
            <a:r>
              <a:rPr lang="zh-TW" altLang="en-US" sz="3200" dirty="0"/>
              <a:t>增進社員</a:t>
            </a:r>
            <a:r>
              <a:rPr lang="zh-TW" altLang="en-US" sz="3200" b="1" dirty="0"/>
              <a:t>商業上之利益</a:t>
            </a:r>
          </a:p>
          <a:p>
            <a:pPr marL="0" indent="0" algn="ctr">
              <a:buNone/>
            </a:pPr>
            <a:r>
              <a:rPr lang="zh-TW" altLang="en-US" sz="3200" dirty="0"/>
              <a:t> </a:t>
            </a:r>
            <a:r>
              <a:rPr lang="zh-TW" altLang="en-US" sz="3200" dirty="0" smtClean="0"/>
              <a:t>增進</a:t>
            </a:r>
            <a:r>
              <a:rPr lang="zh-TW" altLang="en-US" sz="3200" dirty="0"/>
              <a:t>良好</a:t>
            </a:r>
            <a:r>
              <a:rPr lang="zh-TW" altLang="en-US" sz="3200" b="1" dirty="0"/>
              <a:t>聯誼</a:t>
            </a:r>
            <a:r>
              <a:rPr lang="zh-TW" altLang="en-US" sz="3200" dirty="0"/>
              <a:t>及其他一般社團所連帶期望</a:t>
            </a:r>
            <a:r>
              <a:rPr lang="zh-TW" altLang="en-US" sz="3200" dirty="0" smtClean="0"/>
              <a:t>事宜</a:t>
            </a:r>
            <a:endParaRPr lang="en-US" altLang="zh-TW" sz="3200" dirty="0" smtClean="0"/>
          </a:p>
          <a:p>
            <a:pPr marL="0" indent="0">
              <a:buNone/>
            </a:pPr>
            <a:endParaRPr lang="en-US" altLang="zh-TW" sz="3200" dirty="0" smtClean="0"/>
          </a:p>
          <a:p>
            <a:r>
              <a:rPr lang="zh-TW" altLang="en-US" sz="3200" dirty="0" smtClean="0"/>
              <a:t>兩大宗旨即 </a:t>
            </a:r>
            <a:r>
              <a:rPr lang="zh-TW" altLang="en-US" sz="3200" b="1" dirty="0">
                <a:solidFill>
                  <a:srgbClr val="FF9900"/>
                </a:solidFill>
              </a:rPr>
              <a:t>聯誼</a:t>
            </a:r>
            <a:r>
              <a:rPr lang="zh-TW" altLang="en-US" sz="3200" b="1" dirty="0"/>
              <a:t> </a:t>
            </a:r>
            <a:r>
              <a:rPr lang="zh-TW" altLang="en-US" sz="3200" dirty="0"/>
              <a:t>與 </a:t>
            </a:r>
            <a:r>
              <a:rPr lang="zh-TW" altLang="en-US" sz="3200" b="1" dirty="0">
                <a:solidFill>
                  <a:srgbClr val="7030A0"/>
                </a:solidFill>
              </a:rPr>
              <a:t>商業上之</a:t>
            </a:r>
            <a:r>
              <a:rPr lang="zh-TW" altLang="en-US" sz="3200" b="1" dirty="0" smtClean="0">
                <a:solidFill>
                  <a:srgbClr val="7030A0"/>
                </a:solidFill>
              </a:rPr>
              <a:t>互助</a:t>
            </a:r>
            <a:endParaRPr lang="zh-TW" altLang="en-US" sz="3200" b="1" dirty="0">
              <a:solidFill>
                <a:srgbClr val="7030A0"/>
              </a:solidFill>
            </a:endParaRPr>
          </a:p>
          <a:p>
            <a:r>
              <a:rPr lang="zh-TW" altLang="en-US" sz="3200" dirty="0" smtClean="0"/>
              <a:t>是</a:t>
            </a:r>
            <a:r>
              <a:rPr lang="zh-TW" altLang="en-US" sz="3200" dirty="0"/>
              <a:t>基於 </a:t>
            </a:r>
            <a:r>
              <a:rPr lang="zh-TW" altLang="en-US" sz="3200" dirty="0" smtClean="0"/>
              <a:t>  </a:t>
            </a:r>
            <a:r>
              <a:rPr lang="zh-TW" altLang="en-US" sz="3200" b="1" dirty="0" smtClean="0">
                <a:solidFill>
                  <a:srgbClr val="FF0000"/>
                </a:solidFill>
              </a:rPr>
              <a:t>交朋友</a:t>
            </a:r>
            <a:r>
              <a:rPr lang="zh-TW" altLang="en-US" sz="3200" dirty="0" smtClean="0"/>
              <a:t> </a:t>
            </a:r>
            <a:r>
              <a:rPr lang="zh-TW" altLang="en-US" sz="3200" dirty="0"/>
              <a:t>與 </a:t>
            </a:r>
            <a:r>
              <a:rPr lang="zh-TW" altLang="en-US" sz="3200" b="1" dirty="0" smtClean="0">
                <a:solidFill>
                  <a:srgbClr val="00B050"/>
                </a:solidFill>
              </a:rPr>
              <a:t>互惠</a:t>
            </a:r>
            <a:r>
              <a:rPr lang="zh-TW" altLang="en-US" sz="3200" b="1" dirty="0">
                <a:solidFill>
                  <a:srgbClr val="00B050"/>
                </a:solidFill>
              </a:rPr>
              <a:t>交易</a:t>
            </a:r>
            <a:r>
              <a:rPr lang="zh-TW" altLang="en-US" sz="3200" dirty="0">
                <a:solidFill>
                  <a:srgbClr val="00B050"/>
                </a:solidFill>
              </a:rPr>
              <a:t>主義</a:t>
            </a:r>
          </a:p>
          <a:p>
            <a:pPr marL="0" indent="0">
              <a:buNone/>
            </a:pPr>
            <a:r>
              <a:rPr lang="zh-TW" altLang="en-US" sz="3200" dirty="0"/>
              <a:t>  </a:t>
            </a:r>
            <a:r>
              <a:rPr lang="en-US" altLang="zh-TW" sz="3200" dirty="0" smtClean="0"/>
              <a:t>(</a:t>
            </a:r>
            <a:r>
              <a:rPr lang="en-US" altLang="zh-TW" sz="3200" dirty="0"/>
              <a:t>Reciprocal Trade Policy)</a:t>
            </a:r>
            <a:r>
              <a:rPr lang="zh-TW" altLang="en-US" sz="3200" dirty="0"/>
              <a:t>的理念而來</a:t>
            </a:r>
            <a:endParaRPr lang="zh-TW" altLang="en-US" dirty="0"/>
          </a:p>
        </p:txBody>
      </p:sp>
    </p:spTree>
    <p:extLst>
      <p:ext uri="{BB962C8B-B14F-4D97-AF65-F5344CB8AC3E}">
        <p14:creationId xmlns:p14="http://schemas.microsoft.com/office/powerpoint/2010/main" xmlns="" val="1794931679"/>
      </p:ext>
    </p:extLst>
  </p:cSld>
  <p:clrMapOvr>
    <a:masterClrMapping/>
  </p:clrMapOvr>
  <p:transition spd="med">
    <p:random/>
    <p:sndAc>
      <p:stSnd>
        <p:snd r:embed="rId2" name="typ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251520" y="476672"/>
            <a:ext cx="8435280" cy="4280520"/>
          </a:xfrm>
        </p:spPr>
        <p:txBody>
          <a:bodyPr/>
          <a:lstStyle/>
          <a:p>
            <a:pPr>
              <a:lnSpc>
                <a:spcPct val="90000"/>
              </a:lnSpc>
            </a:pPr>
            <a:r>
              <a:rPr lang="zh-TW" altLang="en-US" sz="3600" dirty="0"/>
              <a:t>印刷業者向保險業者</a:t>
            </a:r>
            <a:r>
              <a:rPr lang="zh-TW" altLang="en-US" sz="3600" dirty="0" smtClean="0"/>
              <a:t>投保</a:t>
            </a:r>
            <a:endParaRPr lang="zh-TW" altLang="en-US" sz="3600" dirty="0"/>
          </a:p>
          <a:p>
            <a:pPr>
              <a:lnSpc>
                <a:spcPct val="90000"/>
              </a:lnSpc>
            </a:pPr>
            <a:r>
              <a:rPr lang="zh-TW" altLang="en-US" sz="3600" dirty="0"/>
              <a:t>保險業者向文具業者買</a:t>
            </a:r>
            <a:r>
              <a:rPr lang="zh-TW" altLang="en-US" sz="3600" dirty="0" smtClean="0"/>
              <a:t>紙張</a:t>
            </a:r>
            <a:endParaRPr lang="zh-TW" altLang="en-US" sz="3600" dirty="0"/>
          </a:p>
          <a:p>
            <a:pPr>
              <a:lnSpc>
                <a:spcPct val="90000"/>
              </a:lnSpc>
            </a:pPr>
            <a:r>
              <a:rPr lang="zh-TW" altLang="en-US" sz="3600" dirty="0"/>
              <a:t>又向煤炭業者買煤炭而煤炭業者又向他們買文具及</a:t>
            </a:r>
            <a:r>
              <a:rPr lang="zh-TW" altLang="en-US" sz="3600" dirty="0" smtClean="0"/>
              <a:t>投保</a:t>
            </a:r>
            <a:endParaRPr lang="zh-TW" altLang="en-US" sz="3600" dirty="0"/>
          </a:p>
          <a:p>
            <a:pPr>
              <a:lnSpc>
                <a:spcPct val="90000"/>
              </a:lnSpc>
            </a:pPr>
            <a:r>
              <a:rPr lang="zh-TW" altLang="en-US" sz="3600" dirty="0"/>
              <a:t>他們的法律問題就交給律師  而律師也買他們的商品</a:t>
            </a:r>
          </a:p>
          <a:p>
            <a:pPr>
              <a:lnSpc>
                <a:spcPct val="90000"/>
              </a:lnSpc>
            </a:pPr>
            <a:endParaRPr lang="en-US" altLang="zh-TW" sz="2800" dirty="0"/>
          </a:p>
        </p:txBody>
      </p:sp>
      <p:sp>
        <p:nvSpPr>
          <p:cNvPr id="31746" name="Rectangle 2"/>
          <p:cNvSpPr>
            <a:spLocks noGrp="1" noChangeArrowheads="1"/>
          </p:cNvSpPr>
          <p:nvPr>
            <p:ph type="title"/>
          </p:nvPr>
        </p:nvSpPr>
        <p:spPr/>
        <p:txBody>
          <a:bodyPr/>
          <a:lstStyle/>
          <a:p>
            <a:endParaRPr lang="zh-TW" altLang="zh-TW"/>
          </a:p>
        </p:txBody>
      </p:sp>
      <p:graphicFrame>
        <p:nvGraphicFramePr>
          <p:cNvPr id="2" name="資料庫圖表 1"/>
          <p:cNvGraphicFramePr/>
          <p:nvPr>
            <p:extLst>
              <p:ext uri="{D42A27DB-BD31-4B8C-83A1-F6EECF244321}">
                <p14:modId xmlns:p14="http://schemas.microsoft.com/office/powerpoint/2010/main" xmlns="" val="888890423"/>
              </p:ext>
            </p:extLst>
          </p:nvPr>
        </p:nvGraphicFramePr>
        <p:xfrm>
          <a:off x="3923928" y="3429001"/>
          <a:ext cx="4968552" cy="32403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
    <p:sndAc>
      <p:stSnd>
        <p:snd r:embed="rId2" name="type.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6" name="Picture 4"/>
          <p:cNvPicPr>
            <a:picLocks noGrp="1" noChangeAspect="1" noChangeArrowheads="1"/>
          </p:cNvPicPr>
          <p:nvPr>
            <p:ph idx="1"/>
          </p:nvPr>
        </p:nvPicPr>
        <p:blipFill>
          <a:blip r:embed="rId3" cstate="print">
            <a:extLst>
              <a:ext uri="{28A0092B-C50C-407E-A947-70E740481C1C}">
                <a14:useLocalDpi xmlns:a14="http://schemas.microsoft.com/office/drawing/2010/main" xmlns="" val="0"/>
              </a:ext>
            </a:extLst>
          </a:blip>
          <a:stretch>
            <a:fillRect/>
          </a:stretch>
        </p:blipFill>
        <p:spPr>
          <a:xfrm>
            <a:off x="896112" y="1732629"/>
            <a:ext cx="7351776" cy="3499104"/>
          </a:xfrm>
          <a:noFill/>
          <a:ln/>
          <a:extLst>
            <a:ext uri="{91240B29-F687-4F45-9708-019B960494DF}">
              <a14:hiddenLine xmlns:a14="http://schemas.microsoft.com/office/drawing/2010/main" xmlns="" w="9525" cap="flat" cmpd="sng" algn="ctr">
                <a:solidFill>
                  <a:schemeClr val="tx1"/>
                </a:solidFill>
                <a:prstDash val="solid"/>
                <a:miter lim="800000"/>
                <a:headEnd/>
                <a:tailEnd/>
              </a14:hiddenLine>
            </a:ext>
          </a:extLst>
        </p:spPr>
      </p:pic>
      <p:sp>
        <p:nvSpPr>
          <p:cNvPr id="151554"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79388" y="404813"/>
            <a:ext cx="8713787" cy="1368003"/>
          </a:xfrm>
        </p:spPr>
        <p:txBody>
          <a:bodyPr/>
          <a:lstStyle/>
          <a:p>
            <a:r>
              <a:rPr lang="zh-TW" altLang="en-US" sz="3000" dirty="0"/>
              <a:t>當時設有 </a:t>
            </a:r>
            <a:r>
              <a:rPr lang="zh-TW" altLang="en-US" sz="3000" b="1" dirty="0"/>
              <a:t>”統計師</a:t>
            </a:r>
            <a:r>
              <a:rPr lang="zh-TW" altLang="en-US" sz="3000" dirty="0"/>
              <a:t>” </a:t>
            </a:r>
            <a:r>
              <a:rPr lang="en-US" altLang="zh-TW" sz="3000" dirty="0"/>
              <a:t>(Statistician) </a:t>
            </a:r>
            <a:r>
              <a:rPr lang="en-US" altLang="zh-TW" dirty="0"/>
              <a:t/>
            </a:r>
            <a:br>
              <a:rPr lang="en-US" altLang="zh-TW" dirty="0"/>
            </a:br>
            <a:r>
              <a:rPr lang="zh-TW" altLang="en-US" dirty="0" smtClean="0"/>
              <a:t>  </a:t>
            </a:r>
            <a:r>
              <a:rPr lang="zh-TW" altLang="en-US" sz="3000" dirty="0" smtClean="0"/>
              <a:t>並</a:t>
            </a:r>
            <a:r>
              <a:rPr lang="zh-TW" altLang="en-US" sz="3000" dirty="0"/>
              <a:t>發行  </a:t>
            </a:r>
            <a:r>
              <a:rPr lang="zh-TW" altLang="en-US" sz="3000" b="1" dirty="0"/>
              <a:t>交易報告單</a:t>
            </a:r>
            <a:r>
              <a:rPr lang="zh-TW" altLang="en-US" sz="3000" dirty="0"/>
              <a:t/>
            </a:r>
            <a:br>
              <a:rPr lang="zh-TW" altLang="en-US" sz="3000" dirty="0"/>
            </a:br>
            <a:endParaRPr lang="zh-TW" altLang="en-US" b="1" dirty="0"/>
          </a:p>
        </p:txBody>
      </p:sp>
      <p:sp>
        <p:nvSpPr>
          <p:cNvPr id="32770" name="Rectangle 2"/>
          <p:cNvSpPr>
            <a:spLocks noGrp="1" noChangeArrowheads="1"/>
          </p:cNvSpPr>
          <p:nvPr>
            <p:ph type="title"/>
          </p:nvPr>
        </p:nvSpPr>
        <p:spPr/>
        <p:txBody>
          <a:bodyPr/>
          <a:lstStyle/>
          <a:p>
            <a:endParaRPr lang="zh-TW" altLang="zh-TW"/>
          </a:p>
        </p:txBody>
      </p:sp>
      <p:sp>
        <p:nvSpPr>
          <p:cNvPr id="4" name="Rectangle 3"/>
          <p:cNvSpPr txBox="1">
            <a:spLocks noChangeArrowheads="1"/>
          </p:cNvSpPr>
          <p:nvPr/>
        </p:nvSpPr>
        <p:spPr>
          <a:xfrm>
            <a:off x="251520" y="2060848"/>
            <a:ext cx="8424936" cy="4248472"/>
          </a:xfrm>
          <a:prstGeom prst="rect">
            <a:avLst/>
          </a:prstGeom>
        </p:spPr>
        <p:txBody>
          <a:bodyPr/>
          <a:lstStyle>
            <a:lvl1pPr marL="342900" indent="-342900" algn="l" defTabSz="457200" rtl="0" eaLnBrk="1" fontAlgn="base" hangingPunct="1">
              <a:spcBef>
                <a:spcPct val="20000"/>
              </a:spcBef>
              <a:spcAft>
                <a:spcPct val="0"/>
              </a:spcAft>
              <a:buFont typeface="Arial" pitchFamily="34" charset="0"/>
              <a:buChar char="•"/>
              <a:defRPr sz="3000" kern="1200">
                <a:solidFill>
                  <a:srgbClr val="002060"/>
                </a:solidFill>
                <a:latin typeface="華康中圓體" pitchFamily="49" charset="-120"/>
                <a:ea typeface="華康中圓體" pitchFamily="49" charset="-120"/>
                <a:cs typeface="華康中圓體" pitchFamily="49" charset="-120"/>
              </a:defRPr>
            </a:lvl1pPr>
            <a:lvl2pPr marL="742950" indent="-285750" algn="l" defTabSz="457200" rtl="0" eaLnBrk="1" fontAlgn="base" hangingPunct="1">
              <a:spcBef>
                <a:spcPct val="20000"/>
              </a:spcBef>
              <a:spcAft>
                <a:spcPct val="0"/>
              </a:spcAft>
              <a:buFont typeface="Arial" pitchFamily="34" charset="0"/>
              <a:buChar char="–"/>
              <a:defRPr sz="2600" kern="1200">
                <a:solidFill>
                  <a:srgbClr val="002060"/>
                </a:solidFill>
                <a:latin typeface="華康中圓體" pitchFamily="49" charset="-120"/>
                <a:ea typeface="華康中圓體" pitchFamily="49" charset="-120"/>
                <a:cs typeface="華康中圓體" pitchFamily="49" charset="-120"/>
              </a:defRPr>
            </a:lvl2pPr>
            <a:lvl3pPr marL="1143000" indent="-228600" algn="l" defTabSz="457200" rtl="0" eaLnBrk="1" fontAlgn="base" hangingPunct="1">
              <a:spcBef>
                <a:spcPct val="20000"/>
              </a:spcBef>
              <a:spcAft>
                <a:spcPct val="0"/>
              </a:spcAft>
              <a:buFont typeface="Arial" pitchFamily="34" charset="0"/>
              <a:buChar char="•"/>
              <a:defRPr sz="2200" kern="1200">
                <a:solidFill>
                  <a:srgbClr val="002060"/>
                </a:solidFill>
                <a:latin typeface="華康中圓體" pitchFamily="49" charset="-120"/>
                <a:ea typeface="華康中圓體" pitchFamily="49" charset="-120"/>
                <a:cs typeface="華康中圓體" pitchFamily="49" charset="-120"/>
              </a:defRPr>
            </a:lvl3pPr>
            <a:lvl4pPr marL="1600200" indent="-228600" algn="l" defTabSz="457200" rtl="0" eaLnBrk="1" fontAlgn="base" hangingPunct="1">
              <a:spcBef>
                <a:spcPct val="20000"/>
              </a:spcBef>
              <a:spcAft>
                <a:spcPct val="0"/>
              </a:spcAft>
              <a:buFont typeface="Arial" pitchFamily="34" charset="0"/>
              <a:buChar char="–"/>
              <a:defRPr sz="1800" kern="1200">
                <a:solidFill>
                  <a:srgbClr val="002060"/>
                </a:solidFill>
                <a:latin typeface="華康中圓體" pitchFamily="49" charset="-120"/>
                <a:ea typeface="華康中圓體" pitchFamily="49" charset="-120"/>
                <a:cs typeface="華康中圓體" pitchFamily="49" charset="-120"/>
              </a:defRPr>
            </a:lvl4pPr>
            <a:lvl5pPr marL="2057400" indent="-228600" algn="l" defTabSz="457200" rtl="0" eaLnBrk="1" fontAlgn="base" hangingPunct="1">
              <a:spcBef>
                <a:spcPct val="20000"/>
              </a:spcBef>
              <a:spcAft>
                <a:spcPct val="0"/>
              </a:spcAft>
              <a:buFont typeface="Arial" pitchFamily="34" charset="0"/>
              <a:buChar char="»"/>
              <a:defRPr sz="1600" kern="1200">
                <a:solidFill>
                  <a:srgbClr val="002060"/>
                </a:solidFill>
                <a:latin typeface="華康中圓體" pitchFamily="49" charset="-120"/>
                <a:ea typeface="華康中圓體" pitchFamily="49" charset="-120"/>
                <a:cs typeface="華康中圓體" pitchFamily="49" charset="-12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pitchFamily="34" charset="0"/>
              <a:buNone/>
            </a:pPr>
            <a:r>
              <a:rPr kumimoji="0" lang="zh-TW" altLang="en-US" dirty="0" smtClean="0"/>
              <a:t>大家互相鼓勵努力實現社員間互相交易之利益</a:t>
            </a:r>
            <a:endParaRPr kumimoji="0" lang="en-US" altLang="zh-TW" dirty="0" smtClean="0"/>
          </a:p>
          <a:p>
            <a:pPr marL="0" indent="0" algn="ctr">
              <a:buFont typeface="Arial" pitchFamily="34" charset="0"/>
              <a:buNone/>
            </a:pPr>
            <a:r>
              <a:rPr kumimoji="0" lang="zh-TW" altLang="en-US" sz="3400" dirty="0" smtClean="0"/>
              <a:t>因此扶輪是由“</a:t>
            </a:r>
            <a:r>
              <a:rPr kumimoji="0" lang="zh-TW" altLang="en-US" sz="3400" b="1" dirty="0" smtClean="0"/>
              <a:t>自我利益主義</a:t>
            </a:r>
            <a:r>
              <a:rPr kumimoji="0" lang="zh-TW" altLang="en-US" sz="3400" dirty="0" smtClean="0"/>
              <a:t>”思想開始的</a:t>
            </a:r>
            <a:br>
              <a:rPr kumimoji="0" lang="zh-TW" altLang="en-US" sz="3400" dirty="0" smtClean="0"/>
            </a:br>
            <a:endParaRPr kumimoji="0" lang="en-US" altLang="zh-TW" sz="2100" dirty="0" smtClean="0"/>
          </a:p>
          <a:p>
            <a:pPr marL="0" indent="0" algn="ctr">
              <a:buFont typeface="Arial" pitchFamily="34" charset="0"/>
              <a:buNone/>
            </a:pPr>
            <a:r>
              <a:rPr kumimoji="0" lang="zh-TW" altLang="en-US" sz="3400" dirty="0" smtClean="0"/>
              <a:t>後來認為</a:t>
            </a:r>
          </a:p>
          <a:p>
            <a:pPr marL="0" indent="0" algn="ctr">
              <a:buFont typeface="Arial" pitchFamily="34" charset="0"/>
              <a:buNone/>
            </a:pPr>
            <a:r>
              <a:rPr kumimoji="0" lang="zh-TW" altLang="en-US" sz="3400" dirty="0" smtClean="0"/>
              <a:t/>
            </a:r>
            <a:br>
              <a:rPr kumimoji="0" lang="zh-TW" altLang="en-US" sz="3400" dirty="0" smtClean="0"/>
            </a:br>
            <a:r>
              <a:rPr kumimoji="0" lang="zh-TW" altLang="en-US" sz="3600" b="1" dirty="0" smtClean="0">
                <a:solidFill>
                  <a:srgbClr val="CC6600"/>
                </a:solidFill>
              </a:rPr>
              <a:t>只為自己本身之利益為目標之社團</a:t>
            </a:r>
            <a:br>
              <a:rPr kumimoji="0" lang="zh-TW" altLang="en-US" sz="3600" b="1" dirty="0" smtClean="0">
                <a:solidFill>
                  <a:srgbClr val="CC6600"/>
                </a:solidFill>
              </a:rPr>
            </a:br>
            <a:r>
              <a:rPr kumimoji="0" lang="zh-TW" altLang="en-US" sz="3600" b="1" dirty="0" smtClean="0">
                <a:solidFill>
                  <a:srgbClr val="CC6600"/>
                </a:solidFill>
              </a:rPr>
              <a:t>毫無未來可言</a:t>
            </a:r>
            <a:br>
              <a:rPr kumimoji="0" lang="zh-TW" altLang="en-US" sz="3600" b="1" dirty="0" smtClean="0">
                <a:solidFill>
                  <a:srgbClr val="CC6600"/>
                </a:solidFill>
              </a:rPr>
            </a:br>
            <a:endParaRPr kumimoji="0" lang="zh-TW" altLang="en-US" sz="3600" b="1" dirty="0">
              <a:solidFill>
                <a:srgbClr val="CC6600"/>
              </a:solidFill>
            </a:endParaRP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3" name="Rectangle 3"/>
          <p:cNvSpPr>
            <a:spLocks noGrp="1" noChangeArrowheads="1"/>
          </p:cNvSpPr>
          <p:nvPr>
            <p:ph idx="1"/>
          </p:nvPr>
        </p:nvSpPr>
        <p:spPr>
          <a:xfrm>
            <a:off x="161763" y="1340768"/>
            <a:ext cx="8820473" cy="4713387"/>
          </a:xfrm>
        </p:spPr>
        <p:txBody>
          <a:bodyPr/>
          <a:lstStyle/>
          <a:p>
            <a:pPr marL="0" indent="0">
              <a:lnSpc>
                <a:spcPct val="90000"/>
              </a:lnSpc>
              <a:buNone/>
            </a:pPr>
            <a:r>
              <a:rPr lang="zh-TW" altLang="en-US" sz="2800" dirty="0" smtClean="0">
                <a:latin typeface="超世紀中顏楷" panose="02000000000000000000" pitchFamily="2" charset="-120"/>
                <a:ea typeface="超世紀中顏楷" panose="02000000000000000000" pitchFamily="2" charset="-120"/>
              </a:rPr>
              <a:t>第三</a:t>
            </a:r>
            <a:r>
              <a:rPr lang="zh-TW" altLang="en-US" sz="2800" dirty="0">
                <a:latin typeface="超世紀中顏楷" panose="02000000000000000000" pitchFamily="2" charset="-120"/>
                <a:ea typeface="超世紀中顏楷" panose="02000000000000000000" pitchFamily="2" charset="-120"/>
              </a:rPr>
              <a:t>條  促進芝加哥最佳</a:t>
            </a:r>
            <a:r>
              <a:rPr lang="zh-TW" altLang="en-US" sz="2800" dirty="0" smtClean="0">
                <a:latin typeface="超世紀中顏楷" panose="02000000000000000000" pitchFamily="2" charset="-120"/>
                <a:ea typeface="超世紀中顏楷" panose="02000000000000000000" pitchFamily="2" charset="-120"/>
              </a:rPr>
              <a:t>利益及</a:t>
            </a:r>
            <a:r>
              <a:rPr lang="zh-TW" altLang="en-US" sz="2800" dirty="0">
                <a:latin typeface="超世紀中顏楷" panose="02000000000000000000" pitchFamily="2" charset="-120"/>
                <a:ea typeface="超世紀中顏楷" panose="02000000000000000000" pitchFamily="2" charset="-120"/>
              </a:rPr>
              <a:t>擴展其公民</a:t>
            </a:r>
            <a:r>
              <a:rPr lang="zh-TW" altLang="en-US" sz="2800" dirty="0" smtClean="0">
                <a:latin typeface="超世紀中顏楷" panose="02000000000000000000" pitchFamily="2" charset="-120"/>
                <a:ea typeface="超世紀中顏楷" panose="02000000000000000000" pitchFamily="2" charset="-120"/>
              </a:rPr>
              <a:t>的</a:t>
            </a:r>
            <a:endParaRPr lang="en-US" altLang="zh-TW" sz="2800" dirty="0" smtClean="0">
              <a:latin typeface="超世紀中顏楷" panose="02000000000000000000" pitchFamily="2" charset="-120"/>
              <a:ea typeface="超世紀中顏楷" panose="02000000000000000000" pitchFamily="2" charset="-120"/>
            </a:endParaRPr>
          </a:p>
          <a:p>
            <a:pPr marL="0" indent="0">
              <a:lnSpc>
                <a:spcPct val="90000"/>
              </a:lnSpc>
              <a:buNone/>
            </a:pPr>
            <a:r>
              <a:rPr lang="zh-TW" altLang="en-US" sz="2800" dirty="0">
                <a:latin typeface="超世紀中顏楷" panose="02000000000000000000" pitchFamily="2" charset="-120"/>
                <a:ea typeface="超世紀中顏楷" panose="02000000000000000000" pitchFamily="2" charset="-120"/>
              </a:rPr>
              <a:t> </a:t>
            </a:r>
            <a:r>
              <a:rPr lang="zh-TW" altLang="en-US" sz="2800" dirty="0" smtClean="0">
                <a:latin typeface="超世紀中顏楷" panose="02000000000000000000" pitchFamily="2" charset="-120"/>
                <a:ea typeface="超世紀中顏楷" panose="02000000000000000000" pitchFamily="2" charset="-120"/>
              </a:rPr>
              <a:t>       榮譽</a:t>
            </a:r>
            <a:r>
              <a:rPr lang="zh-TW" altLang="en-US" sz="2800" dirty="0">
                <a:latin typeface="超世紀中顏楷" panose="02000000000000000000" pitchFamily="2" charset="-120"/>
                <a:ea typeface="超世紀中顏楷" panose="02000000000000000000" pitchFamily="2" charset="-120"/>
              </a:rPr>
              <a:t>與忠誠的精神</a:t>
            </a:r>
            <a:br>
              <a:rPr lang="zh-TW" altLang="en-US" sz="2800" dirty="0">
                <a:latin typeface="超世紀中顏楷" panose="02000000000000000000" pitchFamily="2" charset="-120"/>
                <a:ea typeface="超世紀中顏楷" panose="02000000000000000000" pitchFamily="2" charset="-120"/>
              </a:rPr>
            </a:br>
            <a:r>
              <a:rPr lang="zh-TW" altLang="en-US" sz="2800" dirty="0">
                <a:latin typeface="超世紀中顏楷" panose="02000000000000000000" pitchFamily="2" charset="-120"/>
                <a:ea typeface="超世紀中顏楷" panose="02000000000000000000" pitchFamily="2" charset="-120"/>
              </a:rPr>
              <a:t/>
            </a:r>
            <a:br>
              <a:rPr lang="zh-TW" altLang="en-US" sz="2800" dirty="0">
                <a:latin typeface="超世紀中顏楷" panose="02000000000000000000" pitchFamily="2" charset="-120"/>
                <a:ea typeface="超世紀中顏楷" panose="02000000000000000000" pitchFamily="2" charset="-120"/>
              </a:rPr>
            </a:br>
            <a:r>
              <a:rPr lang="zh-TW" altLang="en-US" sz="2800" dirty="0">
                <a:latin typeface="超世紀中顏楷" panose="02000000000000000000" pitchFamily="2" charset="-120"/>
                <a:ea typeface="超世紀中顏楷" panose="02000000000000000000" pitchFamily="2" charset="-120"/>
              </a:rPr>
              <a:t>  </a:t>
            </a:r>
            <a:endParaRPr lang="en-US" altLang="zh-TW" sz="2800" dirty="0" smtClean="0">
              <a:latin typeface="超世紀中顏楷" panose="02000000000000000000" pitchFamily="2" charset="-120"/>
              <a:ea typeface="超世紀中顏楷" panose="02000000000000000000" pitchFamily="2" charset="-120"/>
            </a:endParaRPr>
          </a:p>
          <a:p>
            <a:pPr marL="0" indent="0" algn="ctr">
              <a:lnSpc>
                <a:spcPct val="90000"/>
              </a:lnSpc>
              <a:buNone/>
            </a:pPr>
            <a:r>
              <a:rPr lang="zh-TW" altLang="en-US" sz="3600" dirty="0" smtClean="0">
                <a:latin typeface="超世紀中顏楷" panose="02000000000000000000" pitchFamily="2" charset="-120"/>
                <a:ea typeface="超世紀中顏楷" panose="02000000000000000000" pitchFamily="2" charset="-120"/>
              </a:rPr>
              <a:t>這</a:t>
            </a:r>
            <a:r>
              <a:rPr lang="zh-TW" altLang="en-US" sz="3600" dirty="0">
                <a:latin typeface="超世紀中顏楷" panose="02000000000000000000" pitchFamily="2" charset="-120"/>
                <a:ea typeface="超世紀中顏楷" panose="02000000000000000000" pitchFamily="2" charset="-120"/>
              </a:rPr>
              <a:t>可說首先</a:t>
            </a:r>
            <a:r>
              <a:rPr lang="zh-TW" altLang="en-US" sz="3600" dirty="0" smtClean="0">
                <a:latin typeface="超世紀中顏楷" panose="02000000000000000000" pitchFamily="2" charset="-120"/>
                <a:ea typeface="超世紀中顏楷" panose="02000000000000000000" pitchFamily="2" charset="-120"/>
              </a:rPr>
              <a:t>將</a:t>
            </a:r>
            <a:endParaRPr lang="en-US" altLang="zh-TW" sz="3600" dirty="0" smtClean="0">
              <a:latin typeface="超世紀中顏楷" panose="02000000000000000000" pitchFamily="2" charset="-120"/>
              <a:ea typeface="超世紀中顏楷" panose="02000000000000000000" pitchFamily="2" charset="-120"/>
            </a:endParaRPr>
          </a:p>
          <a:p>
            <a:pPr marL="0" indent="0" algn="ctr">
              <a:lnSpc>
                <a:spcPct val="90000"/>
              </a:lnSpc>
              <a:buNone/>
            </a:pPr>
            <a:r>
              <a:rPr lang="zh-TW" altLang="en-US" sz="6000" b="1" dirty="0" smtClean="0">
                <a:solidFill>
                  <a:srgbClr val="FF0000"/>
                </a:solidFill>
                <a:latin typeface="超世紀中顏楷" panose="02000000000000000000" pitchFamily="2" charset="-120"/>
                <a:ea typeface="超世紀中顏楷" panose="02000000000000000000" pitchFamily="2" charset="-120"/>
              </a:rPr>
              <a:t>服務</a:t>
            </a:r>
            <a:endParaRPr lang="en-US" altLang="zh-TW" sz="6000" dirty="0" smtClean="0">
              <a:solidFill>
                <a:srgbClr val="FF0000"/>
              </a:solidFill>
              <a:latin typeface="超世紀中顏楷" panose="02000000000000000000" pitchFamily="2" charset="-120"/>
              <a:ea typeface="超世紀中顏楷" panose="02000000000000000000" pitchFamily="2" charset="-120"/>
            </a:endParaRPr>
          </a:p>
          <a:p>
            <a:pPr marL="0" indent="0" algn="ctr">
              <a:lnSpc>
                <a:spcPct val="90000"/>
              </a:lnSpc>
              <a:buNone/>
            </a:pPr>
            <a:r>
              <a:rPr lang="zh-TW" altLang="en-US" sz="3600" dirty="0" smtClean="0">
                <a:latin typeface="超世紀中顏楷" panose="02000000000000000000" pitchFamily="2" charset="-120"/>
                <a:ea typeface="超世紀中顏楷" panose="02000000000000000000" pitchFamily="2" charset="-120"/>
              </a:rPr>
              <a:t>這個</a:t>
            </a:r>
            <a:r>
              <a:rPr lang="zh-TW" altLang="en-US" sz="3600" dirty="0">
                <a:latin typeface="超世紀中顏楷" panose="02000000000000000000" pitchFamily="2" charset="-120"/>
                <a:ea typeface="超世紀中顏楷" panose="02000000000000000000" pitchFamily="2" charset="-120"/>
              </a:rPr>
              <a:t>概念注入扶輪</a:t>
            </a:r>
            <a:br>
              <a:rPr lang="zh-TW" altLang="en-US" sz="3600" dirty="0">
                <a:latin typeface="超世紀中顏楷" panose="02000000000000000000" pitchFamily="2" charset="-120"/>
                <a:ea typeface="超世紀中顏楷" panose="02000000000000000000" pitchFamily="2" charset="-120"/>
              </a:rPr>
            </a:br>
            <a:r>
              <a:rPr lang="zh-TW" altLang="en-US" sz="2800" dirty="0">
                <a:latin typeface="超世紀中顏楷" panose="02000000000000000000" pitchFamily="2" charset="-120"/>
                <a:ea typeface="超世紀中顏楷" panose="02000000000000000000" pitchFamily="2" charset="-120"/>
              </a:rPr>
              <a:t/>
            </a:r>
            <a:br>
              <a:rPr lang="zh-TW" altLang="en-US" sz="2800" dirty="0">
                <a:latin typeface="超世紀中顏楷" panose="02000000000000000000" pitchFamily="2" charset="-120"/>
                <a:ea typeface="超世紀中顏楷" panose="02000000000000000000" pitchFamily="2" charset="-120"/>
              </a:rPr>
            </a:br>
            <a:r>
              <a:rPr lang="zh-TW" altLang="en-US" sz="2800" dirty="0">
                <a:latin typeface="超世紀中顏楷" panose="02000000000000000000" pitchFamily="2" charset="-120"/>
                <a:ea typeface="超世紀中顏楷" panose="02000000000000000000" pitchFamily="2" charset="-120"/>
              </a:rPr>
              <a:t/>
            </a:r>
            <a:br>
              <a:rPr lang="zh-TW" altLang="en-US" sz="2800" dirty="0">
                <a:latin typeface="超世紀中顏楷" panose="02000000000000000000" pitchFamily="2" charset="-120"/>
                <a:ea typeface="超世紀中顏楷" panose="02000000000000000000" pitchFamily="2" charset="-120"/>
              </a:rPr>
            </a:br>
            <a:endParaRPr lang="zh-TW" altLang="en-US" sz="2800" dirty="0">
              <a:latin typeface="超世紀中顏楷" panose="02000000000000000000" pitchFamily="2" charset="-120"/>
              <a:ea typeface="超世紀中顏楷" panose="02000000000000000000" pitchFamily="2" charset="-120"/>
            </a:endParaRPr>
          </a:p>
        </p:txBody>
      </p:sp>
      <p:sp>
        <p:nvSpPr>
          <p:cNvPr id="276482" name="Rectangle 2"/>
          <p:cNvSpPr>
            <a:spLocks noGrp="1" noChangeArrowheads="1"/>
          </p:cNvSpPr>
          <p:nvPr>
            <p:ph type="title"/>
          </p:nvPr>
        </p:nvSpPr>
        <p:spPr/>
        <p:txBody>
          <a:bodyPr/>
          <a:lstStyle/>
          <a:p>
            <a:pPr algn="ctr"/>
            <a:r>
              <a:rPr lang="zh-TW" altLang="en-US" dirty="0">
                <a:solidFill>
                  <a:srgbClr val="0070C0"/>
                </a:solidFill>
                <a:latin typeface="超世紀中顏楷" panose="02000000000000000000" pitchFamily="2" charset="-120"/>
                <a:ea typeface="超世紀中顏楷" panose="02000000000000000000" pitchFamily="2" charset="-120"/>
              </a:rPr>
              <a:t>採納了社員卡特</a:t>
            </a:r>
            <a:r>
              <a:rPr lang="en-US" altLang="zh-TW" dirty="0">
                <a:solidFill>
                  <a:srgbClr val="0070C0"/>
                </a:solidFill>
                <a:latin typeface="超世紀中顏楷" panose="02000000000000000000" pitchFamily="2" charset="-120"/>
                <a:ea typeface="超世紀中顏楷" panose="02000000000000000000" pitchFamily="2" charset="-120"/>
              </a:rPr>
              <a:t>(Carter)</a:t>
            </a:r>
            <a:r>
              <a:rPr lang="zh-TW" altLang="en-US" dirty="0">
                <a:solidFill>
                  <a:srgbClr val="0070C0"/>
                </a:solidFill>
                <a:latin typeface="超世紀中顏楷" panose="02000000000000000000" pitchFamily="2" charset="-120"/>
                <a:ea typeface="超世紀中顏楷" panose="02000000000000000000" pitchFamily="2" charset="-120"/>
              </a:rPr>
              <a:t>建議於</a:t>
            </a:r>
            <a:r>
              <a:rPr lang="en-US" altLang="zh-TW" dirty="0">
                <a:solidFill>
                  <a:srgbClr val="0070C0"/>
                </a:solidFill>
                <a:latin typeface="超世紀中顏楷" panose="02000000000000000000" pitchFamily="2" charset="-120"/>
                <a:ea typeface="超世紀中顏楷" panose="02000000000000000000" pitchFamily="2" charset="-120"/>
              </a:rPr>
              <a:t>1906.12</a:t>
            </a:r>
            <a:r>
              <a:rPr lang="en-US" altLang="zh-TW" dirty="0">
                <a:latin typeface="超世紀中顏楷" panose="02000000000000000000" pitchFamily="2" charset="-120"/>
                <a:ea typeface="超世紀中顏楷" panose="02000000000000000000" pitchFamily="2" charset="-120"/>
              </a:rPr>
              <a:t> </a:t>
            </a:r>
            <a:r>
              <a:rPr lang="zh-TW" altLang="en-US" dirty="0">
                <a:latin typeface="超世紀中顏楷" panose="02000000000000000000" pitchFamily="2" charset="-120"/>
                <a:ea typeface="超世紀中顏楷" panose="02000000000000000000" pitchFamily="2" charset="-120"/>
              </a:rPr>
              <a:t>增訂新章程</a:t>
            </a:r>
            <a:endParaRPr lang="zh-TW" altLang="zh-TW" dirty="0">
              <a:latin typeface="超世紀中顏楷" panose="02000000000000000000" pitchFamily="2" charset="-120"/>
              <a:ea typeface="超世紀中顏楷" panose="02000000000000000000" pitchFamily="2" charset="-120"/>
            </a:endParaRPr>
          </a:p>
        </p:txBody>
      </p:sp>
    </p:spTree>
    <p:extLst>
      <p:ext uri="{BB962C8B-B14F-4D97-AF65-F5344CB8AC3E}">
        <p14:creationId xmlns:p14="http://schemas.microsoft.com/office/powerpoint/2010/main" xmlns="" val="3355281764"/>
      </p:ext>
    </p:extLst>
  </p:cSld>
  <p:clrMapOvr>
    <a:masterClrMapping/>
  </p:clrMapOvr>
  <p:transition spd="med">
    <p:random/>
    <p:sndAc>
      <p:stSnd>
        <p:snd r:embed="rId2" name="type.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sz="half" idx="1"/>
          </p:nvPr>
        </p:nvSpPr>
        <p:spPr>
          <a:xfrm>
            <a:off x="251520" y="260649"/>
            <a:ext cx="8509000" cy="1224136"/>
          </a:xfrm>
        </p:spPr>
        <p:txBody>
          <a:bodyPr/>
          <a:lstStyle/>
          <a:p>
            <a:pPr marL="0" lvl="0" indent="0">
              <a:lnSpc>
                <a:spcPct val="90000"/>
              </a:lnSpc>
              <a:buNone/>
            </a:pPr>
            <a:r>
              <a:rPr lang="en-US" altLang="zh-TW" sz="2800" dirty="0">
                <a:solidFill>
                  <a:srgbClr val="002060"/>
                </a:solidFill>
                <a:latin typeface="超世紀中顏楷" panose="02000000000000000000" pitchFamily="2" charset="-120"/>
                <a:ea typeface="超世紀中顏楷" panose="02000000000000000000" pitchFamily="2" charset="-120"/>
              </a:rPr>
              <a:t>1907  </a:t>
            </a:r>
            <a:r>
              <a:rPr lang="zh-TW" altLang="en-US" sz="2800" dirty="0">
                <a:solidFill>
                  <a:srgbClr val="002060"/>
                </a:solidFill>
                <a:latin typeface="超世紀中顏楷" panose="02000000000000000000" pitchFamily="2" charset="-120"/>
                <a:ea typeface="超世紀中顏楷" panose="02000000000000000000" pitchFamily="2" charset="-120"/>
              </a:rPr>
              <a:t>史上第一件社會服務活動</a:t>
            </a:r>
            <a:endParaRPr lang="en-US" altLang="zh-TW" sz="2800" dirty="0">
              <a:solidFill>
                <a:srgbClr val="002060"/>
              </a:solidFill>
              <a:latin typeface="超世紀中顏楷" panose="02000000000000000000" pitchFamily="2" charset="-120"/>
              <a:ea typeface="超世紀中顏楷" panose="02000000000000000000" pitchFamily="2" charset="-120"/>
            </a:endParaRPr>
          </a:p>
          <a:p>
            <a:pPr marL="0" lvl="0" indent="0">
              <a:lnSpc>
                <a:spcPct val="90000"/>
              </a:lnSpc>
              <a:buNone/>
            </a:pPr>
            <a:r>
              <a:rPr lang="zh-TW" altLang="en-US" sz="3400" b="1" dirty="0">
                <a:solidFill>
                  <a:srgbClr val="002060"/>
                </a:solidFill>
                <a:latin typeface="超世紀中顏楷" panose="02000000000000000000" pitchFamily="2" charset="-120"/>
                <a:ea typeface="超世紀中顏楷" panose="02000000000000000000" pitchFamily="2" charset="-120"/>
              </a:rPr>
              <a:t>             建立芝加哥市</a:t>
            </a:r>
            <a:r>
              <a:rPr lang="zh-TW" altLang="en-US" sz="3400" b="1" dirty="0" smtClean="0">
                <a:solidFill>
                  <a:srgbClr val="002060"/>
                </a:solidFill>
                <a:latin typeface="超世紀中顏楷" panose="02000000000000000000" pitchFamily="2" charset="-120"/>
                <a:ea typeface="超世紀中顏楷" panose="02000000000000000000" pitchFamily="2" charset="-120"/>
              </a:rPr>
              <a:t>公共廁所</a:t>
            </a:r>
            <a:endParaRPr lang="zh-TW" altLang="en-US" sz="3600" b="1" dirty="0" smtClean="0">
              <a:solidFill>
                <a:srgbClr val="CC0099"/>
              </a:solidFill>
              <a:latin typeface="超世紀中顏楷" panose="02000000000000000000" pitchFamily="2" charset="-120"/>
              <a:ea typeface="超世紀中顏楷" panose="02000000000000000000" pitchFamily="2" charset="-120"/>
            </a:endParaRPr>
          </a:p>
        </p:txBody>
      </p:sp>
      <p:pic>
        <p:nvPicPr>
          <p:cNvPr id="18436" name="Picture 4" descr="未命名"/>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xmlns="" val="0"/>
              </a:ext>
            </a:extLst>
          </a:blip>
          <a:srcRect b="12207"/>
          <a:stretch/>
        </p:blipFill>
        <p:spPr>
          <a:xfrm>
            <a:off x="1769716" y="1479962"/>
            <a:ext cx="5472608" cy="3525877"/>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矩形 2"/>
          <p:cNvSpPr/>
          <p:nvPr/>
        </p:nvSpPr>
        <p:spPr>
          <a:xfrm>
            <a:off x="761604" y="5157192"/>
            <a:ext cx="7488832" cy="646331"/>
          </a:xfrm>
          <a:prstGeom prst="rect">
            <a:avLst/>
          </a:prstGeom>
        </p:spPr>
        <p:txBody>
          <a:bodyPr wrap="square">
            <a:spAutoFit/>
          </a:bodyPr>
          <a:lstStyle/>
          <a:p>
            <a:pPr algn="ctr">
              <a:buFontTx/>
              <a:buNone/>
            </a:pPr>
            <a:r>
              <a:rPr lang="zh-TW" altLang="en-US" sz="3600" b="1" dirty="0" smtClean="0">
                <a:solidFill>
                  <a:srgbClr val="CC0099"/>
                </a:solidFill>
                <a:latin typeface="超世紀中顏楷" panose="02000000000000000000" pitchFamily="2" charset="-120"/>
                <a:ea typeface="超世紀中顏楷" panose="02000000000000000000" pitchFamily="2" charset="-120"/>
              </a:rPr>
              <a:t>是打造</a:t>
            </a:r>
            <a:r>
              <a:rPr lang="zh-TW" altLang="en-US" sz="3600" b="1" dirty="0" smtClean="0">
                <a:solidFill>
                  <a:srgbClr val="0070C0"/>
                </a:solidFill>
                <a:latin typeface="超世紀中顏楷" panose="02000000000000000000" pitchFamily="2" charset="-120"/>
                <a:ea typeface="超世紀中顏楷" panose="02000000000000000000" pitchFamily="2" charset="-120"/>
              </a:rPr>
              <a:t>社區</a:t>
            </a:r>
            <a:r>
              <a:rPr lang="zh-TW" altLang="en-US" sz="3600" b="1" dirty="0" smtClean="0">
                <a:solidFill>
                  <a:srgbClr val="CC0099"/>
                </a:solidFill>
                <a:latin typeface="超世紀中顏楷" panose="02000000000000000000" pitchFamily="2" charset="-120"/>
                <a:ea typeface="超世紀中顏楷" panose="02000000000000000000" pitchFamily="2" charset="-120"/>
              </a:rPr>
              <a:t>也是</a:t>
            </a:r>
            <a:r>
              <a:rPr lang="zh-TW" altLang="en-US" sz="3600" b="1" dirty="0" smtClean="0">
                <a:solidFill>
                  <a:srgbClr val="0070C0"/>
                </a:solidFill>
                <a:latin typeface="超世紀中顏楷" panose="02000000000000000000" pitchFamily="2" charset="-120"/>
                <a:ea typeface="超世紀中顏楷" panose="02000000000000000000" pitchFamily="2" charset="-120"/>
              </a:rPr>
              <a:t>社會服務</a:t>
            </a:r>
            <a:r>
              <a:rPr lang="zh-TW" altLang="en-US" sz="3600" b="1" dirty="0" smtClean="0">
                <a:solidFill>
                  <a:srgbClr val="CC0099"/>
                </a:solidFill>
                <a:latin typeface="超世紀中顏楷" panose="02000000000000000000" pitchFamily="2" charset="-120"/>
                <a:ea typeface="超世紀中顏楷" panose="02000000000000000000" pitchFamily="2" charset="-120"/>
              </a:rPr>
              <a:t>的開始</a:t>
            </a:r>
            <a:endParaRPr lang="zh-TW" altLang="en-US" sz="3600" b="1" dirty="0">
              <a:solidFill>
                <a:srgbClr val="CC0099"/>
              </a:solidFill>
              <a:latin typeface="超世紀中顏楷" panose="02000000000000000000" pitchFamily="2" charset="-120"/>
              <a:ea typeface="超世紀中顏楷" panose="02000000000000000000" pitchFamily="2" charset="-120"/>
            </a:endParaRPr>
          </a:p>
        </p:txBody>
      </p:sp>
      <p:sp>
        <p:nvSpPr>
          <p:cNvPr id="2" name="矩形 1"/>
          <p:cNvSpPr/>
          <p:nvPr/>
        </p:nvSpPr>
        <p:spPr>
          <a:xfrm>
            <a:off x="5732097" y="5754821"/>
            <a:ext cx="2738250" cy="400110"/>
          </a:xfrm>
          <a:prstGeom prst="rect">
            <a:avLst/>
          </a:prstGeom>
        </p:spPr>
        <p:txBody>
          <a:bodyPr wrap="none">
            <a:spAutoFit/>
          </a:bodyPr>
          <a:lstStyle/>
          <a:p>
            <a:r>
              <a:rPr lang="zh-TW" altLang="en-US" dirty="0">
                <a:solidFill>
                  <a:srgbClr val="002060"/>
                </a:solidFill>
                <a:latin typeface="超世紀中顏楷" panose="02000000000000000000" pitchFamily="2" charset="-120"/>
                <a:ea typeface="超世紀中顏楷" panose="02000000000000000000" pitchFamily="2" charset="-120"/>
              </a:rPr>
              <a:t>然而壓力與反對</a:t>
            </a:r>
            <a:r>
              <a:rPr lang="zh-TW" altLang="en-US" dirty="0" smtClean="0">
                <a:solidFill>
                  <a:srgbClr val="002060"/>
                </a:solidFill>
                <a:latin typeface="超世紀中顏楷" panose="02000000000000000000" pitchFamily="2" charset="-120"/>
                <a:ea typeface="超世紀中顏楷" panose="02000000000000000000" pitchFamily="2" charset="-120"/>
              </a:rPr>
              <a:t>四起</a:t>
            </a:r>
            <a:r>
              <a:rPr lang="en-US" altLang="zh-TW" dirty="0" smtClean="0">
                <a:solidFill>
                  <a:srgbClr val="002060"/>
                </a:solidFill>
                <a:latin typeface="超世紀中顏楷" panose="02000000000000000000" pitchFamily="2" charset="-120"/>
                <a:ea typeface="超世紀中顏楷" panose="02000000000000000000" pitchFamily="2" charset="-120"/>
              </a:rPr>
              <a:t>…</a:t>
            </a:r>
            <a:endParaRPr lang="zh-TW" altLang="en-US" dirty="0">
              <a:solidFill>
                <a:srgbClr val="002060"/>
              </a:solidFill>
              <a:latin typeface="超世紀中顏楷" panose="02000000000000000000" pitchFamily="2" charset="-120"/>
              <a:ea typeface="超世紀中顏楷" panose="02000000000000000000" pitchFamily="2" charset="-120"/>
            </a:endParaRPr>
          </a:p>
        </p:txBody>
      </p:sp>
    </p:spTree>
    <p:extLst>
      <p:ext uri="{BB962C8B-B14F-4D97-AF65-F5344CB8AC3E}">
        <p14:creationId xmlns:p14="http://schemas.microsoft.com/office/powerpoint/2010/main" xmlns="" val="3380066300"/>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3"/>
          <p:cNvSpPr>
            <a:spLocks noGrp="1" noChangeArrowheads="1"/>
          </p:cNvSpPr>
          <p:nvPr>
            <p:ph idx="1"/>
          </p:nvPr>
        </p:nvSpPr>
        <p:spPr>
          <a:xfrm>
            <a:off x="-252413" y="908050"/>
            <a:ext cx="9396413" cy="5949950"/>
          </a:xfrm>
        </p:spPr>
        <p:txBody>
          <a:bodyPr/>
          <a:lstStyle/>
          <a:p>
            <a:r>
              <a:rPr lang="en-US" altLang="zh-TW" dirty="0">
                <a:latin typeface="超世紀中顏楷" panose="02000000000000000000" pitchFamily="2" charset="-120"/>
                <a:ea typeface="超世紀中顏楷" panose="02000000000000000000" pitchFamily="2" charset="-120"/>
              </a:rPr>
              <a:t>   1908</a:t>
            </a:r>
            <a:br>
              <a:rPr lang="en-US" altLang="zh-TW" dirty="0">
                <a:latin typeface="超世紀中顏楷" panose="02000000000000000000" pitchFamily="2" charset="-120"/>
                <a:ea typeface="超世紀中顏楷" panose="02000000000000000000" pitchFamily="2" charset="-120"/>
              </a:rPr>
            </a:br>
            <a:r>
              <a:rPr lang="en-US" altLang="zh-TW" dirty="0">
                <a:latin typeface="超世紀中顏楷" panose="02000000000000000000" pitchFamily="2" charset="-120"/>
                <a:ea typeface="超世紀中顏楷" panose="02000000000000000000" pitchFamily="2" charset="-120"/>
              </a:rPr>
              <a:t>         </a:t>
            </a:r>
            <a:r>
              <a:rPr lang="zh-TW" altLang="en-US" sz="4100" b="1" dirty="0">
                <a:solidFill>
                  <a:srgbClr val="C00000"/>
                </a:solidFill>
                <a:latin typeface="超世紀中顏楷" panose="02000000000000000000" pitchFamily="2" charset="-120"/>
                <a:ea typeface="超世紀中顏楷" panose="02000000000000000000" pitchFamily="2" charset="-120"/>
              </a:rPr>
              <a:t>亞</a:t>
            </a:r>
            <a:r>
              <a:rPr lang="zh-TW" altLang="en-US" sz="4100" b="1" dirty="0" smtClean="0">
                <a:solidFill>
                  <a:srgbClr val="C00000"/>
                </a:solidFill>
                <a:latin typeface="超世紀中顏楷" panose="02000000000000000000" pitchFamily="2" charset="-120"/>
                <a:ea typeface="超世紀中顏楷" panose="02000000000000000000" pitchFamily="2" charset="-120"/>
              </a:rPr>
              <a:t>瑟</a:t>
            </a:r>
            <a:r>
              <a:rPr lang="en-US" altLang="zh-TW" sz="4100" b="1" dirty="0">
                <a:solidFill>
                  <a:srgbClr val="C00000"/>
                </a:solidFill>
                <a:latin typeface="超世紀中顏楷" panose="02000000000000000000" pitchFamily="2" charset="-120"/>
                <a:ea typeface="超世紀中顏楷" panose="02000000000000000000" pitchFamily="2" charset="-120"/>
              </a:rPr>
              <a:t>‧</a:t>
            </a:r>
            <a:r>
              <a:rPr lang="zh-TW" altLang="en-US" sz="4100" b="1" dirty="0" smtClean="0">
                <a:solidFill>
                  <a:srgbClr val="C00000"/>
                </a:solidFill>
                <a:latin typeface="超世紀中顏楷" panose="02000000000000000000" pitchFamily="2" charset="-120"/>
                <a:ea typeface="超世紀中顏楷" panose="02000000000000000000" pitchFamily="2" charset="-120"/>
              </a:rPr>
              <a:t>薛</a:t>
            </a:r>
            <a:r>
              <a:rPr lang="zh-TW" altLang="en-US" sz="4100" b="1" dirty="0">
                <a:solidFill>
                  <a:srgbClr val="C00000"/>
                </a:solidFill>
                <a:latin typeface="超世紀中顏楷" panose="02000000000000000000" pitchFamily="2" charset="-120"/>
                <a:ea typeface="超世紀中顏楷" panose="02000000000000000000" pitchFamily="2" charset="-120"/>
              </a:rPr>
              <a:t>爾敦</a:t>
            </a:r>
            <a:r>
              <a:rPr lang="zh-TW" altLang="en-US" sz="4100" b="1" dirty="0">
                <a:latin typeface="超世紀中顏楷" panose="02000000000000000000" pitchFamily="2" charset="-120"/>
                <a:ea typeface="超世紀中顏楷" panose="02000000000000000000" pitchFamily="2" charset="-120"/>
              </a:rPr>
              <a:t/>
            </a:r>
            <a:br>
              <a:rPr lang="zh-TW" altLang="en-US" sz="4100" b="1"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
            </a:r>
            <a:br>
              <a:rPr lang="zh-TW" altLang="en-US"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 </a:t>
            </a:r>
            <a:r>
              <a:rPr lang="en-US" altLang="zh-TW" dirty="0">
                <a:latin typeface="超世紀中顏楷" panose="02000000000000000000" pitchFamily="2" charset="-120"/>
                <a:ea typeface="超世紀中顏楷" panose="02000000000000000000" pitchFamily="2" charset="-120"/>
              </a:rPr>
              <a:t>(Arthur Frederick Sheldon)</a:t>
            </a:r>
            <a:br>
              <a:rPr lang="en-US" altLang="zh-TW" dirty="0">
                <a:latin typeface="超世紀中顏楷" panose="02000000000000000000" pitchFamily="2" charset="-120"/>
                <a:ea typeface="超世紀中顏楷" panose="02000000000000000000" pitchFamily="2" charset="-120"/>
              </a:rPr>
            </a:br>
            <a:r>
              <a:rPr lang="en-US" altLang="zh-TW" dirty="0">
                <a:latin typeface="超世紀中顏楷" panose="02000000000000000000" pitchFamily="2" charset="-120"/>
                <a:ea typeface="超世紀中顏楷" panose="02000000000000000000" pitchFamily="2" charset="-120"/>
              </a:rPr>
              <a:t/>
            </a:r>
            <a:br>
              <a:rPr lang="en-US" altLang="zh-TW" dirty="0">
                <a:latin typeface="超世紀中顏楷" panose="02000000000000000000" pitchFamily="2" charset="-120"/>
                <a:ea typeface="超世紀中顏楷" panose="02000000000000000000" pitchFamily="2" charset="-120"/>
              </a:rPr>
            </a:br>
            <a:r>
              <a:rPr lang="en-US" altLang="zh-TW" dirty="0">
                <a:latin typeface="超世紀中顏楷" panose="02000000000000000000" pitchFamily="2" charset="-120"/>
                <a:ea typeface="超世紀中顏楷" panose="02000000000000000000" pitchFamily="2" charset="-120"/>
              </a:rPr>
              <a:t> </a:t>
            </a:r>
            <a:r>
              <a:rPr lang="zh-TW" altLang="en-US" dirty="0">
                <a:latin typeface="超世紀中顏楷" panose="02000000000000000000" pitchFamily="2" charset="-120"/>
                <a:ea typeface="超世紀中顏楷" panose="02000000000000000000" pitchFamily="2" charset="-120"/>
              </a:rPr>
              <a:t>是第一個將</a:t>
            </a:r>
            <a:r>
              <a:rPr lang="zh-TW" altLang="en-US" sz="3700" b="1" dirty="0">
                <a:latin typeface="超世紀中顏楷" panose="02000000000000000000" pitchFamily="2" charset="-120"/>
                <a:ea typeface="超世紀中顏楷" panose="02000000000000000000" pitchFamily="2" charset="-120"/>
              </a:rPr>
              <a:t>”</a:t>
            </a:r>
            <a:r>
              <a:rPr lang="zh-TW" altLang="en-US" sz="3700" b="1" dirty="0">
                <a:solidFill>
                  <a:srgbClr val="FF0066"/>
                </a:solidFill>
                <a:latin typeface="超世紀中顏楷" panose="02000000000000000000" pitchFamily="2" charset="-120"/>
                <a:ea typeface="超世紀中顏楷" panose="02000000000000000000" pitchFamily="2" charset="-120"/>
              </a:rPr>
              <a:t>職業服務</a:t>
            </a:r>
            <a:r>
              <a:rPr lang="zh-TW" altLang="en-US" sz="3700" b="1" dirty="0">
                <a:latin typeface="超世紀中顏楷" panose="02000000000000000000" pitchFamily="2" charset="-120"/>
                <a:ea typeface="超世紀中顏楷" panose="02000000000000000000" pitchFamily="2" charset="-120"/>
              </a:rPr>
              <a:t>”</a:t>
            </a:r>
            <a:r>
              <a:rPr lang="zh-TW" altLang="en-US" dirty="0">
                <a:latin typeface="超世紀中顏楷" panose="02000000000000000000" pitchFamily="2" charset="-120"/>
                <a:ea typeface="超世紀中顏楷" panose="02000000000000000000" pitchFamily="2" charset="-120"/>
              </a:rPr>
              <a:t>理念注入扶輪的人</a:t>
            </a:r>
            <a:br>
              <a:rPr lang="zh-TW" altLang="en-US"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
            </a:r>
            <a:br>
              <a:rPr lang="zh-TW" altLang="en-US"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    社員也迅速增加到</a:t>
            </a:r>
            <a:r>
              <a:rPr lang="en-US" altLang="zh-TW" dirty="0">
                <a:latin typeface="超世紀中顏楷" panose="02000000000000000000" pitchFamily="2" charset="-120"/>
                <a:ea typeface="超世紀中顏楷" panose="02000000000000000000" pitchFamily="2" charset="-120"/>
              </a:rPr>
              <a:t>200</a:t>
            </a:r>
            <a:r>
              <a:rPr lang="zh-TW" altLang="en-US" dirty="0">
                <a:latin typeface="超世紀中顏楷" panose="02000000000000000000" pitchFamily="2" charset="-120"/>
                <a:ea typeface="超世紀中顏楷" panose="02000000000000000000" pitchFamily="2" charset="-120"/>
              </a:rPr>
              <a:t>人</a:t>
            </a:r>
            <a:br>
              <a:rPr lang="zh-TW" altLang="en-US"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
            </a:r>
            <a:br>
              <a:rPr lang="zh-TW" altLang="en-US" dirty="0">
                <a:latin typeface="超世紀中顏楷" panose="02000000000000000000" pitchFamily="2" charset="-120"/>
                <a:ea typeface="超世紀中顏楷" panose="02000000000000000000" pitchFamily="2" charset="-120"/>
              </a:rPr>
            </a:br>
            <a:r>
              <a:rPr lang="zh-TW" altLang="en-US" dirty="0">
                <a:latin typeface="超世紀中顏楷" panose="02000000000000000000" pitchFamily="2" charset="-120"/>
                <a:ea typeface="超世紀中顏楷" panose="02000000000000000000" pitchFamily="2" charset="-120"/>
              </a:rPr>
              <a:t>不幸 </a:t>
            </a:r>
            <a:r>
              <a:rPr lang="zh-TW" altLang="en-US" dirty="0" smtClean="0">
                <a:latin typeface="超世紀中顏楷" panose="02000000000000000000" pitchFamily="2" charset="-120"/>
                <a:ea typeface="超世紀中顏楷" panose="02000000000000000000" pitchFamily="2" charset="-120"/>
              </a:rPr>
              <a:t>很多</a:t>
            </a:r>
            <a:r>
              <a:rPr lang="zh-TW" altLang="en-US" dirty="0">
                <a:latin typeface="超世紀中顏楷" panose="02000000000000000000" pitchFamily="2" charset="-120"/>
                <a:ea typeface="超世紀中顏楷" panose="02000000000000000000" pitchFamily="2" charset="-120"/>
              </a:rPr>
              <a:t>社員只接受賺錢的</a:t>
            </a:r>
            <a:r>
              <a:rPr lang="zh-TW" altLang="en-US" dirty="0" smtClean="0">
                <a:latin typeface="超世紀中顏楷" panose="02000000000000000000" pitchFamily="2" charset="-120"/>
                <a:ea typeface="超世紀中顏楷" panose="02000000000000000000" pitchFamily="2" charset="-120"/>
              </a:rPr>
              <a:t>理念，對</a:t>
            </a:r>
            <a:r>
              <a:rPr lang="zh-TW" altLang="en-US" dirty="0">
                <a:latin typeface="超世紀中顏楷" panose="02000000000000000000" pitchFamily="2" charset="-120"/>
                <a:ea typeface="超世紀中顏楷" panose="02000000000000000000" pitchFamily="2" charset="-120"/>
              </a:rPr>
              <a:t>服務完全不顧</a:t>
            </a:r>
            <a:br>
              <a:rPr lang="zh-TW" altLang="en-US" dirty="0">
                <a:latin typeface="超世紀中顏楷" panose="02000000000000000000" pitchFamily="2" charset="-120"/>
                <a:ea typeface="超世紀中顏楷" panose="02000000000000000000" pitchFamily="2" charset="-120"/>
              </a:rPr>
            </a:br>
            <a:endParaRPr lang="zh-TW" altLang="en-US" dirty="0">
              <a:latin typeface="超世紀中顏楷" panose="02000000000000000000" pitchFamily="2" charset="-120"/>
              <a:ea typeface="超世紀中顏楷" panose="02000000000000000000" pitchFamily="2" charset="-120"/>
            </a:endParaRPr>
          </a:p>
        </p:txBody>
      </p:sp>
      <p:sp>
        <p:nvSpPr>
          <p:cNvPr id="35842" name="Rectangle 2"/>
          <p:cNvSpPr>
            <a:spLocks noGrp="1" noChangeArrowheads="1"/>
          </p:cNvSpPr>
          <p:nvPr>
            <p:ph type="title"/>
          </p:nvPr>
        </p:nvSpPr>
        <p:spPr/>
        <p:txBody>
          <a:bodyPr/>
          <a:lstStyle/>
          <a:p>
            <a:endParaRPr lang="zh-TW" altLang="zh-TW"/>
          </a:p>
        </p:txBody>
      </p:sp>
      <p:pic>
        <p:nvPicPr>
          <p:cNvPr id="35844" name="Picture 4" descr="sheldon192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651500" y="188913"/>
            <a:ext cx="2398713" cy="30956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323850" y="333375"/>
            <a:ext cx="9010650" cy="5792788"/>
          </a:xfrm>
        </p:spPr>
        <p:txBody>
          <a:bodyPr/>
          <a:lstStyle/>
          <a:p>
            <a:pPr>
              <a:lnSpc>
                <a:spcPct val="80000"/>
              </a:lnSpc>
            </a:pPr>
            <a:r>
              <a:rPr kumimoji="0" lang="en-US" altLang="zh-TW" sz="2800" dirty="0">
                <a:solidFill>
                  <a:srgbClr val="CC0000"/>
                </a:solidFill>
                <a:latin typeface="超世紀中顏楷" panose="02000000000000000000" pitchFamily="2" charset="-120"/>
                <a:ea typeface="超世紀中顏楷" panose="02000000000000000000" pitchFamily="2" charset="-120"/>
              </a:rPr>
              <a:t>    1912</a:t>
            </a:r>
          </a:p>
          <a:p>
            <a:pPr>
              <a:lnSpc>
                <a:spcPct val="80000"/>
              </a:lnSpc>
            </a:pPr>
            <a:r>
              <a:rPr kumimoji="0" lang="en-US" altLang="zh-TW" sz="2800" dirty="0">
                <a:latin typeface="超世紀中顏楷" panose="02000000000000000000" pitchFamily="2" charset="-120"/>
                <a:ea typeface="超世紀中顏楷" panose="02000000000000000000" pitchFamily="2" charset="-120"/>
              </a:rPr>
              <a:t>     </a:t>
            </a:r>
            <a:r>
              <a:rPr kumimoji="0" lang="zh-TW" altLang="en-US" sz="2800" dirty="0">
                <a:latin typeface="超世紀中顏楷" panose="02000000000000000000" pitchFamily="2" charset="-120"/>
                <a:ea typeface="超世紀中顏楷" panose="02000000000000000000" pitchFamily="2" charset="-120"/>
              </a:rPr>
              <a:t>國際年會採用了</a:t>
            </a:r>
          </a:p>
          <a:p>
            <a:pPr>
              <a:lnSpc>
                <a:spcPct val="80000"/>
              </a:lnSpc>
            </a:pPr>
            <a:endParaRPr kumimoji="0" lang="zh-TW" altLang="en-US" sz="2800" dirty="0">
              <a:latin typeface="超世紀中顏楷" panose="02000000000000000000" pitchFamily="2" charset="-120"/>
              <a:ea typeface="超世紀中顏楷" panose="02000000000000000000" pitchFamily="2" charset="-120"/>
            </a:endParaRPr>
          </a:p>
          <a:p>
            <a:pPr>
              <a:lnSpc>
                <a:spcPct val="80000"/>
              </a:lnSpc>
            </a:pPr>
            <a:r>
              <a:rPr kumimoji="0" lang="zh-TW" altLang="en-US" sz="2800" dirty="0">
                <a:latin typeface="超世紀中顏楷" panose="02000000000000000000" pitchFamily="2" charset="-120"/>
                <a:ea typeface="超世紀中顏楷" panose="02000000000000000000" pitchFamily="2" charset="-120"/>
              </a:rPr>
              <a:t>       </a:t>
            </a:r>
            <a:r>
              <a:rPr kumimoji="0" lang="zh-TW" altLang="en-US" sz="4400" b="1" dirty="0">
                <a:latin typeface="超世紀中顏楷" panose="02000000000000000000" pitchFamily="2" charset="-120"/>
                <a:ea typeface="超世紀中顏楷" panose="02000000000000000000" pitchFamily="2" charset="-120"/>
              </a:rPr>
              <a:t>亞瑟  薛爾敦</a:t>
            </a:r>
          </a:p>
          <a:p>
            <a:pPr>
              <a:lnSpc>
                <a:spcPct val="80000"/>
              </a:lnSpc>
            </a:pPr>
            <a:r>
              <a:rPr kumimoji="0" lang="zh-TW" altLang="en-US" sz="2800" dirty="0">
                <a:latin typeface="超世紀中顏楷" panose="02000000000000000000" pitchFamily="2" charset="-120"/>
                <a:ea typeface="超世紀中顏楷" panose="02000000000000000000" pitchFamily="2" charset="-120"/>
              </a:rPr>
              <a:t>    </a:t>
            </a:r>
            <a:r>
              <a:rPr kumimoji="0" lang="en-US" altLang="zh-TW" sz="2800" dirty="0">
                <a:latin typeface="超世紀中顏楷" panose="02000000000000000000" pitchFamily="2" charset="-120"/>
                <a:ea typeface="超世紀中顏楷" panose="02000000000000000000" pitchFamily="2" charset="-120"/>
              </a:rPr>
              <a:t>Arthur Frederick Sheldon</a:t>
            </a:r>
          </a:p>
          <a:p>
            <a:pPr>
              <a:lnSpc>
                <a:spcPct val="80000"/>
              </a:lnSpc>
            </a:pPr>
            <a:endParaRPr kumimoji="0" lang="en-US" altLang="zh-TW" sz="2800" dirty="0">
              <a:latin typeface="超世紀中顏楷" panose="02000000000000000000" pitchFamily="2" charset="-120"/>
              <a:ea typeface="超世紀中顏楷" panose="02000000000000000000" pitchFamily="2" charset="-120"/>
            </a:endParaRPr>
          </a:p>
          <a:p>
            <a:pPr>
              <a:lnSpc>
                <a:spcPct val="80000"/>
              </a:lnSpc>
            </a:pPr>
            <a:r>
              <a:rPr kumimoji="0" lang="en-US" altLang="zh-TW" sz="2800" dirty="0">
                <a:latin typeface="超世紀中顏楷" panose="02000000000000000000" pitchFamily="2" charset="-120"/>
                <a:ea typeface="超世紀中顏楷" panose="02000000000000000000" pitchFamily="2" charset="-120"/>
              </a:rPr>
              <a:t>      </a:t>
            </a:r>
            <a:r>
              <a:rPr kumimoji="0" lang="zh-TW" altLang="en-US" sz="2800" dirty="0">
                <a:latin typeface="超世紀中顏楷" panose="02000000000000000000" pitchFamily="2" charset="-120"/>
                <a:ea typeface="超世紀中顏楷" panose="02000000000000000000" pitchFamily="2" charset="-120"/>
              </a:rPr>
              <a:t>所提出之</a:t>
            </a:r>
          </a:p>
          <a:p>
            <a:pPr>
              <a:lnSpc>
                <a:spcPct val="80000"/>
              </a:lnSpc>
            </a:pPr>
            <a:endParaRPr kumimoji="0" lang="zh-TW" altLang="en-US" sz="2800" dirty="0">
              <a:latin typeface="超世紀中顏楷" panose="02000000000000000000" pitchFamily="2" charset="-120"/>
              <a:ea typeface="超世紀中顏楷" panose="02000000000000000000" pitchFamily="2" charset="-120"/>
            </a:endParaRPr>
          </a:p>
          <a:p>
            <a:pPr>
              <a:lnSpc>
                <a:spcPct val="80000"/>
              </a:lnSpc>
            </a:pPr>
            <a:r>
              <a:rPr kumimoji="0" lang="zh-TW" altLang="en-US" sz="4000" b="1" dirty="0">
                <a:solidFill>
                  <a:srgbClr val="990033"/>
                </a:solidFill>
                <a:latin typeface="超世紀中顏楷" panose="02000000000000000000" pitchFamily="2" charset="-120"/>
                <a:ea typeface="超世紀中顏楷" panose="02000000000000000000" pitchFamily="2" charset="-120"/>
              </a:rPr>
              <a:t>   </a:t>
            </a:r>
            <a:r>
              <a:rPr kumimoji="0" lang="zh-TW" altLang="en-US" sz="4400" b="1" dirty="0">
                <a:solidFill>
                  <a:srgbClr val="990033"/>
                </a:solidFill>
                <a:latin typeface="超世紀中顏楷" panose="02000000000000000000" pitchFamily="2" charset="-120"/>
                <a:ea typeface="超世紀中顏楷" panose="02000000000000000000" pitchFamily="2" charset="-120"/>
              </a:rPr>
              <a:t>服務愈多  獲益愈大</a:t>
            </a:r>
          </a:p>
          <a:p>
            <a:pPr>
              <a:lnSpc>
                <a:spcPct val="80000"/>
              </a:lnSpc>
            </a:pPr>
            <a:endParaRPr kumimoji="0" lang="zh-TW" altLang="en-US" sz="4000" b="1" dirty="0">
              <a:solidFill>
                <a:srgbClr val="990033"/>
              </a:solidFill>
              <a:latin typeface="超世紀中顏楷" panose="02000000000000000000" pitchFamily="2" charset="-120"/>
              <a:ea typeface="超世紀中顏楷" panose="02000000000000000000" pitchFamily="2" charset="-120"/>
            </a:endParaRPr>
          </a:p>
          <a:p>
            <a:pPr>
              <a:lnSpc>
                <a:spcPct val="80000"/>
              </a:lnSpc>
            </a:pPr>
            <a:r>
              <a:rPr kumimoji="0" lang="zh-TW" altLang="en-US" sz="2800" b="1" dirty="0">
                <a:solidFill>
                  <a:srgbClr val="CC0000"/>
                </a:solidFill>
                <a:latin typeface="超世紀中顏楷" panose="02000000000000000000" pitchFamily="2" charset="-120"/>
                <a:ea typeface="超世紀中顏楷" panose="02000000000000000000" pitchFamily="2" charset="-120"/>
              </a:rPr>
              <a:t>    </a:t>
            </a:r>
            <a:r>
              <a:rPr kumimoji="0" lang="en-US" altLang="zh-TW" b="1" dirty="0">
                <a:solidFill>
                  <a:srgbClr val="CC0000"/>
                </a:solidFill>
                <a:latin typeface="超世紀中顏楷" panose="02000000000000000000" pitchFamily="2" charset="-120"/>
                <a:ea typeface="超世紀中顏楷" panose="02000000000000000000" pitchFamily="2" charset="-120"/>
              </a:rPr>
              <a:t>He Profits Most Who Serves Best</a:t>
            </a:r>
            <a:endParaRPr kumimoji="0" lang="en-US" altLang="zh-TW" b="1" dirty="0">
              <a:solidFill>
                <a:srgbClr val="990033"/>
              </a:solidFill>
              <a:latin typeface="超世紀中顏楷" panose="02000000000000000000" pitchFamily="2" charset="-120"/>
              <a:ea typeface="超世紀中顏楷" panose="02000000000000000000" pitchFamily="2" charset="-120"/>
            </a:endParaRPr>
          </a:p>
          <a:p>
            <a:pPr>
              <a:lnSpc>
                <a:spcPct val="80000"/>
              </a:lnSpc>
            </a:pPr>
            <a:endParaRPr lang="en-US" altLang="zh-TW" sz="4000" dirty="0">
              <a:latin typeface="超世紀中顏楷" panose="02000000000000000000" pitchFamily="2" charset="-120"/>
              <a:ea typeface="超世紀中顏楷" panose="02000000000000000000" pitchFamily="2" charset="-120"/>
            </a:endParaRPr>
          </a:p>
        </p:txBody>
      </p:sp>
      <p:pic>
        <p:nvPicPr>
          <p:cNvPr id="36868" name="Picture 1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156325" y="908050"/>
            <a:ext cx="2640013" cy="4032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467543" y="1412776"/>
            <a:ext cx="8208913" cy="4713387"/>
          </a:xfrm>
        </p:spPr>
        <p:txBody>
          <a:bodyPr/>
          <a:lstStyle/>
          <a:p>
            <a:pPr marL="0" indent="0">
              <a:buNone/>
            </a:pPr>
            <a:r>
              <a:rPr lang="en-US" altLang="zh-TW" sz="3700" dirty="0" smtClean="0">
                <a:latin typeface="超世紀中顏楷" panose="02000000000000000000" pitchFamily="2" charset="-120"/>
                <a:ea typeface="超世紀中顏楷" panose="02000000000000000000" pitchFamily="2" charset="-120"/>
              </a:rPr>
              <a:t>1912</a:t>
            </a:r>
            <a:r>
              <a:rPr lang="zh-TW" altLang="en-US" sz="3700" dirty="0">
                <a:latin typeface="超世紀中顏楷" panose="02000000000000000000" pitchFamily="2" charset="-120"/>
                <a:ea typeface="超世紀中顏楷" panose="02000000000000000000" pitchFamily="2" charset="-120"/>
              </a:rPr>
              <a:t>年  保羅哈理斯</a:t>
            </a:r>
            <a:r>
              <a:rPr lang="zh-TW" altLang="en-US" sz="3700" dirty="0" smtClean="0">
                <a:latin typeface="超世紀中顏楷" panose="02000000000000000000" pitchFamily="2" charset="-120"/>
                <a:ea typeface="超世紀中顏楷" panose="02000000000000000000" pitchFamily="2" charset="-120"/>
              </a:rPr>
              <a:t>將</a:t>
            </a:r>
            <a:r>
              <a:rPr lang="zh-TW" altLang="en-US" sz="3700" b="1" dirty="0" smtClean="0">
                <a:solidFill>
                  <a:srgbClr val="FF0066"/>
                </a:solidFill>
                <a:latin typeface="超世紀中顏楷" panose="02000000000000000000" pitchFamily="2" charset="-120"/>
                <a:ea typeface="超世紀中顏楷" panose="02000000000000000000" pitchFamily="2" charset="-120"/>
              </a:rPr>
              <a:t>統計師</a:t>
            </a:r>
            <a:r>
              <a:rPr lang="zh-TW" altLang="en-US" sz="3700" dirty="0">
                <a:latin typeface="超世紀中顏楷" panose="02000000000000000000" pitchFamily="2" charset="-120"/>
                <a:ea typeface="超世紀中顏楷" panose="02000000000000000000" pitchFamily="2" charset="-120"/>
              </a:rPr>
              <a:t/>
            </a:r>
            <a:br>
              <a:rPr lang="zh-TW" altLang="en-US" sz="3700" dirty="0">
                <a:latin typeface="超世紀中顏楷" panose="02000000000000000000" pitchFamily="2" charset="-120"/>
                <a:ea typeface="超世紀中顏楷" panose="02000000000000000000" pitchFamily="2" charset="-120"/>
              </a:rPr>
            </a:br>
            <a:r>
              <a:rPr lang="zh-TW" altLang="en-US" sz="3700" dirty="0" smtClean="0">
                <a:latin typeface="超世紀中顏楷" panose="02000000000000000000" pitchFamily="2" charset="-120"/>
                <a:ea typeface="超世紀中顏楷" panose="02000000000000000000" pitchFamily="2" charset="-120"/>
              </a:rPr>
              <a:t>          從</a:t>
            </a:r>
            <a:r>
              <a:rPr lang="zh-TW" altLang="en-US" sz="3700" dirty="0">
                <a:latin typeface="超世紀中顏楷" panose="02000000000000000000" pitchFamily="2" charset="-120"/>
                <a:ea typeface="超世紀中顏楷" panose="02000000000000000000" pitchFamily="2" charset="-120"/>
              </a:rPr>
              <a:t>扶輪社職員名單刪除</a:t>
            </a:r>
            <a:br>
              <a:rPr lang="zh-TW" altLang="en-US" sz="3700" dirty="0">
                <a:latin typeface="超世紀中顏楷" panose="02000000000000000000" pitchFamily="2" charset="-120"/>
                <a:ea typeface="超世紀中顏楷" panose="02000000000000000000" pitchFamily="2" charset="-120"/>
              </a:rPr>
            </a:br>
            <a:r>
              <a:rPr lang="zh-TW" altLang="en-US" sz="3700" dirty="0">
                <a:latin typeface="超世紀中顏楷" panose="02000000000000000000" pitchFamily="2" charset="-120"/>
                <a:ea typeface="超世紀中顏楷" panose="02000000000000000000" pitchFamily="2" charset="-120"/>
              </a:rPr>
              <a:t/>
            </a:r>
            <a:br>
              <a:rPr lang="zh-TW" altLang="en-US" sz="3700" dirty="0">
                <a:latin typeface="超世紀中顏楷" panose="02000000000000000000" pitchFamily="2" charset="-120"/>
                <a:ea typeface="超世紀中顏楷" panose="02000000000000000000" pitchFamily="2" charset="-120"/>
              </a:rPr>
            </a:br>
            <a:r>
              <a:rPr lang="zh-TW" altLang="en-US" sz="3700" dirty="0" smtClean="0">
                <a:latin typeface="超世紀中顏楷" panose="02000000000000000000" pitchFamily="2" charset="-120"/>
                <a:ea typeface="超世紀中顏楷" panose="02000000000000000000" pitchFamily="2" charset="-120"/>
              </a:rPr>
              <a:t>從此</a:t>
            </a:r>
            <a:endParaRPr lang="en-US" altLang="zh-TW" sz="3700" dirty="0" smtClean="0">
              <a:latin typeface="超世紀中顏楷" panose="02000000000000000000" pitchFamily="2" charset="-120"/>
              <a:ea typeface="超世紀中顏楷" panose="02000000000000000000" pitchFamily="2" charset="-120"/>
            </a:endParaRPr>
          </a:p>
          <a:p>
            <a:pPr marL="0" indent="0">
              <a:buNone/>
            </a:pPr>
            <a:r>
              <a:rPr lang="zh-TW" altLang="en-US" sz="3700" dirty="0" smtClean="0">
                <a:latin typeface="超世紀中顏楷" panose="02000000000000000000" pitchFamily="2" charset="-120"/>
                <a:ea typeface="超世紀中顏楷" panose="02000000000000000000" pitchFamily="2" charset="-120"/>
              </a:rPr>
              <a:t>  扶輪社</a:t>
            </a:r>
            <a:r>
              <a:rPr lang="zh-TW" altLang="en-US" sz="3700" dirty="0">
                <a:latin typeface="超世紀中顏楷" panose="02000000000000000000" pitchFamily="2" charset="-120"/>
                <a:ea typeface="超世紀中顏楷" panose="02000000000000000000" pitchFamily="2" charset="-120"/>
              </a:rPr>
              <a:t>員</a:t>
            </a:r>
            <a:r>
              <a:rPr lang="zh-TW" altLang="en-US" sz="3700" dirty="0">
                <a:solidFill>
                  <a:srgbClr val="C00000"/>
                </a:solidFill>
                <a:latin typeface="超世紀中顏楷" panose="02000000000000000000" pitchFamily="2" charset="-120"/>
                <a:ea typeface="超世紀中顏楷" panose="02000000000000000000" pitchFamily="2" charset="-120"/>
              </a:rPr>
              <a:t>不再被要求彼此交換生意</a:t>
            </a:r>
          </a:p>
        </p:txBody>
      </p:sp>
      <p:sp>
        <p:nvSpPr>
          <p:cNvPr id="37890"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1" name="Rectangle 3"/>
          <p:cNvSpPr>
            <a:spLocks noGrp="1" noChangeArrowheads="1"/>
          </p:cNvSpPr>
          <p:nvPr>
            <p:ph idx="1"/>
          </p:nvPr>
        </p:nvSpPr>
        <p:spPr>
          <a:xfrm>
            <a:off x="457200" y="404813"/>
            <a:ext cx="8229600" cy="5721350"/>
          </a:xfrm>
        </p:spPr>
        <p:txBody>
          <a:bodyPr/>
          <a:lstStyle/>
          <a:p>
            <a:pPr marL="0" indent="0">
              <a:buNone/>
            </a:pPr>
            <a:r>
              <a:rPr lang="en-US" altLang="zh-TW" sz="2400" dirty="0">
                <a:latin typeface="超世紀中顏楷" panose="02000000000000000000" pitchFamily="2" charset="-120"/>
                <a:ea typeface="超世紀中顏楷" panose="02000000000000000000" pitchFamily="2" charset="-120"/>
              </a:rPr>
              <a:t/>
            </a:r>
            <a:br>
              <a:rPr lang="en-US" altLang="zh-TW" sz="2400" dirty="0">
                <a:latin typeface="超世紀中顏楷" panose="02000000000000000000" pitchFamily="2" charset="-120"/>
                <a:ea typeface="超世紀中顏楷" panose="02000000000000000000" pitchFamily="2" charset="-120"/>
              </a:rPr>
            </a:br>
            <a:r>
              <a:rPr lang="zh-TW" altLang="en-US" sz="2400" dirty="0">
                <a:latin typeface="超世紀中顏楷" panose="02000000000000000000" pitchFamily="2" charset="-120"/>
                <a:ea typeface="超世紀中顏楷" panose="02000000000000000000" pitchFamily="2" charset="-120"/>
              </a:rPr>
              <a:t>然而</a:t>
            </a:r>
            <a:r>
              <a:rPr lang="en-US" altLang="zh-TW" sz="2400" dirty="0">
                <a:latin typeface="超世紀中顏楷" panose="02000000000000000000" pitchFamily="2" charset="-120"/>
                <a:ea typeface="超世紀中顏楷" panose="02000000000000000000" pitchFamily="2" charset="-120"/>
              </a:rPr>
              <a:t>1912</a:t>
            </a:r>
            <a:r>
              <a:rPr lang="zh-TW" altLang="en-US" sz="2400" dirty="0">
                <a:latin typeface="超世紀中顏楷" panose="02000000000000000000" pitchFamily="2" charset="-120"/>
                <a:ea typeface="超世紀中顏楷" panose="02000000000000000000" pitchFamily="2" charset="-120"/>
              </a:rPr>
              <a:t>年後</a:t>
            </a:r>
            <a:br>
              <a:rPr lang="zh-TW" altLang="en-US" sz="2400" dirty="0">
                <a:latin typeface="超世紀中顏楷" panose="02000000000000000000" pitchFamily="2" charset="-120"/>
                <a:ea typeface="超世紀中顏楷" panose="02000000000000000000" pitchFamily="2" charset="-120"/>
              </a:rPr>
            </a:br>
            <a:r>
              <a:rPr lang="zh-TW" altLang="en-US" sz="2400" dirty="0">
                <a:latin typeface="超世紀中顏楷" panose="02000000000000000000" pitchFamily="2" charset="-120"/>
                <a:ea typeface="超世紀中顏楷" panose="02000000000000000000" pitchFamily="2" charset="-120"/>
              </a:rPr>
              <a:t>以社會服務為宗旨而成立的扶輪社發展迅速</a:t>
            </a:r>
            <a:br>
              <a:rPr lang="zh-TW" altLang="en-US" sz="2400" dirty="0">
                <a:latin typeface="超世紀中顏楷" panose="02000000000000000000" pitchFamily="2" charset="-120"/>
                <a:ea typeface="超世紀中顏楷" panose="02000000000000000000" pitchFamily="2" charset="-120"/>
              </a:rPr>
            </a:br>
            <a:r>
              <a:rPr lang="zh-TW" altLang="en-US" sz="2400" dirty="0">
                <a:latin typeface="超世紀中顏楷" panose="02000000000000000000" pitchFamily="2" charset="-120"/>
                <a:ea typeface="超世紀中顏楷" panose="02000000000000000000" pitchFamily="2" charset="-120"/>
              </a:rPr>
              <a:t/>
            </a:r>
            <a:br>
              <a:rPr lang="zh-TW" altLang="en-US" sz="2400" dirty="0">
                <a:latin typeface="超世紀中顏楷" panose="02000000000000000000" pitchFamily="2" charset="-120"/>
                <a:ea typeface="超世紀中顏楷" panose="02000000000000000000" pitchFamily="2" charset="-120"/>
              </a:rPr>
            </a:br>
            <a:r>
              <a:rPr lang="zh-TW" altLang="en-US" sz="2400" dirty="0">
                <a:latin typeface="超世紀中顏楷" panose="02000000000000000000" pitchFamily="2" charset="-120"/>
                <a:ea typeface="超世紀中顏楷" panose="02000000000000000000" pitchFamily="2" charset="-120"/>
              </a:rPr>
              <a:t>引發扶輪的服務是職業服務</a:t>
            </a:r>
            <a:r>
              <a:rPr lang="en-US" altLang="zh-TW" sz="2400" dirty="0">
                <a:latin typeface="超世紀中顏楷" panose="02000000000000000000" pitchFamily="2" charset="-120"/>
                <a:ea typeface="超世紀中顏楷" panose="02000000000000000000" pitchFamily="2" charset="-120"/>
              </a:rPr>
              <a:t>?</a:t>
            </a:r>
            <a:r>
              <a:rPr lang="zh-TW" altLang="en-US" sz="2400" dirty="0">
                <a:latin typeface="超世紀中顏楷" panose="02000000000000000000" pitchFamily="2" charset="-120"/>
                <a:ea typeface="超世紀中顏楷" panose="02000000000000000000" pitchFamily="2" charset="-120"/>
              </a:rPr>
              <a:t>抑或社會服務</a:t>
            </a:r>
            <a:r>
              <a:rPr lang="en-US" altLang="zh-TW" sz="2400" dirty="0">
                <a:latin typeface="超世紀中顏楷" panose="02000000000000000000" pitchFamily="2" charset="-120"/>
                <a:ea typeface="超世紀中顏楷" panose="02000000000000000000" pitchFamily="2" charset="-120"/>
              </a:rPr>
              <a:t>?</a:t>
            </a:r>
            <a:r>
              <a:rPr lang="zh-TW" altLang="en-US" sz="2400" dirty="0">
                <a:latin typeface="超世紀中顏楷" panose="02000000000000000000" pitchFamily="2" charset="-120"/>
                <a:ea typeface="超世紀中顏楷" panose="02000000000000000000" pitchFamily="2" charset="-120"/>
              </a:rPr>
              <a:t>以何為先</a:t>
            </a:r>
            <a:r>
              <a:rPr lang="en-US" altLang="zh-TW" sz="2400" dirty="0">
                <a:latin typeface="超世紀中顏楷" panose="02000000000000000000" pitchFamily="2" charset="-120"/>
                <a:ea typeface="超世紀中顏楷" panose="02000000000000000000" pitchFamily="2" charset="-120"/>
              </a:rPr>
              <a:t>?</a:t>
            </a:r>
            <a:br>
              <a:rPr lang="en-US" altLang="zh-TW" sz="2400" dirty="0">
                <a:latin typeface="超世紀中顏楷" panose="02000000000000000000" pitchFamily="2" charset="-120"/>
                <a:ea typeface="超世紀中顏楷" panose="02000000000000000000" pitchFamily="2" charset="-120"/>
              </a:rPr>
            </a:br>
            <a:r>
              <a:rPr lang="en-US" altLang="zh-TW" sz="2400" dirty="0">
                <a:latin typeface="超世紀中顏楷" panose="02000000000000000000" pitchFamily="2" charset="-120"/>
                <a:ea typeface="超世紀中顏楷" panose="02000000000000000000" pitchFamily="2" charset="-120"/>
              </a:rPr>
              <a:t/>
            </a:r>
            <a:br>
              <a:rPr lang="en-US" altLang="zh-TW" sz="2400" dirty="0">
                <a:latin typeface="超世紀中顏楷" panose="02000000000000000000" pitchFamily="2" charset="-120"/>
                <a:ea typeface="超世紀中顏楷" panose="02000000000000000000" pitchFamily="2" charset="-120"/>
              </a:rPr>
            </a:br>
            <a:r>
              <a:rPr lang="zh-TW" altLang="en-US" sz="3400" dirty="0">
                <a:latin typeface="超世紀中顏楷" panose="02000000000000000000" pitchFamily="2" charset="-120"/>
                <a:ea typeface="超世紀中顏楷" panose="02000000000000000000" pitchFamily="2" charset="-120"/>
              </a:rPr>
              <a:t>服務行動是屬 </a:t>
            </a:r>
            <a:r>
              <a:rPr lang="zh-TW" altLang="en-US" sz="3400" dirty="0" smtClean="0">
                <a:latin typeface="超世紀中顏楷" panose="02000000000000000000" pitchFamily="2" charset="-120"/>
                <a:ea typeface="超世紀中顏楷" panose="02000000000000000000" pitchFamily="2" charset="-120"/>
              </a:rPr>
              <a:t> </a:t>
            </a:r>
            <a:r>
              <a:rPr lang="zh-TW" altLang="en-US" sz="3400" b="1" dirty="0" smtClean="0">
                <a:solidFill>
                  <a:srgbClr val="FF0066"/>
                </a:solidFill>
                <a:latin typeface="超世紀中顏楷" panose="02000000000000000000" pitchFamily="2" charset="-120"/>
                <a:ea typeface="超世紀中顏楷" panose="02000000000000000000" pitchFamily="2" charset="-120"/>
              </a:rPr>
              <a:t>個人</a:t>
            </a:r>
            <a:r>
              <a:rPr lang="zh-TW" altLang="en-US" sz="3400" b="1" dirty="0">
                <a:solidFill>
                  <a:srgbClr val="FF0066"/>
                </a:solidFill>
                <a:latin typeface="超世紀中顏楷" panose="02000000000000000000" pitchFamily="2" charset="-120"/>
                <a:ea typeface="超世紀中顏楷" panose="02000000000000000000" pitchFamily="2" charset="-120"/>
              </a:rPr>
              <a:t>服務</a:t>
            </a:r>
            <a:r>
              <a:rPr lang="zh-TW" altLang="en-US" sz="3400" dirty="0">
                <a:solidFill>
                  <a:srgbClr val="FF0066"/>
                </a:solidFill>
                <a:latin typeface="超世紀中顏楷" panose="02000000000000000000" pitchFamily="2" charset="-120"/>
                <a:ea typeface="超世紀中顏楷" panose="02000000000000000000" pitchFamily="2" charset="-120"/>
              </a:rPr>
              <a:t> </a:t>
            </a:r>
            <a:r>
              <a:rPr lang="en-US" altLang="zh-TW" sz="3400" dirty="0" smtClean="0">
                <a:solidFill>
                  <a:srgbClr val="FF0066"/>
                </a:solidFill>
                <a:latin typeface="超世紀中顏楷" panose="02000000000000000000" pitchFamily="2" charset="-120"/>
                <a:ea typeface="超世紀中顏楷" panose="02000000000000000000" pitchFamily="2" charset="-120"/>
              </a:rPr>
              <a:t>(</a:t>
            </a:r>
            <a:r>
              <a:rPr lang="en-US" altLang="zh-TW" sz="3700" dirty="0" smtClean="0">
                <a:solidFill>
                  <a:srgbClr val="FF0066"/>
                </a:solidFill>
                <a:latin typeface="超世紀中顏楷" panose="02000000000000000000" pitchFamily="2" charset="-120"/>
                <a:ea typeface="超世紀中顏楷" panose="02000000000000000000" pitchFamily="2" charset="-120"/>
              </a:rPr>
              <a:t>I Serve</a:t>
            </a:r>
            <a:r>
              <a:rPr lang="en-US" altLang="zh-TW" sz="3400" dirty="0" smtClean="0">
                <a:solidFill>
                  <a:srgbClr val="FF0066"/>
                </a:solidFill>
                <a:latin typeface="超世紀中顏楷" panose="02000000000000000000" pitchFamily="2" charset="-120"/>
                <a:ea typeface="超世紀中顏楷" panose="02000000000000000000" pitchFamily="2" charset="-120"/>
              </a:rPr>
              <a:t>)?</a:t>
            </a:r>
            <a:r>
              <a:rPr lang="en-US" altLang="zh-TW" sz="3400" dirty="0">
                <a:latin typeface="超世紀中顏楷" panose="02000000000000000000" pitchFamily="2" charset="-120"/>
                <a:ea typeface="超世紀中顏楷" panose="02000000000000000000" pitchFamily="2" charset="-120"/>
              </a:rPr>
              <a:t/>
            </a:r>
            <a:br>
              <a:rPr lang="en-US" altLang="zh-TW" sz="3400" dirty="0">
                <a:latin typeface="超世紀中顏楷" panose="02000000000000000000" pitchFamily="2" charset="-120"/>
                <a:ea typeface="超世紀中顏楷" panose="02000000000000000000" pitchFamily="2" charset="-120"/>
              </a:rPr>
            </a:br>
            <a:r>
              <a:rPr lang="en-US" altLang="zh-TW" sz="3400" dirty="0">
                <a:latin typeface="超世紀中顏楷" panose="02000000000000000000" pitchFamily="2" charset="-120"/>
                <a:ea typeface="超世紀中顏楷" panose="02000000000000000000" pitchFamily="2" charset="-120"/>
              </a:rPr>
              <a:t>            </a:t>
            </a:r>
            <a:r>
              <a:rPr lang="zh-TW" altLang="en-US" sz="3400" dirty="0" smtClean="0">
                <a:latin typeface="超世紀中顏楷" panose="02000000000000000000" pitchFamily="2" charset="-120"/>
                <a:ea typeface="超世紀中顏楷" panose="02000000000000000000" pitchFamily="2" charset="-120"/>
              </a:rPr>
              <a:t>或</a:t>
            </a:r>
            <a:r>
              <a:rPr lang="zh-TW" altLang="en-US" sz="3400" dirty="0">
                <a:solidFill>
                  <a:srgbClr val="CC3300"/>
                </a:solidFill>
                <a:latin typeface="超世紀中顏楷" panose="02000000000000000000" pitchFamily="2" charset="-120"/>
                <a:ea typeface="超世紀中顏楷" panose="02000000000000000000" pitchFamily="2" charset="-120"/>
              </a:rPr>
              <a:t>團體服務 </a:t>
            </a:r>
            <a:r>
              <a:rPr lang="en-US" altLang="zh-TW" sz="3400" dirty="0">
                <a:solidFill>
                  <a:srgbClr val="CC3300"/>
                </a:solidFill>
                <a:latin typeface="超世紀中顏楷" panose="02000000000000000000" pitchFamily="2" charset="-120"/>
                <a:ea typeface="超世紀中顏楷" panose="02000000000000000000" pitchFamily="2" charset="-120"/>
              </a:rPr>
              <a:t>(We Serve)?</a:t>
            </a:r>
            <a:r>
              <a:rPr lang="en-US" altLang="zh-TW" sz="2400" dirty="0">
                <a:solidFill>
                  <a:srgbClr val="CC3300"/>
                </a:solidFill>
                <a:latin typeface="超世紀中顏楷" panose="02000000000000000000" pitchFamily="2" charset="-120"/>
                <a:ea typeface="超世紀中顏楷" panose="02000000000000000000" pitchFamily="2" charset="-120"/>
              </a:rPr>
              <a:t/>
            </a:r>
            <a:br>
              <a:rPr lang="en-US" altLang="zh-TW" sz="2400" dirty="0">
                <a:solidFill>
                  <a:srgbClr val="CC3300"/>
                </a:solidFill>
                <a:latin typeface="超世紀中顏楷" panose="02000000000000000000" pitchFamily="2" charset="-120"/>
                <a:ea typeface="超世紀中顏楷" panose="02000000000000000000" pitchFamily="2" charset="-120"/>
              </a:rPr>
            </a:br>
            <a:r>
              <a:rPr lang="en-US" altLang="zh-TW" sz="2400" dirty="0">
                <a:latin typeface="超世紀中顏楷" panose="02000000000000000000" pitchFamily="2" charset="-120"/>
                <a:ea typeface="超世紀中顏楷" panose="02000000000000000000" pitchFamily="2" charset="-120"/>
              </a:rPr>
              <a:t/>
            </a:r>
            <a:br>
              <a:rPr lang="en-US" altLang="zh-TW" sz="2400" dirty="0">
                <a:latin typeface="超世紀中顏楷" panose="02000000000000000000" pitchFamily="2" charset="-120"/>
                <a:ea typeface="超世紀中顏楷" panose="02000000000000000000" pitchFamily="2" charset="-120"/>
              </a:rPr>
            </a:br>
            <a:r>
              <a:rPr lang="zh-TW" altLang="en-US" sz="3000" dirty="0">
                <a:latin typeface="超世紀中顏楷" panose="02000000000000000000" pitchFamily="2" charset="-120"/>
                <a:ea typeface="超世紀中顏楷" panose="02000000000000000000" pitchFamily="2" charset="-120"/>
              </a:rPr>
              <a:t>扶輪的自主性為何</a:t>
            </a:r>
            <a:r>
              <a:rPr lang="en-US" altLang="zh-TW" sz="3000" dirty="0">
                <a:latin typeface="超世紀中顏楷" panose="02000000000000000000" pitchFamily="2" charset="-120"/>
                <a:ea typeface="超世紀中顏楷" panose="02000000000000000000" pitchFamily="2" charset="-120"/>
              </a:rPr>
              <a:t>?</a:t>
            </a:r>
            <a:r>
              <a:rPr lang="zh-TW" altLang="en-US" sz="3000" dirty="0">
                <a:latin typeface="超世紀中顏楷" panose="02000000000000000000" pitchFamily="2" charset="-120"/>
                <a:ea typeface="超世紀中顏楷" panose="02000000000000000000" pitchFamily="2" charset="-120"/>
              </a:rPr>
              <a:t>等爭議   導致嚴重分裂</a:t>
            </a:r>
          </a:p>
        </p:txBody>
      </p:sp>
    </p:spTree>
    <p:extLst>
      <p:ext uri="{BB962C8B-B14F-4D97-AF65-F5344CB8AC3E}">
        <p14:creationId xmlns:p14="http://schemas.microsoft.com/office/powerpoint/2010/main" xmlns="" val="3988091127"/>
      </p:ext>
    </p:extLst>
  </p:cSld>
  <p:clrMapOvr>
    <a:masterClrMapping/>
  </p:clrMapOvr>
  <p:transition spd="med">
    <p:random/>
    <p:sndAc>
      <p:stSnd>
        <p:snd r:embed="rId2" name="type.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5" name="Rectangle 3"/>
          <p:cNvSpPr>
            <a:spLocks noGrp="1" noChangeArrowheads="1"/>
          </p:cNvSpPr>
          <p:nvPr>
            <p:ph idx="1"/>
          </p:nvPr>
        </p:nvSpPr>
        <p:spPr>
          <a:xfrm>
            <a:off x="539551" y="260350"/>
            <a:ext cx="8064897" cy="5688930"/>
          </a:xfrm>
        </p:spPr>
        <p:txBody>
          <a:bodyPr/>
          <a:lstStyle/>
          <a:p>
            <a:pPr marL="0" indent="0" algn="ctr">
              <a:lnSpc>
                <a:spcPct val="80000"/>
              </a:lnSpc>
              <a:buNone/>
            </a:pPr>
            <a:r>
              <a:rPr lang="zh-TW" altLang="en-US" sz="4000" dirty="0" smtClean="0">
                <a:solidFill>
                  <a:srgbClr val="990000"/>
                </a:solidFill>
                <a:latin typeface="超世紀中顏楷" panose="02000000000000000000" pitchFamily="2" charset="-120"/>
                <a:ea typeface="超世紀中顏楷" panose="02000000000000000000" pitchFamily="2" charset="-120"/>
              </a:rPr>
              <a:t>德克薩斯</a:t>
            </a:r>
            <a:r>
              <a:rPr lang="zh-TW" altLang="en-US" sz="4000" dirty="0">
                <a:solidFill>
                  <a:srgbClr val="990000"/>
                </a:solidFill>
                <a:latin typeface="超世紀中顏楷" panose="02000000000000000000" pitchFamily="2" charset="-120"/>
                <a:ea typeface="超世紀中顏楷" panose="02000000000000000000" pitchFamily="2" charset="-120"/>
              </a:rPr>
              <a:t>州  斐斯敦扶輪社 社友</a:t>
            </a:r>
            <a:r>
              <a:rPr lang="zh-TW" altLang="en-US" dirty="0">
                <a:solidFill>
                  <a:srgbClr val="990000"/>
                </a:solidFill>
                <a:latin typeface="超世紀中顏楷" panose="02000000000000000000" pitchFamily="2" charset="-120"/>
                <a:ea typeface="超世紀中顏楷" panose="02000000000000000000" pitchFamily="2" charset="-120"/>
              </a:rPr>
              <a:t> </a:t>
            </a:r>
          </a:p>
          <a:p>
            <a:pPr marL="0" indent="0" algn="ctr">
              <a:lnSpc>
                <a:spcPct val="80000"/>
              </a:lnSpc>
              <a:buNone/>
            </a:pPr>
            <a:endParaRPr lang="en-US" altLang="zh-TW" dirty="0" smtClean="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r>
              <a:rPr lang="en-US" altLang="zh-TW" dirty="0" smtClean="0">
                <a:solidFill>
                  <a:srgbClr val="990000"/>
                </a:solidFill>
                <a:latin typeface="超世紀中顏楷" panose="02000000000000000000" pitchFamily="2" charset="-120"/>
                <a:ea typeface="超世紀中顏楷" panose="02000000000000000000" pitchFamily="2" charset="-120"/>
              </a:rPr>
              <a:t>Melvin </a:t>
            </a:r>
            <a:r>
              <a:rPr lang="en-US" altLang="zh-TW" dirty="0">
                <a:solidFill>
                  <a:srgbClr val="990000"/>
                </a:solidFill>
                <a:latin typeface="超世紀中顏楷" panose="02000000000000000000" pitchFamily="2" charset="-120"/>
                <a:ea typeface="超世紀中顏楷" panose="02000000000000000000" pitchFamily="2" charset="-120"/>
              </a:rPr>
              <a:t>Jones    </a:t>
            </a:r>
            <a:r>
              <a:rPr lang="zh-TW" altLang="en-US" dirty="0">
                <a:solidFill>
                  <a:srgbClr val="990000"/>
                </a:solidFill>
                <a:latin typeface="超世紀中顏楷" panose="02000000000000000000" pitchFamily="2" charset="-120"/>
                <a:ea typeface="超世紀中顏楷" panose="02000000000000000000" pitchFamily="2" charset="-120"/>
              </a:rPr>
              <a:t>茂文 鍾</a:t>
            </a:r>
            <a:r>
              <a:rPr lang="zh-TW" altLang="en-US" dirty="0" smtClean="0">
                <a:solidFill>
                  <a:srgbClr val="990000"/>
                </a:solidFill>
                <a:latin typeface="超世紀中顏楷" panose="02000000000000000000" pitchFamily="2" charset="-120"/>
                <a:ea typeface="超世紀中顏楷" panose="02000000000000000000" pitchFamily="2" charset="-120"/>
              </a:rPr>
              <a:t>士</a:t>
            </a:r>
            <a:endParaRPr lang="en-US" altLang="zh-TW" dirty="0" smtClean="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endParaRPr lang="zh-TW" altLang="en-US" dirty="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r>
              <a:rPr lang="zh-TW" altLang="en-US" sz="2400" dirty="0" smtClean="0">
                <a:solidFill>
                  <a:srgbClr val="990000"/>
                </a:solidFill>
                <a:latin typeface="超世紀中顏楷" panose="02000000000000000000" pitchFamily="2" charset="-120"/>
                <a:ea typeface="超世紀中顏楷" panose="02000000000000000000" pitchFamily="2" charset="-120"/>
              </a:rPr>
              <a:t>於 </a:t>
            </a:r>
            <a:r>
              <a:rPr lang="en-US" altLang="zh-TW" dirty="0">
                <a:solidFill>
                  <a:srgbClr val="990000"/>
                </a:solidFill>
                <a:latin typeface="超世紀中顏楷" panose="02000000000000000000" pitchFamily="2" charset="-120"/>
                <a:ea typeface="超世紀中顏楷" panose="02000000000000000000" pitchFamily="2" charset="-120"/>
              </a:rPr>
              <a:t>1917 </a:t>
            </a:r>
            <a:r>
              <a:rPr lang="zh-TW" altLang="en-US" sz="2400" dirty="0">
                <a:solidFill>
                  <a:srgbClr val="990000"/>
                </a:solidFill>
                <a:latin typeface="超世紀中顏楷" panose="02000000000000000000" pitchFamily="2" charset="-120"/>
                <a:ea typeface="超世紀中顏楷" panose="02000000000000000000" pitchFamily="2" charset="-120"/>
              </a:rPr>
              <a:t>年 </a:t>
            </a:r>
            <a:endParaRPr lang="en-US" altLang="zh-TW" sz="2400" dirty="0" smtClean="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endParaRPr lang="zh-TW" altLang="en-US" sz="2400" dirty="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r>
              <a:rPr lang="zh-TW" altLang="en-US" dirty="0" smtClean="0">
                <a:solidFill>
                  <a:srgbClr val="990000"/>
                </a:solidFill>
                <a:latin typeface="超世紀中顏楷" panose="02000000000000000000" pitchFamily="2" charset="-120"/>
                <a:ea typeface="超世紀中顏楷" panose="02000000000000000000" pitchFamily="2" charset="-120"/>
              </a:rPr>
              <a:t>另 創</a:t>
            </a:r>
            <a:r>
              <a:rPr lang="zh-TW" altLang="en-US" sz="2400" dirty="0" smtClean="0">
                <a:solidFill>
                  <a:srgbClr val="990000"/>
                </a:solidFill>
                <a:latin typeface="超世紀中顏楷" panose="02000000000000000000" pitchFamily="2" charset="-120"/>
                <a:ea typeface="超世紀中顏楷" panose="02000000000000000000" pitchFamily="2" charset="-120"/>
              </a:rPr>
              <a:t>  </a:t>
            </a:r>
            <a:r>
              <a:rPr lang="zh-TW" altLang="en-US" sz="3600" b="1" i="1" dirty="0" smtClean="0">
                <a:solidFill>
                  <a:srgbClr val="990000"/>
                </a:solidFill>
                <a:latin typeface="超世紀中顏楷" panose="02000000000000000000" pitchFamily="2" charset="-120"/>
                <a:ea typeface="超世紀中顏楷" panose="02000000000000000000" pitchFamily="2" charset="-120"/>
              </a:rPr>
              <a:t>獅子會</a:t>
            </a:r>
            <a:endParaRPr lang="en-US" altLang="zh-TW" sz="3600" b="1" i="1" dirty="0" smtClean="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endParaRPr lang="zh-TW" altLang="en-US" sz="3600" b="1" i="1" dirty="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r>
              <a:rPr lang="zh-TW" altLang="en-US" dirty="0" smtClean="0">
                <a:solidFill>
                  <a:srgbClr val="990000"/>
                </a:solidFill>
                <a:latin typeface="超世紀中顏楷" panose="02000000000000000000" pitchFamily="2" charset="-120"/>
                <a:ea typeface="超世紀中顏楷" panose="02000000000000000000" pitchFamily="2" charset="-120"/>
              </a:rPr>
              <a:t>提 </a:t>
            </a:r>
            <a:r>
              <a:rPr lang="zh-TW" altLang="en-US" dirty="0">
                <a:solidFill>
                  <a:srgbClr val="990000"/>
                </a:solidFill>
                <a:latin typeface="超世紀中顏楷" panose="02000000000000000000" pitchFamily="2" charset="-120"/>
                <a:ea typeface="超世紀中顏楷" panose="02000000000000000000" pitchFamily="2" charset="-120"/>
              </a:rPr>
              <a:t>出 </a:t>
            </a:r>
            <a:r>
              <a:rPr lang="zh-TW" altLang="en-US" dirty="0" smtClean="0">
                <a:solidFill>
                  <a:srgbClr val="990000"/>
                </a:solidFill>
                <a:latin typeface="超世紀中顏楷" panose="02000000000000000000" pitchFamily="2" charset="-120"/>
                <a:ea typeface="超世紀中顏楷" panose="02000000000000000000" pitchFamily="2" charset="-120"/>
              </a:rPr>
              <a:t>以</a:t>
            </a:r>
            <a:r>
              <a:rPr lang="zh-TW" altLang="en-US" sz="2400" dirty="0" smtClean="0">
                <a:solidFill>
                  <a:srgbClr val="990000"/>
                </a:solidFill>
                <a:latin typeface="超世紀中顏楷" panose="02000000000000000000" pitchFamily="2" charset="-120"/>
                <a:ea typeface="超世紀中顏楷" panose="02000000000000000000" pitchFamily="2" charset="-120"/>
              </a:rPr>
              <a:t> </a:t>
            </a:r>
            <a:r>
              <a:rPr lang="en-US" altLang="zh-TW" sz="3600" b="1" i="1" dirty="0" smtClean="0">
                <a:solidFill>
                  <a:srgbClr val="990000"/>
                </a:solidFill>
                <a:latin typeface="超世紀中顏楷" panose="02000000000000000000" pitchFamily="2" charset="-120"/>
                <a:ea typeface="超世紀中顏楷" panose="02000000000000000000" pitchFamily="2" charset="-120"/>
              </a:rPr>
              <a:t>We Serve</a:t>
            </a:r>
            <a:endParaRPr lang="en-US" altLang="zh-TW" sz="3600" b="1" i="1" dirty="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endParaRPr lang="en-US" altLang="zh-TW" sz="3600" dirty="0" smtClean="0">
              <a:solidFill>
                <a:srgbClr val="990000"/>
              </a:solidFill>
              <a:latin typeface="超世紀中顏楷" panose="02000000000000000000" pitchFamily="2" charset="-120"/>
              <a:ea typeface="超世紀中顏楷" panose="02000000000000000000" pitchFamily="2" charset="-120"/>
            </a:endParaRPr>
          </a:p>
          <a:p>
            <a:pPr marL="0" indent="0" algn="ctr">
              <a:lnSpc>
                <a:spcPct val="80000"/>
              </a:lnSpc>
              <a:buNone/>
            </a:pPr>
            <a:r>
              <a:rPr lang="zh-TW" altLang="en-US" sz="3600" dirty="0" smtClean="0">
                <a:solidFill>
                  <a:srgbClr val="990000"/>
                </a:solidFill>
                <a:latin typeface="超世紀中顏楷" panose="02000000000000000000" pitchFamily="2" charset="-120"/>
                <a:ea typeface="超世紀中顏楷" panose="02000000000000000000" pitchFamily="2" charset="-120"/>
              </a:rPr>
              <a:t>的</a:t>
            </a:r>
            <a:r>
              <a:rPr lang="zh-TW" altLang="en-US" sz="3600" dirty="0">
                <a:solidFill>
                  <a:srgbClr val="990000"/>
                </a:solidFill>
                <a:latin typeface="超世紀中顏楷" panose="02000000000000000000" pitchFamily="2" charset="-120"/>
                <a:ea typeface="超世紀中顏楷" panose="02000000000000000000" pitchFamily="2" charset="-120"/>
              </a:rPr>
              <a:t>明顯標新立異的</a:t>
            </a:r>
            <a:r>
              <a:rPr lang="zh-TW" altLang="en-US" sz="3600" dirty="0" smtClean="0">
                <a:solidFill>
                  <a:srgbClr val="990000"/>
                </a:solidFill>
                <a:latin typeface="超世紀中顏楷" panose="02000000000000000000" pitchFamily="2" charset="-120"/>
                <a:ea typeface="超世紀中顏楷" panose="02000000000000000000" pitchFamily="2" charset="-120"/>
              </a:rPr>
              <a:t>社團</a:t>
            </a:r>
            <a:endParaRPr lang="zh-TW" altLang="en-US" sz="3600" dirty="0">
              <a:solidFill>
                <a:srgbClr val="990000"/>
              </a:solidFill>
              <a:latin typeface="超世紀中顏楷" panose="02000000000000000000" pitchFamily="2" charset="-120"/>
              <a:ea typeface="超世紀中顏楷" panose="02000000000000000000" pitchFamily="2" charset="-120"/>
            </a:endParaRPr>
          </a:p>
        </p:txBody>
      </p:sp>
    </p:spTree>
    <p:extLst>
      <p:ext uri="{BB962C8B-B14F-4D97-AF65-F5344CB8AC3E}">
        <p14:creationId xmlns:p14="http://schemas.microsoft.com/office/powerpoint/2010/main" xmlns="" val="935472279"/>
      </p:ext>
    </p:extLst>
  </p:cSld>
  <p:clrMapOvr>
    <a:masterClrMapping/>
  </p:clrMapOvr>
  <p:transition spd="med">
    <p:random/>
    <p:sndAc>
      <p:stSnd>
        <p:snd r:embed="rId2" name="typ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p:txBody>
          <a:bodyPr/>
          <a:lstStyle/>
          <a:p>
            <a:r>
              <a:rPr lang="en-US" altLang="zh-TW" dirty="0"/>
              <a:t>     </a:t>
            </a:r>
            <a:r>
              <a:rPr lang="en-US" altLang="zh-TW" sz="3600" dirty="0" smtClean="0"/>
              <a:t>I Serve V.S. We Serve</a:t>
            </a:r>
            <a:endParaRPr lang="zh-TW" altLang="en-US" sz="3200" b="1" dirty="0"/>
          </a:p>
        </p:txBody>
      </p:sp>
      <p:sp>
        <p:nvSpPr>
          <p:cNvPr id="2" name="文字版面配置區 1"/>
          <p:cNvSpPr>
            <a:spLocks noGrp="1"/>
          </p:cNvSpPr>
          <p:nvPr>
            <p:ph type="body" idx="1"/>
          </p:nvPr>
        </p:nvSpPr>
        <p:spPr/>
        <p:txBody>
          <a:bodyPr/>
          <a:lstStyle/>
          <a:p>
            <a:pPr algn="ctr"/>
            <a:r>
              <a:rPr lang="en-US" altLang="zh-TW" sz="4400" dirty="0" smtClean="0">
                <a:latin typeface="A Love of Thunder" panose="02000503000000020004" pitchFamily="2" charset="0"/>
              </a:rPr>
              <a:t>I Serve</a:t>
            </a:r>
            <a:endParaRPr lang="zh-TW" altLang="en-US" sz="4400" dirty="0">
              <a:latin typeface="A Love of Thunder" panose="02000503000000020004" pitchFamily="2" charset="0"/>
            </a:endParaRPr>
          </a:p>
        </p:txBody>
      </p:sp>
      <p:sp>
        <p:nvSpPr>
          <p:cNvPr id="3" name="內容版面配置區 2"/>
          <p:cNvSpPr>
            <a:spLocks noGrp="1"/>
          </p:cNvSpPr>
          <p:nvPr>
            <p:ph sz="half" idx="2"/>
          </p:nvPr>
        </p:nvSpPr>
        <p:spPr>
          <a:xfrm>
            <a:off x="211646" y="3876042"/>
            <a:ext cx="3424250" cy="1353158"/>
          </a:xfrm>
        </p:spPr>
        <p:txBody>
          <a:bodyPr/>
          <a:lstStyle/>
          <a:p>
            <a:pPr marL="0" indent="0" algn="ctr">
              <a:buNone/>
            </a:pPr>
            <a:r>
              <a:rPr lang="zh-TW" altLang="en-US" sz="3600" b="1" dirty="0"/>
              <a:t>扶輪人自己要去做服務</a:t>
            </a:r>
            <a:endParaRPr lang="zh-TW" altLang="en-US" sz="3600" dirty="0"/>
          </a:p>
        </p:txBody>
      </p:sp>
      <p:sp>
        <p:nvSpPr>
          <p:cNvPr id="6" name="文字版面配置區 5"/>
          <p:cNvSpPr>
            <a:spLocks noGrp="1"/>
          </p:cNvSpPr>
          <p:nvPr>
            <p:ph type="body" sz="quarter" idx="3"/>
          </p:nvPr>
        </p:nvSpPr>
        <p:spPr/>
        <p:txBody>
          <a:bodyPr/>
          <a:lstStyle/>
          <a:p>
            <a:pPr algn="ctr"/>
            <a:r>
              <a:rPr lang="en-US" altLang="zh-TW" sz="3600" dirty="0" smtClean="0">
                <a:latin typeface="A Love of Thunder" panose="02000503000000020004" pitchFamily="2" charset="0"/>
              </a:rPr>
              <a:t>We Serve</a:t>
            </a:r>
            <a:endParaRPr lang="zh-TW" altLang="en-US" sz="3600" dirty="0">
              <a:latin typeface="A Love of Thunder" panose="02000503000000020004" pitchFamily="2" charset="0"/>
            </a:endParaRPr>
          </a:p>
        </p:txBody>
      </p:sp>
      <p:sp>
        <p:nvSpPr>
          <p:cNvPr id="7" name="內容版面配置區 6"/>
          <p:cNvSpPr>
            <a:spLocks noGrp="1"/>
          </p:cNvSpPr>
          <p:nvPr>
            <p:ph sz="quarter" idx="4"/>
          </p:nvPr>
        </p:nvSpPr>
        <p:spPr>
          <a:xfrm>
            <a:off x="5364088" y="3789040"/>
            <a:ext cx="3024336" cy="864096"/>
          </a:xfrm>
        </p:spPr>
        <p:txBody>
          <a:bodyPr/>
          <a:lstStyle/>
          <a:p>
            <a:pPr marL="0" indent="0" algn="ctr">
              <a:buNone/>
            </a:pPr>
            <a:r>
              <a:rPr lang="zh-TW" altLang="en-US" sz="3600" b="1" dirty="0"/>
              <a:t>用錢去做服務</a:t>
            </a:r>
            <a:endParaRPr lang="zh-TW" altLang="en-US" sz="3600" dirty="0"/>
          </a:p>
        </p:txBody>
      </p:sp>
      <p:sp>
        <p:nvSpPr>
          <p:cNvPr id="9" name="向下箭號 8"/>
          <p:cNvSpPr/>
          <p:nvPr/>
        </p:nvSpPr>
        <p:spPr>
          <a:xfrm>
            <a:off x="1619672" y="2292350"/>
            <a:ext cx="1224136" cy="12086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
        <p:nvSpPr>
          <p:cNvPr id="10" name="向下箭號 9"/>
          <p:cNvSpPr/>
          <p:nvPr/>
        </p:nvSpPr>
        <p:spPr>
          <a:xfrm>
            <a:off x="6222424" y="2292350"/>
            <a:ext cx="1224136" cy="120865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xmlns="" val="1467619243"/>
      </p:ext>
    </p:extLst>
  </p:cSld>
  <p:clrMapOvr>
    <a:masterClrMapping/>
  </p:clrMapOvr>
  <p:transition spd="med">
    <p:random/>
    <p:sndAc>
      <p:stSnd>
        <p:snd r:embed="rId2" name="type.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r>
              <a:rPr lang="zh-TW" altLang="en-US" sz="3700" dirty="0"/>
              <a:t>自</a:t>
            </a:r>
            <a:r>
              <a:rPr lang="en-US" altLang="zh-TW" sz="3700" dirty="0"/>
              <a:t>1908</a:t>
            </a:r>
            <a:r>
              <a:rPr lang="zh-TW" altLang="en-US" sz="3700" dirty="0"/>
              <a:t>年服務概念注入扶輪運動以來</a:t>
            </a:r>
            <a:br>
              <a:rPr lang="zh-TW" altLang="en-US" sz="3700" dirty="0"/>
            </a:br>
            <a:r>
              <a:rPr lang="zh-TW" altLang="en-US" sz="3700" dirty="0"/>
              <a:t/>
            </a:r>
            <a:br>
              <a:rPr lang="zh-TW" altLang="en-US" sz="3700" dirty="0"/>
            </a:br>
            <a:r>
              <a:rPr lang="zh-TW" altLang="en-US" sz="3700" dirty="0"/>
              <a:t/>
            </a:r>
            <a:br>
              <a:rPr lang="zh-TW" altLang="en-US" sz="3700" dirty="0"/>
            </a:br>
            <a:r>
              <a:rPr lang="zh-TW" altLang="en-US" sz="3700" dirty="0"/>
              <a:t>扶輪分成兩派</a:t>
            </a:r>
            <a:br>
              <a:rPr lang="zh-TW" altLang="en-US" sz="3700" dirty="0"/>
            </a:br>
            <a:endParaRPr lang="en-US" altLang="zh-TW" sz="3700" dirty="0" smtClean="0"/>
          </a:p>
          <a:p>
            <a:pPr marL="0" indent="0" algn="ctr">
              <a:buNone/>
            </a:pPr>
            <a:r>
              <a:rPr lang="zh-TW" altLang="en-US" sz="3700" dirty="0" smtClean="0"/>
              <a:t>以</a:t>
            </a:r>
            <a:r>
              <a:rPr lang="zh-TW" altLang="en-US" sz="4400" b="1" dirty="0">
                <a:solidFill>
                  <a:srgbClr val="CC3300"/>
                </a:solidFill>
              </a:rPr>
              <a:t>聯誼</a:t>
            </a:r>
            <a:r>
              <a:rPr lang="zh-TW" altLang="en-US" sz="3700" dirty="0" smtClean="0"/>
              <a:t>為主 </a:t>
            </a:r>
            <a:r>
              <a:rPr lang="en-US" altLang="zh-TW" sz="3700" dirty="0" smtClean="0"/>
              <a:t>V.S. </a:t>
            </a:r>
            <a:r>
              <a:rPr lang="zh-TW" altLang="en-US" sz="3700" dirty="0" smtClean="0"/>
              <a:t>以</a:t>
            </a:r>
            <a:r>
              <a:rPr lang="zh-TW" altLang="en-US" sz="4400" b="1" dirty="0">
                <a:solidFill>
                  <a:srgbClr val="FF0066"/>
                </a:solidFill>
              </a:rPr>
              <a:t>服務</a:t>
            </a:r>
            <a:r>
              <a:rPr lang="zh-TW" altLang="en-US" sz="3700" dirty="0"/>
              <a:t>為主</a:t>
            </a:r>
          </a:p>
        </p:txBody>
      </p:sp>
      <p:sp>
        <p:nvSpPr>
          <p:cNvPr id="41986"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179513" y="1052737"/>
            <a:ext cx="8640960" cy="4896544"/>
          </a:xfrm>
        </p:spPr>
        <p:txBody>
          <a:bodyPr/>
          <a:lstStyle/>
          <a:p>
            <a:pPr marL="0" indent="0" algn="ctr">
              <a:lnSpc>
                <a:spcPct val="80000"/>
              </a:lnSpc>
              <a:buNone/>
            </a:pPr>
            <a:r>
              <a:rPr lang="zh-TW" altLang="en-US" sz="2800" dirty="0"/>
              <a:t/>
            </a:r>
            <a:br>
              <a:rPr lang="zh-TW" altLang="en-US" sz="2800" dirty="0"/>
            </a:br>
            <a:r>
              <a:rPr lang="en-US" altLang="zh-TW" sz="2800" dirty="0" smtClean="0"/>
              <a:t>		</a:t>
            </a:r>
            <a:r>
              <a:rPr lang="zh-TW" altLang="en-US" sz="3600" dirty="0" smtClean="0"/>
              <a:t>基本教義</a:t>
            </a:r>
            <a:r>
              <a:rPr lang="en-US" altLang="zh-TW" sz="3600" dirty="0" smtClean="0"/>
              <a:t>		</a:t>
            </a:r>
            <a:r>
              <a:rPr lang="zh-TW" altLang="en-US" sz="3600" dirty="0" smtClean="0"/>
              <a:t>最</a:t>
            </a:r>
            <a:r>
              <a:rPr lang="zh-TW" altLang="en-US" sz="3600" dirty="0"/>
              <a:t>正統的</a:t>
            </a:r>
            <a:br>
              <a:rPr lang="zh-TW" altLang="en-US" sz="3600" dirty="0"/>
            </a:br>
            <a:r>
              <a:rPr lang="en-US" altLang="zh-TW" sz="3600" dirty="0" smtClean="0"/>
              <a:t>	</a:t>
            </a:r>
            <a:r>
              <a:rPr lang="zh-TW" altLang="en-US" sz="3600" dirty="0" smtClean="0"/>
              <a:t>金科玉律      原</a:t>
            </a:r>
            <a:r>
              <a:rPr lang="zh-TW" altLang="en-US" sz="3600" dirty="0"/>
              <a:t>汁原味的</a:t>
            </a:r>
            <a:br>
              <a:rPr lang="zh-TW" altLang="en-US" sz="3600" dirty="0"/>
            </a:br>
            <a:r>
              <a:rPr lang="zh-TW" altLang="en-US" sz="3600" dirty="0" smtClean="0"/>
              <a:t>金字招牌      永不</a:t>
            </a:r>
            <a:r>
              <a:rPr lang="zh-TW" altLang="en-US" sz="3600" dirty="0"/>
              <a:t>離棄</a:t>
            </a:r>
            <a:r>
              <a:rPr lang="zh-TW" altLang="en-US" sz="3600" dirty="0" smtClean="0"/>
              <a:t>的</a:t>
            </a:r>
            <a:r>
              <a:rPr lang="zh-TW" altLang="en-US" sz="3600" dirty="0"/>
              <a:t/>
            </a:r>
            <a:br>
              <a:rPr lang="zh-TW" altLang="en-US" sz="3600" dirty="0"/>
            </a:br>
            <a:r>
              <a:rPr lang="zh-TW" altLang="en-US" sz="3600" dirty="0" smtClean="0"/>
              <a:t> </a:t>
            </a:r>
            <a:r>
              <a:rPr lang="zh-TW" altLang="en-US" sz="4000" b="1" dirty="0" smtClean="0"/>
              <a:t>核心</a:t>
            </a:r>
            <a:r>
              <a:rPr lang="zh-TW" altLang="en-US" sz="4000" b="1" dirty="0"/>
              <a:t>價值      </a:t>
            </a:r>
            <a:r>
              <a:rPr lang="zh-TW" altLang="en-US" sz="4000" b="1" dirty="0" smtClean="0"/>
              <a:t>基因 </a:t>
            </a:r>
            <a:r>
              <a:rPr lang="en-US" altLang="zh-TW" sz="4000" b="1" dirty="0" smtClean="0"/>
              <a:t>DNA</a:t>
            </a:r>
          </a:p>
          <a:p>
            <a:pPr marL="0" indent="0" algn="ctr">
              <a:lnSpc>
                <a:spcPct val="80000"/>
              </a:lnSpc>
              <a:buNone/>
            </a:pPr>
            <a:r>
              <a:rPr lang="en-US" altLang="zh-TW" sz="4100" b="1" dirty="0"/>
              <a:t/>
            </a:r>
            <a:br>
              <a:rPr lang="en-US" altLang="zh-TW" sz="4100" b="1" dirty="0"/>
            </a:br>
            <a:r>
              <a:rPr lang="zh-TW" altLang="en-US" sz="4100" b="1" dirty="0" smtClean="0"/>
              <a:t>扶 </a:t>
            </a:r>
            <a:r>
              <a:rPr lang="zh-TW" altLang="en-US" sz="4100" b="1" dirty="0"/>
              <a:t>輪 神主牌  </a:t>
            </a:r>
            <a:r>
              <a:rPr lang="en-US" altLang="zh-TW" sz="4100" b="1" dirty="0"/>
              <a:t>( </a:t>
            </a:r>
            <a:r>
              <a:rPr lang="zh-TW" altLang="en-US" sz="4100" b="1" dirty="0"/>
              <a:t>扶 輪 原 點 </a:t>
            </a:r>
            <a:r>
              <a:rPr lang="en-US" altLang="zh-TW" sz="4100" b="1" dirty="0" smtClean="0"/>
              <a:t>)</a:t>
            </a:r>
            <a:endParaRPr lang="en-US" altLang="zh-TW" sz="2800" dirty="0"/>
          </a:p>
          <a:p>
            <a:pPr marL="0" indent="0" algn="ctr">
              <a:lnSpc>
                <a:spcPct val="80000"/>
              </a:lnSpc>
              <a:buNone/>
            </a:pPr>
            <a:r>
              <a:rPr lang="en-US" altLang="zh-TW" sz="9100" b="1" dirty="0" smtClean="0">
                <a:solidFill>
                  <a:srgbClr val="CC3300"/>
                </a:solidFill>
                <a:latin typeface="GungsuhChe" pitchFamily="49" charset="-127"/>
                <a:ea typeface="GungsuhChe" pitchFamily="49" charset="-127"/>
              </a:rPr>
              <a:t>I</a:t>
            </a:r>
            <a:r>
              <a:rPr lang="zh-TW" altLang="en-US" sz="9100" b="1" dirty="0" smtClean="0">
                <a:solidFill>
                  <a:srgbClr val="CC3300"/>
                </a:solidFill>
                <a:latin typeface="GungsuhChe" pitchFamily="49" charset="-127"/>
                <a:ea typeface="GungsuhChe" pitchFamily="49" charset="-127"/>
              </a:rPr>
              <a:t> </a:t>
            </a:r>
            <a:r>
              <a:rPr lang="en-US" altLang="zh-TW" sz="9100" b="1" dirty="0" smtClean="0">
                <a:solidFill>
                  <a:srgbClr val="CC3300"/>
                </a:solidFill>
                <a:latin typeface="GungsuhChe" pitchFamily="49" charset="-127"/>
                <a:ea typeface="GungsuhChe" pitchFamily="49" charset="-127"/>
              </a:rPr>
              <a:t>Serve </a:t>
            </a:r>
            <a:r>
              <a:rPr lang="zh-TW" altLang="en-US" sz="3700" b="1" dirty="0">
                <a:solidFill>
                  <a:srgbClr val="CC3300"/>
                </a:solidFill>
                <a:latin typeface="GungsuhChe" pitchFamily="49" charset="-127"/>
                <a:ea typeface="GungsuhChe" pitchFamily="49" charset="-127"/>
              </a:rPr>
              <a:t>個人</a:t>
            </a:r>
            <a:r>
              <a:rPr lang="zh-TW" altLang="en-US" sz="3700" b="1" dirty="0" smtClean="0">
                <a:solidFill>
                  <a:srgbClr val="CC3300"/>
                </a:solidFill>
                <a:latin typeface="GungsuhChe" pitchFamily="49" charset="-127"/>
                <a:ea typeface="GungsuhChe" pitchFamily="49" charset="-127"/>
              </a:rPr>
              <a:t>服務</a:t>
            </a:r>
            <a:endParaRPr lang="zh-TW" altLang="en-US" sz="3700" b="1" dirty="0">
              <a:solidFill>
                <a:srgbClr val="CC3300"/>
              </a:solidFill>
              <a:latin typeface="GungsuhChe" pitchFamily="49" charset="-127"/>
              <a:ea typeface="GungsuhChe" pitchFamily="49" charset="-127"/>
            </a:endParaRPr>
          </a:p>
        </p:txBody>
      </p:sp>
      <p:sp>
        <p:nvSpPr>
          <p:cNvPr id="6146" name="Rectangle 2"/>
          <p:cNvSpPr>
            <a:spLocks noGrp="1" noChangeArrowheads="1"/>
          </p:cNvSpPr>
          <p:nvPr>
            <p:ph type="title"/>
          </p:nvPr>
        </p:nvSpPr>
        <p:spPr/>
        <p:txBody>
          <a:bodyPr/>
          <a:lstStyle/>
          <a:p>
            <a:r>
              <a:rPr lang="zh-TW" altLang="en-US" dirty="0" smtClean="0"/>
              <a:t>何謂 </a:t>
            </a:r>
            <a:r>
              <a:rPr lang="zh-TW" altLang="en-US" b="1" dirty="0" smtClean="0"/>
              <a:t>神主牌</a:t>
            </a:r>
            <a:endParaRPr lang="zh-TW" altLang="zh-TW" b="1"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idx="1"/>
          </p:nvPr>
        </p:nvSpPr>
        <p:spPr>
          <a:xfrm>
            <a:off x="0" y="549275"/>
            <a:ext cx="4738549" cy="5327997"/>
          </a:xfrm>
        </p:spPr>
        <p:txBody>
          <a:bodyPr/>
          <a:lstStyle/>
          <a:p>
            <a:r>
              <a:rPr lang="zh-TW" altLang="en-US" dirty="0"/>
              <a:t>服務派每次於例會中提出</a:t>
            </a:r>
            <a:br>
              <a:rPr lang="zh-TW" altLang="en-US" dirty="0"/>
            </a:br>
            <a:r>
              <a:rPr lang="zh-TW" altLang="en-US" dirty="0"/>
              <a:t>     總是引起爭論</a:t>
            </a:r>
            <a:br>
              <a:rPr lang="zh-TW" altLang="en-US" dirty="0"/>
            </a:br>
            <a:r>
              <a:rPr lang="zh-TW" altLang="en-US" dirty="0"/>
              <a:t/>
            </a:r>
            <a:br>
              <a:rPr lang="zh-TW" altLang="en-US" dirty="0"/>
            </a:br>
            <a:r>
              <a:rPr lang="zh-TW" altLang="en-US" dirty="0"/>
              <a:t>為緩和例會氣氛</a:t>
            </a:r>
            <a:br>
              <a:rPr lang="zh-TW" altLang="en-US" dirty="0"/>
            </a:br>
            <a:r>
              <a:rPr lang="zh-TW" altLang="en-US" dirty="0"/>
              <a:t/>
            </a:r>
            <a:br>
              <a:rPr lang="zh-TW" altLang="en-US" dirty="0"/>
            </a:br>
            <a:r>
              <a:rPr lang="zh-TW" altLang="en-US" dirty="0"/>
              <a:t>印刷商 </a:t>
            </a:r>
            <a:r>
              <a:rPr lang="zh-TW" altLang="en-US" dirty="0" smtClean="0"/>
              <a:t>社員</a:t>
            </a:r>
            <a:endParaRPr lang="en-US" altLang="zh-TW" dirty="0" smtClean="0"/>
          </a:p>
          <a:p>
            <a:pPr marL="0" indent="0">
              <a:buNone/>
            </a:pPr>
            <a:r>
              <a:rPr lang="zh-TW" altLang="en-US" sz="3400" b="1" dirty="0"/>
              <a:t> </a:t>
            </a:r>
            <a:r>
              <a:rPr lang="zh-TW" altLang="en-US" sz="3400" b="1" dirty="0" smtClean="0"/>
              <a:t>    哈利</a:t>
            </a:r>
            <a:r>
              <a:rPr lang="en-US" altLang="zh-TW" sz="3400" b="1" dirty="0" smtClean="0"/>
              <a:t>‧</a:t>
            </a:r>
            <a:r>
              <a:rPr lang="zh-TW" altLang="en-US" sz="3400" b="1" dirty="0" smtClean="0"/>
              <a:t>魯</a:t>
            </a:r>
            <a:r>
              <a:rPr lang="zh-TW" altLang="en-US" sz="3400" b="1" dirty="0"/>
              <a:t>格斯</a:t>
            </a:r>
            <a:r>
              <a:rPr lang="zh-TW" altLang="en-US" dirty="0"/>
              <a:t/>
            </a:r>
            <a:br>
              <a:rPr lang="zh-TW" altLang="en-US" dirty="0"/>
            </a:br>
            <a:r>
              <a:rPr lang="zh-TW" altLang="en-US" dirty="0"/>
              <a:t>     </a:t>
            </a:r>
            <a:r>
              <a:rPr lang="en-US" altLang="zh-TW" dirty="0" smtClean="0"/>
              <a:t>(</a:t>
            </a:r>
            <a:r>
              <a:rPr lang="en-US" altLang="zh-TW" dirty="0"/>
              <a:t>Harry </a:t>
            </a:r>
            <a:r>
              <a:rPr lang="en-US" altLang="zh-TW" dirty="0" err="1"/>
              <a:t>Ruggles</a:t>
            </a:r>
            <a:r>
              <a:rPr lang="en-US" altLang="zh-TW" dirty="0"/>
              <a:t>)</a:t>
            </a:r>
            <a:br>
              <a:rPr lang="en-US" altLang="zh-TW" dirty="0"/>
            </a:br>
            <a:r>
              <a:rPr lang="en-US" altLang="zh-TW" dirty="0"/>
              <a:t/>
            </a:r>
            <a:br>
              <a:rPr lang="en-US" altLang="zh-TW" dirty="0"/>
            </a:br>
            <a:r>
              <a:rPr lang="zh-TW" altLang="en-US" dirty="0"/>
              <a:t>主張</a:t>
            </a:r>
            <a:r>
              <a:rPr lang="zh-TW" altLang="en-US" dirty="0">
                <a:solidFill>
                  <a:srgbClr val="FF0066"/>
                </a:solidFill>
              </a:rPr>
              <a:t>在例會中唱歌</a:t>
            </a:r>
            <a:br>
              <a:rPr lang="zh-TW" altLang="en-US" dirty="0">
                <a:solidFill>
                  <a:srgbClr val="FF0066"/>
                </a:solidFill>
              </a:rPr>
            </a:br>
            <a:r>
              <a:rPr lang="zh-TW" altLang="en-US" dirty="0" smtClean="0"/>
              <a:t>成為</a:t>
            </a:r>
            <a:r>
              <a:rPr lang="zh-TW" altLang="en-US" dirty="0"/>
              <a:t>扶輪唱歌之一大傳統</a:t>
            </a:r>
          </a:p>
        </p:txBody>
      </p:sp>
      <p:sp>
        <p:nvSpPr>
          <p:cNvPr id="43010" name="Rectangle 2"/>
          <p:cNvSpPr>
            <a:spLocks noGrp="1" noChangeArrowheads="1"/>
          </p:cNvSpPr>
          <p:nvPr>
            <p:ph type="title"/>
          </p:nvPr>
        </p:nvSpPr>
        <p:spPr/>
        <p:txBody>
          <a:bodyPr/>
          <a:lstStyle/>
          <a:p>
            <a:endParaRPr lang="zh-TW" altLang="zh-TW"/>
          </a:p>
        </p:txBody>
      </p:sp>
      <p:pic>
        <p:nvPicPr>
          <p:cNvPr id="43012" name="Picture 6" descr="110808_historic"/>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985431" y="260350"/>
            <a:ext cx="3937907" cy="604897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579" name="Rectangle 3"/>
          <p:cNvSpPr>
            <a:spLocks noGrp="1" noChangeArrowheads="1"/>
          </p:cNvSpPr>
          <p:nvPr>
            <p:ph idx="1"/>
          </p:nvPr>
        </p:nvSpPr>
        <p:spPr>
          <a:xfrm>
            <a:off x="-323850" y="333375"/>
            <a:ext cx="9217025" cy="6048375"/>
          </a:xfrm>
        </p:spPr>
        <p:txBody>
          <a:bodyPr/>
          <a:lstStyle/>
          <a:p>
            <a:pPr marL="0" indent="0" algn="ctr">
              <a:lnSpc>
                <a:spcPct val="90000"/>
              </a:lnSpc>
              <a:buNone/>
            </a:pPr>
            <a:r>
              <a:rPr lang="zh-TW" altLang="en-US" sz="3000" dirty="0" smtClean="0"/>
              <a:t>化解</a:t>
            </a:r>
            <a:r>
              <a:rPr lang="zh-TW" altLang="en-US" sz="3000" dirty="0"/>
              <a:t>此嚴重分裂的是</a:t>
            </a:r>
            <a:r>
              <a:rPr lang="en-US" altLang="zh-TW" sz="3000" dirty="0"/>
              <a:t>1923</a:t>
            </a:r>
            <a:r>
              <a:rPr lang="zh-TW" altLang="en-US" sz="3000" dirty="0"/>
              <a:t>年</a:t>
            </a:r>
            <a:br>
              <a:rPr lang="zh-TW" altLang="en-US" sz="3000" dirty="0"/>
            </a:br>
            <a:r>
              <a:rPr lang="zh-TW" altLang="en-US" sz="3000" dirty="0" smtClean="0"/>
              <a:t>聖</a:t>
            </a:r>
            <a:r>
              <a:rPr lang="zh-TW" altLang="en-US" sz="3000" dirty="0"/>
              <a:t>路易國際年會的</a:t>
            </a:r>
            <a:br>
              <a:rPr lang="zh-TW" altLang="en-US" sz="3000" dirty="0"/>
            </a:br>
            <a:r>
              <a:rPr lang="en-US" altLang="zh-TW" sz="4100" b="1" dirty="0" smtClean="0">
                <a:solidFill>
                  <a:srgbClr val="FF0066"/>
                </a:solidFill>
              </a:rPr>
              <a:t>23-34</a:t>
            </a:r>
            <a:r>
              <a:rPr lang="zh-TW" altLang="en-US" sz="4100" b="1" dirty="0">
                <a:solidFill>
                  <a:srgbClr val="FF0066"/>
                </a:solidFill>
              </a:rPr>
              <a:t>號</a:t>
            </a:r>
            <a:r>
              <a:rPr lang="zh-TW" altLang="en-US" sz="4100" b="1" dirty="0" smtClean="0">
                <a:solidFill>
                  <a:srgbClr val="FF0066"/>
                </a:solidFill>
              </a:rPr>
              <a:t>決議案</a:t>
            </a:r>
            <a:r>
              <a:rPr lang="zh-TW" altLang="en-US" sz="2400" dirty="0"/>
              <a:t/>
            </a:r>
            <a:br>
              <a:rPr lang="zh-TW" altLang="en-US" sz="2400" dirty="0"/>
            </a:br>
            <a:endParaRPr lang="en-US" altLang="zh-TW" sz="2400" dirty="0" smtClean="0"/>
          </a:p>
          <a:p>
            <a:pPr marL="0" indent="0" algn="ctr">
              <a:lnSpc>
                <a:spcPct val="90000"/>
              </a:lnSpc>
              <a:buNone/>
            </a:pPr>
            <a:r>
              <a:rPr lang="zh-TW" altLang="en-US" sz="3000" dirty="0" smtClean="0"/>
              <a:t>此</a:t>
            </a:r>
            <a:r>
              <a:rPr lang="zh-TW" altLang="en-US" sz="3000" dirty="0"/>
              <a:t>決議案是將職業服務理論派</a:t>
            </a:r>
            <a:br>
              <a:rPr lang="zh-TW" altLang="en-US" sz="3000" dirty="0"/>
            </a:br>
            <a:r>
              <a:rPr lang="zh-TW" altLang="en-US" sz="3000" dirty="0" smtClean="0"/>
              <a:t>與</a:t>
            </a:r>
            <a:r>
              <a:rPr lang="zh-TW" altLang="en-US" sz="3000" dirty="0"/>
              <a:t>社會服務行動派  巧妙地調和折衷之產物</a:t>
            </a:r>
            <a:br>
              <a:rPr lang="zh-TW" altLang="en-US" sz="3000" dirty="0"/>
            </a:br>
            <a:r>
              <a:rPr lang="zh-TW" altLang="en-US" sz="3000" dirty="0" smtClean="0"/>
              <a:t>其</a:t>
            </a:r>
            <a:r>
              <a:rPr lang="zh-TW" altLang="en-US" sz="3000" dirty="0"/>
              <a:t>重點</a:t>
            </a:r>
            <a:r>
              <a:rPr lang="zh-TW" altLang="en-US" sz="3000" dirty="0" smtClean="0"/>
              <a:t>為</a:t>
            </a:r>
            <a:endParaRPr lang="en-US" altLang="zh-TW" sz="3000" dirty="0" smtClean="0"/>
          </a:p>
          <a:p>
            <a:pPr marL="0" indent="0" algn="ctr">
              <a:lnSpc>
                <a:spcPct val="90000"/>
              </a:lnSpc>
              <a:buNone/>
            </a:pPr>
            <a:r>
              <a:rPr lang="zh-TW" altLang="en-US" sz="3000" dirty="0"/>
              <a:t/>
            </a:r>
            <a:br>
              <a:rPr lang="zh-TW" altLang="en-US" sz="3000" dirty="0"/>
            </a:br>
            <a:r>
              <a:rPr lang="zh-TW" altLang="en-US" sz="3000" b="1" dirty="0" smtClean="0"/>
              <a:t>“</a:t>
            </a:r>
            <a:r>
              <a:rPr lang="zh-TW" altLang="en-US" sz="3000" b="1" dirty="0">
                <a:solidFill>
                  <a:srgbClr val="CC3300"/>
                </a:solidFill>
              </a:rPr>
              <a:t>扶輪係由個別扶輪社員所做之扶輪服務的總和</a:t>
            </a:r>
            <a:r>
              <a:rPr lang="zh-TW" altLang="en-US" sz="3000" b="1" dirty="0"/>
              <a:t>”</a:t>
            </a:r>
            <a:br>
              <a:rPr lang="zh-TW" altLang="en-US" sz="3000" b="1" dirty="0"/>
            </a:br>
            <a:endParaRPr lang="en-US" altLang="zh-TW" sz="3000" b="1" dirty="0" smtClean="0"/>
          </a:p>
          <a:p>
            <a:pPr marL="0" indent="0" algn="ctr">
              <a:lnSpc>
                <a:spcPct val="90000"/>
              </a:lnSpc>
              <a:buNone/>
            </a:pPr>
            <a:r>
              <a:rPr lang="zh-TW" altLang="en-US" sz="3000" dirty="0" smtClean="0"/>
              <a:t>”</a:t>
            </a:r>
            <a:r>
              <a:rPr lang="zh-TW" altLang="en-US" sz="3000" dirty="0"/>
              <a:t>扶輪社的成敗端賴扶輪工作</a:t>
            </a:r>
            <a:r>
              <a:rPr lang="zh-TW" altLang="en-US" sz="3000" dirty="0" smtClean="0"/>
              <a:t>是</a:t>
            </a:r>
            <a:endParaRPr lang="en-US" altLang="zh-TW" dirty="0" smtClean="0"/>
          </a:p>
          <a:p>
            <a:pPr marL="0" indent="0" algn="ctr">
              <a:lnSpc>
                <a:spcPct val="90000"/>
              </a:lnSpc>
              <a:buNone/>
            </a:pPr>
            <a:r>
              <a:rPr lang="zh-TW" altLang="en-US" sz="3000" dirty="0" smtClean="0"/>
              <a:t>如何</a:t>
            </a:r>
            <a:r>
              <a:rPr lang="zh-TW" altLang="en-US" sz="3000" dirty="0"/>
              <a:t>由個別扶輪社員做好而定 “  </a:t>
            </a:r>
            <a:br>
              <a:rPr lang="zh-TW" altLang="en-US" sz="3000" dirty="0"/>
            </a:br>
            <a:endParaRPr lang="zh-TW" altLang="en-US" sz="3000" dirty="0"/>
          </a:p>
        </p:txBody>
      </p:sp>
      <p:pic>
        <p:nvPicPr>
          <p:cNvPr id="3" name="Picture 4" descr="P2170805-1"/>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a:xfrm>
            <a:off x="7405418" y="0"/>
            <a:ext cx="1744423" cy="2551775"/>
          </a:xfrm>
          <a:prstGeom prst="rect">
            <a:avLst/>
          </a:prstGeo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038640406"/>
      </p:ext>
    </p:extLst>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3" name="Rectangle 3"/>
          <p:cNvSpPr>
            <a:spLocks noGrp="1" noChangeArrowheads="1"/>
          </p:cNvSpPr>
          <p:nvPr>
            <p:ph idx="1"/>
          </p:nvPr>
        </p:nvSpPr>
        <p:spPr>
          <a:xfrm>
            <a:off x="0" y="1124744"/>
            <a:ext cx="9144000" cy="4032175"/>
          </a:xfrm>
        </p:spPr>
        <p:txBody>
          <a:bodyPr/>
          <a:lstStyle/>
          <a:p>
            <a:pPr marL="0" indent="0">
              <a:lnSpc>
                <a:spcPct val="90000"/>
              </a:lnSpc>
              <a:buNone/>
            </a:pPr>
            <a:r>
              <a:rPr lang="en-US" altLang="zh-TW" sz="3700" b="1" dirty="0">
                <a:solidFill>
                  <a:srgbClr val="CC3300"/>
                </a:solidFill>
              </a:rPr>
              <a:t>Individual Collectively Service</a:t>
            </a:r>
            <a:r>
              <a:rPr lang="en-US" altLang="zh-TW" sz="2800" dirty="0"/>
              <a:t/>
            </a:r>
            <a:br>
              <a:rPr lang="en-US" altLang="zh-TW" sz="2800" dirty="0"/>
            </a:br>
            <a:r>
              <a:rPr lang="en-US" altLang="zh-TW" sz="2800" dirty="0"/>
              <a:t/>
            </a:r>
            <a:br>
              <a:rPr lang="en-US" altLang="zh-TW" sz="2800" dirty="0"/>
            </a:br>
            <a:r>
              <a:rPr lang="en-US" altLang="zh-TW" sz="2800" dirty="0"/>
              <a:t>      </a:t>
            </a:r>
            <a:r>
              <a:rPr lang="en-US" altLang="zh-TW" sz="3400" dirty="0"/>
              <a:t>Individual service </a:t>
            </a:r>
            <a:r>
              <a:rPr lang="zh-TW" altLang="en-US" sz="3400" dirty="0"/>
              <a:t>意謂</a:t>
            </a:r>
            <a:br>
              <a:rPr lang="zh-TW" altLang="en-US" sz="3400" dirty="0"/>
            </a:br>
            <a:r>
              <a:rPr lang="zh-TW" altLang="en-US" sz="3400" dirty="0"/>
              <a:t>     個人以自己的目標來服務 </a:t>
            </a:r>
            <a:r>
              <a:rPr lang="en-US" altLang="zh-TW" sz="3400" dirty="0">
                <a:solidFill>
                  <a:srgbClr val="CC3300"/>
                </a:solidFill>
              </a:rPr>
              <a:t>( </a:t>
            </a:r>
            <a:r>
              <a:rPr lang="en-US" altLang="zh-TW" sz="4100" dirty="0">
                <a:solidFill>
                  <a:srgbClr val="CC3300"/>
                </a:solidFill>
                <a:latin typeface="GungsuhChe" pitchFamily="49" charset="-127"/>
                <a:ea typeface="GungsuhChe" pitchFamily="49" charset="-127"/>
              </a:rPr>
              <a:t>I Serve</a:t>
            </a:r>
            <a:r>
              <a:rPr lang="en-US" altLang="zh-TW" sz="3400" b="1" dirty="0">
                <a:solidFill>
                  <a:srgbClr val="CC3300"/>
                </a:solidFill>
              </a:rPr>
              <a:t> )</a:t>
            </a:r>
            <a:r>
              <a:rPr lang="en-US" altLang="zh-TW" sz="2800" b="1" dirty="0"/>
              <a:t/>
            </a:r>
            <a:br>
              <a:rPr lang="en-US" altLang="zh-TW" sz="2800" b="1" dirty="0"/>
            </a:br>
            <a:r>
              <a:rPr lang="en-US" altLang="zh-TW" sz="2800" dirty="0"/>
              <a:t/>
            </a:r>
            <a:br>
              <a:rPr lang="en-US" altLang="zh-TW" sz="2800" dirty="0"/>
            </a:br>
            <a:r>
              <a:rPr lang="en-US" altLang="zh-TW" sz="2800" dirty="0"/>
              <a:t>      </a:t>
            </a:r>
            <a:r>
              <a:rPr lang="zh-TW" altLang="en-US" sz="3400" dirty="0"/>
              <a:t>然後將這些個人的服務</a:t>
            </a:r>
            <a:br>
              <a:rPr lang="zh-TW" altLang="en-US" sz="3400" dirty="0"/>
            </a:br>
            <a:r>
              <a:rPr lang="zh-TW" altLang="en-US" sz="3400" dirty="0"/>
              <a:t>      </a:t>
            </a:r>
            <a:r>
              <a:rPr lang="en-US" altLang="zh-TW" sz="3400" dirty="0"/>
              <a:t>collectively</a:t>
            </a:r>
            <a:r>
              <a:rPr lang="zh-TW" altLang="en-US" sz="3400" dirty="0"/>
              <a:t>集合起來成一</a:t>
            </a:r>
            <a:r>
              <a:rPr lang="zh-TW" altLang="en-US" sz="3400" b="1" dirty="0"/>
              <a:t>集體</a:t>
            </a:r>
            <a:r>
              <a:rPr lang="zh-TW" altLang="en-US" sz="3400" b="1" dirty="0" smtClean="0"/>
              <a:t>服務</a:t>
            </a:r>
            <a:endParaRPr lang="en-US" altLang="zh-TW" sz="3400" b="1" dirty="0" smtClean="0"/>
          </a:p>
          <a:p>
            <a:pPr marL="0" indent="0">
              <a:lnSpc>
                <a:spcPct val="90000"/>
              </a:lnSpc>
              <a:buNone/>
            </a:pPr>
            <a:r>
              <a:rPr lang="zh-TW" altLang="en-US" sz="3400" dirty="0"/>
              <a:t/>
            </a:r>
            <a:br>
              <a:rPr lang="zh-TW" altLang="en-US" sz="3400" dirty="0"/>
            </a:br>
            <a:endParaRPr lang="zh-TW" altLang="en-US" sz="3400" dirty="0"/>
          </a:p>
        </p:txBody>
      </p:sp>
    </p:spTree>
    <p:extLst>
      <p:ext uri="{BB962C8B-B14F-4D97-AF65-F5344CB8AC3E}">
        <p14:creationId xmlns:p14="http://schemas.microsoft.com/office/powerpoint/2010/main" xmlns="" val="3930808227"/>
      </p:ext>
    </p:extLst>
  </p:cSld>
  <p:clrMapOvr>
    <a:masterClrMapping/>
  </p:clrMapOvr>
  <p:transition spd="med">
    <p:random/>
    <p:sndAc>
      <p:stSnd>
        <p:snd r:embed="rId2" name="type.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pPr marL="0" indent="0">
              <a:buNone/>
            </a:pPr>
            <a:r>
              <a:rPr lang="zh-TW" altLang="en-US" sz="3200" dirty="0"/>
              <a:t>此一</a:t>
            </a:r>
            <a:r>
              <a:rPr lang="en-US" altLang="zh-TW" sz="3200" dirty="0">
                <a:solidFill>
                  <a:srgbClr val="CC3300"/>
                </a:solidFill>
              </a:rPr>
              <a:t>Individual Collectively Service</a:t>
            </a:r>
            <a:r>
              <a:rPr lang="en-US" altLang="zh-TW" sz="3200" dirty="0"/>
              <a:t> </a:t>
            </a:r>
            <a:endParaRPr lang="en-US" altLang="zh-TW" sz="3200" dirty="0" smtClean="0"/>
          </a:p>
          <a:p>
            <a:pPr marL="0" indent="0" algn="ctr">
              <a:buNone/>
            </a:pPr>
            <a:r>
              <a:rPr lang="zh-TW" altLang="en-US" sz="3200" b="1" dirty="0" smtClean="0"/>
              <a:t>集體服務</a:t>
            </a:r>
            <a:endParaRPr lang="en-US" altLang="zh-TW" sz="3200" dirty="0" smtClean="0"/>
          </a:p>
          <a:p>
            <a:pPr marL="0" indent="0">
              <a:buNone/>
            </a:pPr>
            <a:endParaRPr lang="en-US" altLang="zh-TW" sz="3200" dirty="0" smtClean="0"/>
          </a:p>
          <a:p>
            <a:pPr marL="0" indent="0" algn="ctr">
              <a:buNone/>
            </a:pPr>
            <a:r>
              <a:rPr lang="zh-TW" altLang="en-US" sz="3200" dirty="0" smtClean="0"/>
              <a:t>與</a:t>
            </a:r>
            <a:r>
              <a:rPr lang="zh-TW" altLang="en-US" sz="3200" dirty="0"/>
              <a:t>獅子會的 </a:t>
            </a:r>
            <a:r>
              <a:rPr lang="zh-TW" altLang="en-US" sz="3200" b="1" dirty="0"/>
              <a:t>團體服務</a:t>
            </a:r>
            <a:r>
              <a:rPr lang="zh-TW" altLang="en-US" sz="3200" dirty="0"/>
              <a:t> </a:t>
            </a:r>
            <a:r>
              <a:rPr lang="en-US" altLang="zh-TW" sz="3200" b="1" dirty="0"/>
              <a:t>(We Serve) </a:t>
            </a:r>
            <a:br>
              <a:rPr lang="en-US" altLang="zh-TW" sz="3200" b="1" dirty="0"/>
            </a:br>
            <a:r>
              <a:rPr lang="en-US" altLang="zh-TW" sz="3200" dirty="0"/>
              <a:t/>
            </a:r>
            <a:br>
              <a:rPr lang="en-US" altLang="zh-TW" sz="3200" dirty="0"/>
            </a:br>
            <a:endParaRPr lang="en-US" altLang="zh-TW" sz="3200" dirty="0" smtClean="0"/>
          </a:p>
          <a:p>
            <a:pPr marL="0" indent="0" algn="ctr">
              <a:buNone/>
            </a:pPr>
            <a:r>
              <a:rPr lang="zh-TW" altLang="en-US" sz="3200" dirty="0" smtClean="0"/>
              <a:t>相</a:t>
            </a:r>
            <a:r>
              <a:rPr lang="zh-TW" altLang="en-US" sz="3200" dirty="0"/>
              <a:t>異點是吾等扶輪人必須認清的重要觀念</a:t>
            </a:r>
          </a:p>
          <a:p>
            <a:endParaRPr lang="zh-TW" altLang="en-US" dirty="0"/>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xmlns="" val="919597334"/>
      </p:ext>
    </p:extLst>
  </p:cSld>
  <p:clrMapOvr>
    <a:masterClrMapping/>
  </p:clrMapOvr>
  <p:transition spd="med">
    <p:random/>
    <p:sndAc>
      <p:stSnd>
        <p:snd r:embed="rId2" name="type.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250825" y="692150"/>
            <a:ext cx="8229600" cy="5545138"/>
          </a:xfrm>
        </p:spPr>
        <p:txBody>
          <a:bodyPr/>
          <a:lstStyle/>
          <a:p>
            <a:r>
              <a:rPr lang="en-US" altLang="zh-TW" sz="3400" b="1"/>
              <a:t>1930</a:t>
            </a:r>
            <a:r>
              <a:rPr lang="zh-TW" altLang="en-US" sz="3400" b="1"/>
              <a:t>年突然發生經濟大蕭條</a:t>
            </a:r>
            <a:br>
              <a:rPr lang="zh-TW" altLang="en-US" sz="3400" b="1"/>
            </a:br>
            <a:r>
              <a:rPr lang="zh-TW" altLang="en-US" sz="3400" b="1"/>
              <a:t/>
            </a:r>
            <a:br>
              <a:rPr lang="zh-TW" altLang="en-US" sz="3400" b="1"/>
            </a:br>
            <a:r>
              <a:rPr lang="zh-TW" altLang="en-US" sz="3400" b="1"/>
              <a:t/>
            </a:r>
            <a:br>
              <a:rPr lang="zh-TW" altLang="en-US" sz="3400" b="1"/>
            </a:br>
            <a:r>
              <a:rPr lang="zh-TW" altLang="en-US" sz="3400" b="1"/>
              <a:t>人們爭相為了生存而掙扎</a:t>
            </a:r>
            <a:br>
              <a:rPr lang="zh-TW" altLang="en-US" sz="3400" b="1"/>
            </a:br>
            <a:r>
              <a:rPr lang="zh-TW" altLang="en-US" sz="3400" b="1"/>
              <a:t/>
            </a:r>
            <a:br>
              <a:rPr lang="zh-TW" altLang="en-US" sz="3400" b="1"/>
            </a:br>
            <a:r>
              <a:rPr lang="zh-TW" altLang="en-US" sz="3400" b="1"/>
              <a:t>  </a:t>
            </a:r>
            <a:br>
              <a:rPr lang="zh-TW" altLang="en-US" sz="3400" b="1"/>
            </a:br>
            <a:r>
              <a:rPr lang="zh-TW" altLang="en-US" sz="3400" b="1"/>
              <a:t>這反而是考驗社員行為</a:t>
            </a:r>
            <a:br>
              <a:rPr lang="zh-TW" altLang="en-US" sz="3400" b="1"/>
            </a:br>
            <a:r>
              <a:rPr lang="zh-TW" altLang="en-US" sz="3400" b="1"/>
              <a:t/>
            </a:r>
            <a:br>
              <a:rPr lang="zh-TW" altLang="en-US" sz="3400" b="1"/>
            </a:br>
            <a:r>
              <a:rPr lang="zh-TW" altLang="en-US" sz="3400" b="1"/>
              <a:t/>
            </a:r>
            <a:br>
              <a:rPr lang="zh-TW" altLang="en-US" sz="3400" b="1"/>
            </a:br>
            <a:r>
              <a:rPr lang="zh-TW" altLang="en-US" sz="3400" b="1"/>
              <a:t>能不能遵守道德規範的最佳時刻</a:t>
            </a:r>
          </a:p>
        </p:txBody>
      </p:sp>
      <p:sp>
        <p:nvSpPr>
          <p:cNvPr id="46082"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a:xfrm>
            <a:off x="-252413" y="404813"/>
            <a:ext cx="8785226" cy="6453187"/>
          </a:xfrm>
        </p:spPr>
        <p:txBody>
          <a:bodyPr/>
          <a:lstStyle/>
          <a:p>
            <a:pPr>
              <a:lnSpc>
                <a:spcPct val="90000"/>
              </a:lnSpc>
            </a:pPr>
            <a:r>
              <a:rPr lang="en-US" altLang="zh-TW" sz="2800" dirty="0"/>
              <a:t>     </a:t>
            </a:r>
            <a:r>
              <a:rPr lang="zh-TW" altLang="en-US" sz="4000" b="1" dirty="0"/>
              <a:t>四大考驗</a:t>
            </a:r>
            <a:r>
              <a:rPr lang="zh-TW" altLang="en-US" dirty="0"/>
              <a:t>       </a:t>
            </a:r>
          </a:p>
          <a:p>
            <a:pPr>
              <a:lnSpc>
                <a:spcPct val="90000"/>
              </a:lnSpc>
            </a:pPr>
            <a:r>
              <a:rPr lang="zh-TW" altLang="en-US" b="1" dirty="0"/>
              <a:t>   </a:t>
            </a:r>
            <a:r>
              <a:rPr lang="en-US" altLang="zh-TW" b="1" dirty="0"/>
              <a:t>The Four-Way Test</a:t>
            </a:r>
            <a:br>
              <a:rPr lang="en-US" altLang="zh-TW" b="1" dirty="0"/>
            </a:br>
            <a:r>
              <a:rPr lang="en-US" altLang="zh-TW" b="1" dirty="0"/>
              <a:t/>
            </a:r>
            <a:br>
              <a:rPr lang="en-US" altLang="zh-TW" b="1" dirty="0"/>
            </a:br>
            <a:r>
              <a:rPr lang="zh-TW" altLang="en-US" dirty="0"/>
              <a:t>四大考驗是芝加哥扶輪社社員</a:t>
            </a:r>
            <a:br>
              <a:rPr lang="zh-TW" altLang="en-US" dirty="0"/>
            </a:br>
            <a:r>
              <a:rPr lang="zh-TW" altLang="en-US" dirty="0"/>
              <a:t>兼</a:t>
            </a:r>
            <a:r>
              <a:rPr lang="en-US" altLang="zh-TW" dirty="0"/>
              <a:t>1954-55 </a:t>
            </a:r>
            <a:r>
              <a:rPr lang="zh-TW" altLang="en-US" dirty="0"/>
              <a:t>年度國際扶輪社長   </a:t>
            </a:r>
            <a:br>
              <a:rPr lang="zh-TW" altLang="en-US" dirty="0"/>
            </a:br>
            <a:r>
              <a:rPr lang="zh-TW" altLang="en-US" dirty="0"/>
              <a:t>賀伯</a:t>
            </a:r>
            <a:r>
              <a:rPr lang="en-US" altLang="zh-TW" dirty="0"/>
              <a:t>‧</a:t>
            </a:r>
            <a:r>
              <a:rPr lang="zh-TW" altLang="en-US" dirty="0"/>
              <a:t>泰勒</a:t>
            </a:r>
            <a:r>
              <a:rPr lang="en-US" altLang="zh-TW" dirty="0"/>
              <a:t>(Herbert J. Taylor) </a:t>
            </a:r>
            <a:br>
              <a:rPr lang="en-US" altLang="zh-TW" dirty="0"/>
            </a:br>
            <a:r>
              <a:rPr lang="zh-TW" altLang="en-US" dirty="0"/>
              <a:t>於</a:t>
            </a:r>
            <a:r>
              <a:rPr lang="en-US" altLang="zh-TW" dirty="0"/>
              <a:t>1932 </a:t>
            </a:r>
            <a:r>
              <a:rPr lang="zh-TW" altLang="en-US" dirty="0"/>
              <a:t>年的構想</a:t>
            </a:r>
            <a:br>
              <a:rPr lang="zh-TW" altLang="en-US" dirty="0"/>
            </a:br>
            <a:r>
              <a:rPr lang="zh-TW" altLang="en-US" dirty="0"/>
              <a:t/>
            </a:r>
            <a:br>
              <a:rPr lang="zh-TW" altLang="en-US" dirty="0"/>
            </a:br>
            <a:r>
              <a:rPr lang="zh-TW" altLang="en-US" dirty="0"/>
              <a:t>    他當時被任命為一家瀕臨破產的公司</a:t>
            </a:r>
            <a:br>
              <a:rPr lang="zh-TW" altLang="en-US" dirty="0"/>
            </a:br>
            <a:r>
              <a:rPr lang="zh-TW" altLang="en-US" dirty="0"/>
              <a:t>    去擔任救援的任務</a:t>
            </a:r>
            <a:br>
              <a:rPr lang="zh-TW" altLang="en-US" dirty="0"/>
            </a:br>
            <a:r>
              <a:rPr lang="zh-TW" altLang="en-US" dirty="0"/>
              <a:t/>
            </a:r>
            <a:br>
              <a:rPr lang="zh-TW" altLang="en-US" dirty="0"/>
            </a:br>
            <a:r>
              <a:rPr lang="zh-TW" altLang="en-US" dirty="0"/>
              <a:t>      泰勒研擬了</a:t>
            </a:r>
            <a:r>
              <a:rPr lang="zh-TW" altLang="en-US" b="1" dirty="0">
                <a:solidFill>
                  <a:srgbClr val="FF0000"/>
                </a:solidFill>
              </a:rPr>
              <a:t>四大考驗</a:t>
            </a:r>
            <a:r>
              <a:rPr lang="zh-TW" altLang="en-US" dirty="0"/>
              <a:t/>
            </a:r>
            <a:br>
              <a:rPr lang="zh-TW" altLang="en-US" dirty="0"/>
            </a:br>
            <a:r>
              <a:rPr lang="zh-TW" altLang="en-US" dirty="0"/>
              <a:t>      來處理有關所有商務依循之道德準則</a:t>
            </a:r>
          </a:p>
        </p:txBody>
      </p:sp>
      <p:sp>
        <p:nvSpPr>
          <p:cNvPr id="47106" name="Rectangle 2"/>
          <p:cNvSpPr>
            <a:spLocks noGrp="1" noChangeArrowheads="1"/>
          </p:cNvSpPr>
          <p:nvPr>
            <p:ph type="title"/>
          </p:nvPr>
        </p:nvSpPr>
        <p:spPr/>
        <p:txBody>
          <a:bodyPr/>
          <a:lstStyle/>
          <a:p>
            <a:endParaRPr lang="zh-TW" altLang="zh-TW"/>
          </a:p>
        </p:txBody>
      </p:sp>
      <p:pic>
        <p:nvPicPr>
          <p:cNvPr id="4710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5963" y="0"/>
            <a:ext cx="3168650" cy="35290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252413" y="333375"/>
            <a:ext cx="8939213" cy="5792788"/>
          </a:xfrm>
        </p:spPr>
        <p:txBody>
          <a:bodyPr/>
          <a:lstStyle/>
          <a:p>
            <a:pPr>
              <a:lnSpc>
                <a:spcPct val="90000"/>
              </a:lnSpc>
            </a:pPr>
            <a:r>
              <a:rPr lang="en-US" altLang="zh-TW"/>
              <a:t>  </a:t>
            </a:r>
            <a:r>
              <a:rPr lang="zh-TW" altLang="en-US"/>
              <a:t>之後於</a:t>
            </a:r>
            <a:r>
              <a:rPr lang="en-US" altLang="zh-TW"/>
              <a:t>1934 </a:t>
            </a:r>
            <a:r>
              <a:rPr lang="zh-TW" altLang="en-US"/>
              <a:t>年</a:t>
            </a:r>
            <a:br>
              <a:rPr lang="zh-TW" altLang="en-US"/>
            </a:br>
            <a:r>
              <a:rPr lang="zh-TW" altLang="en-US"/>
              <a:t>  由國際扶輪所採用</a:t>
            </a:r>
            <a:br>
              <a:rPr lang="zh-TW" altLang="en-US"/>
            </a:br>
            <a:r>
              <a:rPr lang="zh-TW" altLang="en-US"/>
              <a:t/>
            </a:r>
            <a:br>
              <a:rPr lang="zh-TW" altLang="en-US"/>
            </a:br>
            <a:r>
              <a:rPr lang="zh-TW" altLang="en-US"/>
              <a:t/>
            </a:r>
            <a:br>
              <a:rPr lang="zh-TW" altLang="en-US"/>
            </a:br>
            <a:r>
              <a:rPr lang="zh-TW" altLang="en-US"/>
              <a:t>  如今四大考驗</a:t>
            </a:r>
            <a:br>
              <a:rPr lang="zh-TW" altLang="en-US"/>
            </a:br>
            <a:r>
              <a:rPr lang="zh-TW" altLang="en-US"/>
              <a:t>  仍然是一項</a:t>
            </a:r>
            <a:br>
              <a:rPr lang="zh-TW" altLang="en-US"/>
            </a:br>
            <a:r>
              <a:rPr lang="zh-TW" altLang="en-US"/>
              <a:t>  為扶輪社員</a:t>
            </a:r>
            <a:br>
              <a:rPr lang="zh-TW" altLang="en-US"/>
            </a:br>
            <a:r>
              <a:rPr lang="zh-TW" altLang="en-US"/>
              <a:t>  道德行為之重要的標準</a:t>
            </a:r>
            <a:br>
              <a:rPr lang="zh-TW" altLang="en-US"/>
            </a:br>
            <a:r>
              <a:rPr lang="zh-TW" altLang="en-US"/>
              <a:t/>
            </a:r>
            <a:br>
              <a:rPr lang="zh-TW" altLang="en-US"/>
            </a:br>
            <a:r>
              <a:rPr lang="zh-TW" altLang="en-US"/>
              <a:t/>
            </a:r>
            <a:br>
              <a:rPr lang="zh-TW" altLang="en-US"/>
            </a:br>
            <a:r>
              <a:rPr lang="zh-TW" altLang="en-US"/>
              <a:t>   該四大考驗已經翻譯</a:t>
            </a:r>
            <a:br>
              <a:rPr lang="zh-TW" altLang="en-US"/>
            </a:br>
            <a:r>
              <a:rPr lang="zh-TW" altLang="en-US"/>
              <a:t>   成數十種語言並且由社員在全球推廣。</a:t>
            </a:r>
          </a:p>
        </p:txBody>
      </p:sp>
      <p:sp>
        <p:nvSpPr>
          <p:cNvPr id="48130" name="Rectangle 2"/>
          <p:cNvSpPr>
            <a:spLocks noGrp="1" noChangeArrowheads="1"/>
          </p:cNvSpPr>
          <p:nvPr>
            <p:ph type="title"/>
          </p:nvPr>
        </p:nvSpPr>
        <p:spPr/>
        <p:txBody>
          <a:bodyPr/>
          <a:lstStyle/>
          <a:p>
            <a:endParaRPr lang="zh-TW" altLang="zh-TW"/>
          </a:p>
        </p:txBody>
      </p:sp>
      <p:pic>
        <p:nvPicPr>
          <p:cNvPr id="48132"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00563" y="620713"/>
            <a:ext cx="4240212" cy="3419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0"/>
            <a:ext cx="8229600" cy="1268413"/>
          </a:xfrm>
        </p:spPr>
        <p:txBody>
          <a:bodyPr/>
          <a:lstStyle/>
          <a:p>
            <a:r>
              <a:rPr lang="zh-TW" altLang="en-US" b="1">
                <a:solidFill>
                  <a:srgbClr val="FF3300"/>
                </a:solidFill>
              </a:rPr>
              <a:t>四大考驗</a:t>
            </a:r>
            <a:r>
              <a:rPr lang="zh-TW" altLang="en-US" sz="5400" b="1">
                <a:solidFill>
                  <a:srgbClr val="FF3300"/>
                </a:solidFill>
              </a:rPr>
              <a:t> </a:t>
            </a:r>
            <a:r>
              <a:rPr lang="en-US" altLang="zh-TW" sz="3200" b="1">
                <a:solidFill>
                  <a:srgbClr val="FF3300"/>
                </a:solidFill>
              </a:rPr>
              <a:t>The 4-way Test</a:t>
            </a:r>
          </a:p>
        </p:txBody>
      </p:sp>
      <p:sp>
        <p:nvSpPr>
          <p:cNvPr id="24579" name="Rectangle 3"/>
          <p:cNvSpPr>
            <a:spLocks noGrp="1" noChangeArrowheads="1"/>
          </p:cNvSpPr>
          <p:nvPr>
            <p:ph type="body" sz="half" idx="1"/>
          </p:nvPr>
        </p:nvSpPr>
        <p:spPr>
          <a:xfrm>
            <a:off x="-396082" y="864621"/>
            <a:ext cx="9936163" cy="5661025"/>
          </a:xfrm>
        </p:spPr>
        <p:txBody>
          <a:bodyPr/>
          <a:lstStyle/>
          <a:p>
            <a:pPr algn="ctr">
              <a:lnSpc>
                <a:spcPct val="90000"/>
              </a:lnSpc>
              <a:buFontTx/>
              <a:buNone/>
            </a:pPr>
            <a:r>
              <a:rPr lang="zh-TW" altLang="en-US" sz="4000" b="1" u="sng" dirty="0"/>
              <a:t>遇事反省，然後言或行：</a:t>
            </a:r>
          </a:p>
          <a:p>
            <a:pPr algn="ctr">
              <a:lnSpc>
                <a:spcPct val="90000"/>
              </a:lnSpc>
              <a:buFontTx/>
              <a:buNone/>
            </a:pPr>
            <a:r>
              <a:rPr lang="en-US" altLang="zh-TW" sz="2400" b="1" u="sng" dirty="0">
                <a:solidFill>
                  <a:srgbClr val="0000FF"/>
                </a:solidFill>
              </a:rPr>
              <a:t>Of things we </a:t>
            </a:r>
            <a:r>
              <a:rPr lang="en-US" altLang="zh-TW" sz="2400" b="1" u="sng" dirty="0" err="1">
                <a:solidFill>
                  <a:srgbClr val="0000FF"/>
                </a:solidFill>
              </a:rPr>
              <a:t>think,say</a:t>
            </a:r>
            <a:r>
              <a:rPr lang="en-US" altLang="zh-TW" sz="2400" b="1" u="sng" dirty="0">
                <a:solidFill>
                  <a:srgbClr val="0000FF"/>
                </a:solidFill>
              </a:rPr>
              <a:t> or do</a:t>
            </a:r>
            <a:r>
              <a:rPr lang="en-US" altLang="zh-TW" sz="1600" b="1" u="sng" dirty="0">
                <a:solidFill>
                  <a:srgbClr val="0000FF"/>
                </a:solidFill>
              </a:rPr>
              <a:t> :</a:t>
            </a:r>
          </a:p>
          <a:p>
            <a:pPr algn="ctr">
              <a:lnSpc>
                <a:spcPct val="90000"/>
              </a:lnSpc>
              <a:buFontTx/>
              <a:buNone/>
            </a:pPr>
            <a:r>
              <a:rPr kumimoji="0" lang="en-US" altLang="zh-TW" sz="4000" b="1" dirty="0"/>
              <a:t>1.</a:t>
            </a:r>
            <a:r>
              <a:rPr kumimoji="0" lang="zh-TW" altLang="en-US" sz="4000" b="1" dirty="0"/>
              <a:t>是否一切屬於真實？</a:t>
            </a:r>
          </a:p>
          <a:p>
            <a:pPr algn="ctr">
              <a:lnSpc>
                <a:spcPct val="50000"/>
              </a:lnSpc>
              <a:buFontTx/>
              <a:buNone/>
            </a:pPr>
            <a:r>
              <a:rPr kumimoji="0" lang="en-US" altLang="zh-TW" sz="2400" b="1" dirty="0">
                <a:solidFill>
                  <a:srgbClr val="0000FF"/>
                </a:solidFill>
              </a:rPr>
              <a:t>Is it the truth?</a:t>
            </a:r>
            <a:r>
              <a:rPr kumimoji="0" lang="en-US" altLang="zh-TW" sz="4000" b="1" dirty="0"/>
              <a:t>    </a:t>
            </a:r>
          </a:p>
          <a:p>
            <a:pPr algn="ctr">
              <a:lnSpc>
                <a:spcPct val="90000"/>
              </a:lnSpc>
              <a:buFontTx/>
              <a:buNone/>
            </a:pPr>
            <a:r>
              <a:rPr kumimoji="0" lang="en-US" altLang="zh-TW" sz="4000" b="1" dirty="0"/>
              <a:t>2.</a:t>
            </a:r>
            <a:r>
              <a:rPr kumimoji="0" lang="zh-TW" altLang="en-US" sz="4000" b="1" dirty="0"/>
              <a:t>是否各方得到公平？ </a:t>
            </a:r>
          </a:p>
          <a:p>
            <a:pPr algn="ctr">
              <a:lnSpc>
                <a:spcPct val="90000"/>
              </a:lnSpc>
              <a:buFontTx/>
              <a:buNone/>
            </a:pPr>
            <a:r>
              <a:rPr kumimoji="0" lang="en-US" altLang="zh-TW" sz="2400" b="1" dirty="0">
                <a:solidFill>
                  <a:srgbClr val="0000FF"/>
                </a:solidFill>
              </a:rPr>
              <a:t>Is it fair to all concerned?</a:t>
            </a:r>
          </a:p>
          <a:p>
            <a:pPr algn="ctr">
              <a:lnSpc>
                <a:spcPct val="90000"/>
              </a:lnSpc>
              <a:buFontTx/>
              <a:buNone/>
            </a:pPr>
            <a:r>
              <a:rPr kumimoji="0" lang="en-US" altLang="zh-TW" sz="4000" b="1" dirty="0"/>
              <a:t>3.</a:t>
            </a:r>
            <a:r>
              <a:rPr kumimoji="0" lang="zh-TW" altLang="en-US" sz="4000" b="1" dirty="0"/>
              <a:t>能否促進信譽友誼？</a:t>
            </a:r>
          </a:p>
          <a:p>
            <a:pPr algn="ctr">
              <a:lnSpc>
                <a:spcPct val="90000"/>
              </a:lnSpc>
              <a:buFontTx/>
              <a:buNone/>
            </a:pPr>
            <a:r>
              <a:rPr kumimoji="0" lang="zh-TW" altLang="en-US" sz="2400" b="1" dirty="0"/>
              <a:t>                        </a:t>
            </a:r>
            <a:r>
              <a:rPr kumimoji="0" lang="en-US" altLang="zh-TW" sz="2400" b="1" dirty="0">
                <a:solidFill>
                  <a:srgbClr val="0000FF"/>
                </a:solidFill>
              </a:rPr>
              <a:t>Will it build goodwill and better friendship?</a:t>
            </a:r>
          </a:p>
          <a:p>
            <a:pPr algn="ctr">
              <a:lnSpc>
                <a:spcPct val="90000"/>
              </a:lnSpc>
              <a:buFontTx/>
              <a:buNone/>
            </a:pPr>
            <a:r>
              <a:rPr kumimoji="0" lang="en-US" altLang="zh-TW" sz="4000" b="1" dirty="0"/>
              <a:t>4.</a:t>
            </a:r>
            <a:r>
              <a:rPr kumimoji="0" lang="zh-TW" altLang="en-US" sz="4000" b="1" dirty="0"/>
              <a:t>能否兼顧彼此利益？</a:t>
            </a:r>
          </a:p>
          <a:p>
            <a:pPr algn="ctr">
              <a:lnSpc>
                <a:spcPct val="90000"/>
              </a:lnSpc>
              <a:buFontTx/>
              <a:buNone/>
            </a:pPr>
            <a:r>
              <a:rPr kumimoji="0" lang="zh-TW" altLang="en-US" sz="2400" b="1" dirty="0"/>
              <a:t>         </a:t>
            </a:r>
            <a:r>
              <a:rPr kumimoji="0" lang="en-US" altLang="zh-TW" sz="2400" b="1" dirty="0">
                <a:solidFill>
                  <a:srgbClr val="0000FF"/>
                </a:solidFill>
              </a:rPr>
              <a:t>Will it beneficial to all concerned?</a:t>
            </a:r>
          </a:p>
        </p:txBody>
      </p:sp>
      <p:pic>
        <p:nvPicPr>
          <p:cNvPr id="24580" name="Picture 4" descr="riemblem_c_large"/>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a:xfrm>
            <a:off x="179388" y="188913"/>
            <a:ext cx="1223962" cy="1223962"/>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211951955"/>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5" name="Rectangle 3"/>
          <p:cNvSpPr>
            <a:spLocks noGrp="1" noChangeArrowheads="1"/>
          </p:cNvSpPr>
          <p:nvPr>
            <p:ph idx="1"/>
          </p:nvPr>
        </p:nvSpPr>
        <p:spPr>
          <a:xfrm>
            <a:off x="250825" y="1196975"/>
            <a:ext cx="8642350" cy="5472113"/>
          </a:xfrm>
        </p:spPr>
        <p:txBody>
          <a:bodyPr/>
          <a:lstStyle/>
          <a:p>
            <a:pPr marL="514350" indent="-514350">
              <a:buFont typeface="+mj-lt"/>
              <a:buAutoNum type="arabicPeriod"/>
            </a:pPr>
            <a:r>
              <a:rPr lang="zh-TW" altLang="en-US" dirty="0" smtClean="0"/>
              <a:t>增廣</a:t>
            </a:r>
            <a:r>
              <a:rPr lang="zh-TW" altLang="en-US" dirty="0"/>
              <a:t>相識為擴展服務之機會；</a:t>
            </a:r>
          </a:p>
          <a:p>
            <a:pPr marL="514350" indent="-514350">
              <a:buFont typeface="+mj-lt"/>
              <a:buAutoNum type="arabicPeriod"/>
            </a:pPr>
            <a:r>
              <a:rPr lang="zh-TW" altLang="en-US" dirty="0" smtClean="0"/>
              <a:t>在</a:t>
            </a:r>
            <a:r>
              <a:rPr lang="zh-TW" altLang="en-US" dirty="0"/>
              <a:t>各種專業及專門職務中，提高道德</a:t>
            </a:r>
            <a:r>
              <a:rPr lang="zh-TW" altLang="en-US" dirty="0" smtClean="0"/>
              <a:t>之標準</a:t>
            </a:r>
            <a:r>
              <a:rPr lang="zh-TW" altLang="en-US" dirty="0"/>
              <a:t>認識一切有益於社會的業務之價值；及每一扶輪社員應尊重其本身之業務，藉以服務社會；</a:t>
            </a:r>
          </a:p>
          <a:p>
            <a:pPr marL="514350" indent="-514350">
              <a:buFont typeface="+mj-lt"/>
              <a:buAutoNum type="arabicPeriod"/>
            </a:pPr>
            <a:r>
              <a:rPr lang="zh-TW" altLang="en-US" dirty="0" smtClean="0"/>
              <a:t>每一</a:t>
            </a:r>
            <a:r>
              <a:rPr lang="zh-TW" altLang="en-US" dirty="0"/>
              <a:t>社員能以服務精神應用於其個人、事業及社會之生活；</a:t>
            </a:r>
          </a:p>
          <a:p>
            <a:pPr marL="514350" indent="-514350">
              <a:buFont typeface="+mj-lt"/>
              <a:buAutoNum type="arabicPeriod"/>
            </a:pPr>
            <a:r>
              <a:rPr lang="zh-TW" altLang="en-US" dirty="0" smtClean="0"/>
              <a:t>透過</a:t>
            </a:r>
            <a:r>
              <a:rPr lang="zh-TW" altLang="en-US" dirty="0"/>
              <a:t>結合具有服務精神之各種事業及專門職務人士，以世界性之聯誼，增進國際間之瞭解、親善與和平。</a:t>
            </a:r>
          </a:p>
        </p:txBody>
      </p:sp>
      <p:sp>
        <p:nvSpPr>
          <p:cNvPr id="120834" name="Rectangle 2"/>
          <p:cNvSpPr>
            <a:spLocks noGrp="1" noChangeArrowheads="1"/>
          </p:cNvSpPr>
          <p:nvPr>
            <p:ph type="title"/>
          </p:nvPr>
        </p:nvSpPr>
        <p:spPr/>
        <p:txBody>
          <a:bodyPr/>
          <a:lstStyle/>
          <a:p>
            <a:r>
              <a:rPr lang="zh-TW" altLang="en-US" sz="3200" dirty="0"/>
              <a:t>扶輪之宗旨在於鼓勵並培養以服務精神為可貴事業之基礎，尤其著重於鼓勵與培養</a:t>
            </a:r>
            <a:r>
              <a:rPr lang="zh-TW" altLang="en-US" sz="3200" dirty="0" smtClean="0"/>
              <a:t>：</a:t>
            </a:r>
            <a:endParaRPr lang="zh-TW" altLang="en-US" sz="3200"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5"/>
          <p:cNvSpPr>
            <a:spLocks noChangeArrowheads="1"/>
          </p:cNvSpPr>
          <p:nvPr/>
        </p:nvSpPr>
        <p:spPr bwMode="auto">
          <a:xfrm>
            <a:off x="179388" y="692150"/>
            <a:ext cx="8964612" cy="50783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r>
              <a:rPr lang="zh-TW" altLang="en-US" sz="3600" dirty="0">
                <a:solidFill>
                  <a:schemeClr val="tx2"/>
                </a:solidFill>
                <a:latin typeface="超世紀中顏楷" panose="02000000000000000000" pitchFamily="2" charset="-120"/>
                <a:ea typeface="超世紀中顏楷" panose="02000000000000000000" pitchFamily="2" charset="-120"/>
              </a:rPr>
              <a:t>扶輪之宗旨在於鼓勵並培養以服務精神為可貴事業之基礎，尤其著重於鼓勵與培養：</a:t>
            </a:r>
          </a:p>
          <a:p>
            <a:endParaRPr lang="zh-TW" altLang="en-US" sz="3600" dirty="0">
              <a:solidFill>
                <a:schemeClr val="tx2"/>
              </a:solidFill>
              <a:latin typeface="超世紀中顏楷" panose="02000000000000000000" pitchFamily="2" charset="-120"/>
              <a:ea typeface="超世紀中顏楷" panose="02000000000000000000" pitchFamily="2" charset="-120"/>
            </a:endParaRPr>
          </a:p>
          <a:p>
            <a:pPr algn="ctr"/>
            <a:r>
              <a:rPr lang="zh-TW" altLang="en-US" sz="3600" dirty="0">
                <a:solidFill>
                  <a:schemeClr val="tx2"/>
                </a:solidFill>
                <a:latin typeface="超世紀中顏楷" panose="02000000000000000000" pitchFamily="2" charset="-120"/>
                <a:ea typeface="超世紀中顏楷" panose="02000000000000000000" pitchFamily="2" charset="-120"/>
              </a:rPr>
              <a:t/>
            </a:r>
            <a:br>
              <a:rPr lang="zh-TW" altLang="en-US" sz="3600" dirty="0">
                <a:solidFill>
                  <a:schemeClr val="tx2"/>
                </a:solidFill>
                <a:latin typeface="超世紀中顏楷" panose="02000000000000000000" pitchFamily="2" charset="-120"/>
                <a:ea typeface="超世紀中顏楷" panose="02000000000000000000" pitchFamily="2" charset="-120"/>
              </a:rPr>
            </a:br>
            <a:r>
              <a:rPr lang="zh-TW" altLang="en-US" sz="3600" b="1" dirty="0">
                <a:solidFill>
                  <a:srgbClr val="CC3300"/>
                </a:solidFill>
                <a:latin typeface="超世紀中顏楷" panose="02000000000000000000" pitchFamily="2" charset="-120"/>
                <a:ea typeface="超世紀中顏楷" panose="02000000000000000000" pitchFamily="2" charset="-120"/>
              </a:rPr>
              <a:t>扶輪宗旨</a:t>
            </a:r>
            <a:r>
              <a:rPr lang="en-US" altLang="zh-TW" sz="3600" b="1" dirty="0">
                <a:solidFill>
                  <a:srgbClr val="CC3300"/>
                </a:solidFill>
                <a:latin typeface="超世紀中顏楷" panose="02000000000000000000" pitchFamily="2" charset="-120"/>
                <a:ea typeface="超世紀中顏楷" panose="02000000000000000000" pitchFamily="2" charset="-120"/>
              </a:rPr>
              <a:t>(</a:t>
            </a:r>
            <a:r>
              <a:rPr lang="zh-TW" altLang="en-US" sz="3600" b="1" dirty="0">
                <a:solidFill>
                  <a:srgbClr val="CC3300"/>
                </a:solidFill>
                <a:latin typeface="超世紀中顏楷" panose="02000000000000000000" pitchFamily="2" charset="-120"/>
                <a:ea typeface="超世紀中顏楷" panose="02000000000000000000" pitchFamily="2" charset="-120"/>
              </a:rPr>
              <a:t>扶輪的目標</a:t>
            </a:r>
            <a:r>
              <a:rPr lang="en-US" altLang="zh-TW" sz="3600" b="1" dirty="0">
                <a:solidFill>
                  <a:srgbClr val="CC3300"/>
                </a:solidFill>
                <a:latin typeface="超世紀中顏楷" panose="02000000000000000000" pitchFamily="2" charset="-120"/>
                <a:ea typeface="超世紀中顏楷" panose="02000000000000000000" pitchFamily="2" charset="-120"/>
              </a:rPr>
              <a:t>)</a:t>
            </a:r>
          </a:p>
          <a:p>
            <a:pPr algn="ctr"/>
            <a:endParaRPr lang="en-US" altLang="zh-TW" sz="3600" b="1" dirty="0">
              <a:solidFill>
                <a:srgbClr val="CC3300"/>
              </a:solidFill>
              <a:latin typeface="超世紀中顏楷" panose="02000000000000000000" pitchFamily="2" charset="-120"/>
              <a:ea typeface="超世紀中顏楷" panose="02000000000000000000" pitchFamily="2" charset="-120"/>
            </a:endParaRPr>
          </a:p>
          <a:p>
            <a:pPr algn="ctr"/>
            <a:r>
              <a:rPr lang="zh-TW" altLang="en-US" sz="3600" b="1" dirty="0">
                <a:solidFill>
                  <a:srgbClr val="CC3300"/>
                </a:solidFill>
                <a:latin typeface="超世紀中顏楷" panose="02000000000000000000" pitchFamily="2" charset="-120"/>
                <a:ea typeface="超世紀中顏楷" panose="02000000000000000000" pitchFamily="2" charset="-120"/>
              </a:rPr>
              <a:t>是在 鼓勵及培養扶輪人一個觀念 </a:t>
            </a:r>
            <a:r>
              <a:rPr lang="en-US" altLang="zh-TW" sz="3600" b="1" dirty="0">
                <a:solidFill>
                  <a:srgbClr val="CC3300"/>
                </a:solidFill>
                <a:latin typeface="超世紀中顏楷" panose="02000000000000000000" pitchFamily="2" charset="-120"/>
                <a:ea typeface="超世紀中顏楷" panose="02000000000000000000" pitchFamily="2" charset="-120"/>
              </a:rPr>
              <a:t>~</a:t>
            </a:r>
          </a:p>
          <a:p>
            <a:pPr algn="ctr"/>
            <a:endParaRPr lang="en-US" altLang="zh-TW" sz="3600" b="1" dirty="0">
              <a:solidFill>
                <a:srgbClr val="CC3300"/>
              </a:solidFill>
              <a:latin typeface="超世紀中顏楷" panose="02000000000000000000" pitchFamily="2" charset="-120"/>
              <a:ea typeface="超世紀中顏楷" panose="02000000000000000000" pitchFamily="2" charset="-120"/>
            </a:endParaRPr>
          </a:p>
          <a:p>
            <a:pPr algn="ctr"/>
            <a:r>
              <a:rPr lang="zh-TW" altLang="en-US" sz="3600" b="1" dirty="0">
                <a:solidFill>
                  <a:srgbClr val="CC3300"/>
                </a:solidFill>
                <a:latin typeface="超世紀中顏楷" panose="02000000000000000000" pitchFamily="2" charset="-120"/>
                <a:ea typeface="超世紀中顏楷" panose="02000000000000000000" pitchFamily="2" charset="-120"/>
              </a:rPr>
              <a:t>把 服務的精神 當做人生 的 根本修養</a:t>
            </a: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9"/>
          <p:cNvSpPr>
            <a:spLocks noGrp="1"/>
          </p:cNvSpPr>
          <p:nvPr>
            <p:ph type="title"/>
          </p:nvPr>
        </p:nvSpPr>
        <p:spPr>
          <a:xfrm>
            <a:off x="0" y="4983163"/>
            <a:ext cx="4392488" cy="1143000"/>
          </a:xfrm>
        </p:spPr>
        <p:txBody>
          <a:bodyPr/>
          <a:lstStyle/>
          <a:p>
            <a:pPr marL="0" indent="0" algn="ctr"/>
            <a:r>
              <a:rPr lang="zh-TW" altLang="en-US" sz="2800" dirty="0">
                <a:solidFill>
                  <a:srgbClr val="990000"/>
                </a:solidFill>
                <a:latin typeface="超世紀中顏楷" panose="02000000000000000000" pitchFamily="2" charset="-120"/>
                <a:ea typeface="超世紀中顏楷" panose="02000000000000000000" pitchFamily="2" charset="-120"/>
              </a:rPr>
              <a:t>阿根廷 偉大作家</a:t>
            </a:r>
            <a:br>
              <a:rPr lang="zh-TW" altLang="en-US" sz="2800" dirty="0">
                <a:solidFill>
                  <a:srgbClr val="990000"/>
                </a:solidFill>
                <a:latin typeface="超世紀中顏楷" panose="02000000000000000000" pitchFamily="2" charset="-120"/>
                <a:ea typeface="超世紀中顏楷" panose="02000000000000000000" pitchFamily="2" charset="-120"/>
              </a:rPr>
            </a:br>
            <a:r>
              <a:rPr lang="zh-TW" altLang="en-US" sz="2800" dirty="0">
                <a:solidFill>
                  <a:srgbClr val="990000"/>
                </a:solidFill>
                <a:latin typeface="超世紀中顏楷" panose="02000000000000000000" pitchFamily="2" charset="-120"/>
                <a:ea typeface="超世紀中顏楷" panose="02000000000000000000" pitchFamily="2" charset="-120"/>
              </a:rPr>
              <a:t>喬治 波吉 </a:t>
            </a:r>
            <a:r>
              <a:rPr lang="en-US" altLang="zh-TW" sz="2800" dirty="0">
                <a:solidFill>
                  <a:srgbClr val="990000"/>
                </a:solidFill>
                <a:latin typeface="超世紀中顏楷" panose="02000000000000000000" pitchFamily="2" charset="-120"/>
                <a:ea typeface="超世紀中顏楷" panose="02000000000000000000" pitchFamily="2" charset="-120"/>
              </a:rPr>
              <a:t>Jorge Borges</a:t>
            </a:r>
            <a:endParaRPr lang="zh-TW" altLang="en-US" sz="2800" dirty="0">
              <a:solidFill>
                <a:srgbClr val="990000"/>
              </a:solidFill>
              <a:latin typeface="超世紀中顏楷" panose="02000000000000000000" pitchFamily="2" charset="-120"/>
              <a:ea typeface="超世紀中顏楷" panose="02000000000000000000" pitchFamily="2" charset="-120"/>
            </a:endParaRPr>
          </a:p>
        </p:txBody>
      </p:sp>
      <p:pic>
        <p:nvPicPr>
          <p:cNvPr id="13" name="Picture 3" descr="2011082401"/>
          <p:cNvPicPr>
            <a:picLocks noGrp="1" noChangeAspect="1" noChangeArrowheads="1"/>
          </p:cNvPicPr>
          <p:nvPr>
            <p:ph sz="half" idx="1"/>
          </p:nvPr>
        </p:nvPicPr>
        <p:blipFill>
          <a:blip r:embed="rId3" cstate="print">
            <a:extLst>
              <a:ext uri="{28A0092B-C50C-407E-A947-70E740481C1C}">
                <a14:useLocalDpi xmlns:a14="http://schemas.microsoft.com/office/drawing/2010/main" xmlns="" val="0"/>
              </a:ext>
            </a:extLst>
          </a:blip>
          <a:stretch>
            <a:fillRect/>
          </a:stretch>
        </p:blipFill>
        <p:spPr bwMode="auto">
          <a:xfrm>
            <a:off x="251520" y="443783"/>
            <a:ext cx="3456384" cy="45393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內容版面配置區 6"/>
          <p:cNvSpPr>
            <a:spLocks noGrp="1"/>
          </p:cNvSpPr>
          <p:nvPr>
            <p:ph sz="half" idx="2"/>
          </p:nvPr>
        </p:nvSpPr>
        <p:spPr>
          <a:xfrm>
            <a:off x="3995936" y="1456184"/>
            <a:ext cx="4824536" cy="3773016"/>
          </a:xfrm>
        </p:spPr>
        <p:txBody>
          <a:bodyPr/>
          <a:lstStyle/>
          <a:p>
            <a:pPr marL="0" indent="0">
              <a:buNone/>
            </a:pPr>
            <a:r>
              <a:rPr lang="zh-TW" altLang="en-US" sz="3200" dirty="0" smtClean="0">
                <a:latin typeface="超世紀中顏楷" panose="02000000000000000000" pitchFamily="2" charset="-120"/>
                <a:ea typeface="超世紀中顏楷" panose="02000000000000000000" pitchFamily="2" charset="-120"/>
              </a:rPr>
              <a:t>「如果</a:t>
            </a:r>
            <a:r>
              <a:rPr lang="zh-TW" altLang="en-US" sz="3200" dirty="0">
                <a:latin typeface="超世紀中顏楷" panose="02000000000000000000" pitchFamily="2" charset="-120"/>
                <a:ea typeface="超世紀中顏楷" panose="02000000000000000000" pitchFamily="2" charset="-120"/>
              </a:rPr>
              <a:t>我們不知從何而</a:t>
            </a:r>
            <a:r>
              <a:rPr lang="zh-TW" altLang="en-US" sz="3200" dirty="0" smtClean="0">
                <a:latin typeface="超世紀中顏楷" panose="02000000000000000000" pitchFamily="2" charset="-120"/>
                <a:ea typeface="超世紀中顏楷" panose="02000000000000000000" pitchFamily="2" charset="-120"/>
              </a:rPr>
              <a:t>來</a:t>
            </a:r>
            <a:endParaRPr lang="en-US" altLang="zh-TW" sz="3200" dirty="0" smtClean="0">
              <a:latin typeface="超世紀中顏楷" panose="02000000000000000000" pitchFamily="2" charset="-120"/>
              <a:ea typeface="超世紀中顏楷" panose="02000000000000000000" pitchFamily="2" charset="-120"/>
            </a:endParaRPr>
          </a:p>
          <a:p>
            <a:pPr marL="0" indent="0">
              <a:buNone/>
            </a:pPr>
            <a:endParaRPr lang="zh-TW" altLang="en-US" sz="3200" dirty="0">
              <a:latin typeface="超世紀中顏楷" panose="02000000000000000000" pitchFamily="2" charset="-120"/>
              <a:ea typeface="超世紀中顏楷" panose="02000000000000000000" pitchFamily="2" charset="-120"/>
            </a:endParaRPr>
          </a:p>
          <a:p>
            <a:pPr marL="0" indent="0" algn="r">
              <a:buNone/>
            </a:pPr>
            <a:r>
              <a:rPr lang="zh-TW" altLang="en-US" sz="3200" dirty="0">
                <a:latin typeface="超世紀中顏楷" panose="02000000000000000000" pitchFamily="2" charset="-120"/>
                <a:ea typeface="超世紀中顏楷" panose="02000000000000000000" pitchFamily="2" charset="-120"/>
              </a:rPr>
              <a:t>那麼我們就不知往何處</a:t>
            </a:r>
            <a:r>
              <a:rPr lang="zh-TW" altLang="en-US" sz="3200" dirty="0" smtClean="0">
                <a:latin typeface="超世紀中顏楷" panose="02000000000000000000" pitchFamily="2" charset="-120"/>
                <a:ea typeface="超世紀中顏楷" panose="02000000000000000000" pitchFamily="2" charset="-120"/>
              </a:rPr>
              <a:t>去</a:t>
            </a:r>
            <a:r>
              <a:rPr lang="zh-TW" altLang="en-US" sz="3200" dirty="0">
                <a:latin typeface="超世紀中顏楷" panose="02000000000000000000" pitchFamily="2" charset="-120"/>
                <a:ea typeface="超世紀中顏楷" panose="02000000000000000000" pitchFamily="2" charset="-120"/>
              </a:rPr>
              <a:t>」</a:t>
            </a:r>
            <a:endParaRPr lang="en-US" altLang="zh-TW" sz="3200" dirty="0">
              <a:latin typeface="超世紀中顏楷" panose="02000000000000000000" pitchFamily="2" charset="-120"/>
              <a:ea typeface="超世紀中顏楷" panose="02000000000000000000" pitchFamily="2" charset="-120"/>
            </a:endParaRPr>
          </a:p>
          <a:p>
            <a:pPr marL="0" indent="0">
              <a:buNone/>
            </a:pPr>
            <a:endParaRPr lang="en-US" altLang="zh-TW" dirty="0" smtClean="0">
              <a:latin typeface="超世紀中顏楷" panose="02000000000000000000" pitchFamily="2" charset="-120"/>
              <a:ea typeface="超世紀中顏楷" panose="02000000000000000000" pitchFamily="2" charset="-120"/>
            </a:endParaRPr>
          </a:p>
          <a:p>
            <a:pPr marL="0" indent="0" algn="r">
              <a:buNone/>
            </a:pPr>
            <a:endParaRPr lang="en-US" altLang="zh-TW" dirty="0" smtClean="0">
              <a:latin typeface="超世紀中顏楷" panose="02000000000000000000" pitchFamily="2" charset="-120"/>
              <a:ea typeface="超世紀中顏楷" panose="02000000000000000000" pitchFamily="2" charset="-120"/>
            </a:endParaRPr>
          </a:p>
          <a:p>
            <a:pPr marL="0" indent="0" algn="r">
              <a:buNone/>
            </a:pPr>
            <a:r>
              <a:rPr lang="en-US" altLang="zh-TW" dirty="0" err="1" smtClean="0">
                <a:latin typeface="超世紀中顏楷" panose="02000000000000000000" pitchFamily="2" charset="-120"/>
                <a:ea typeface="超世紀中顏楷" panose="02000000000000000000" pitchFamily="2" charset="-120"/>
              </a:rPr>
              <a:t>by~Jorge</a:t>
            </a:r>
            <a:r>
              <a:rPr lang="en-US" altLang="zh-TW" dirty="0" smtClean="0">
                <a:latin typeface="超世紀中顏楷" panose="02000000000000000000" pitchFamily="2" charset="-120"/>
                <a:ea typeface="超世紀中顏楷" panose="02000000000000000000" pitchFamily="2" charset="-120"/>
              </a:rPr>
              <a:t> Borges</a:t>
            </a:r>
            <a:endParaRPr lang="zh-TW" altLang="en-US" dirty="0">
              <a:latin typeface="超世紀中顏楷" panose="02000000000000000000" pitchFamily="2" charset="-120"/>
              <a:ea typeface="超世紀中顏楷" panose="02000000000000000000" pitchFamily="2" charset="-120"/>
            </a:endParaRPr>
          </a:p>
          <a:p>
            <a:endParaRPr lang="zh-TW" altLang="en-US" dirty="0"/>
          </a:p>
        </p:txBody>
      </p:sp>
    </p:spTree>
    <p:extLst>
      <p:ext uri="{BB962C8B-B14F-4D97-AF65-F5344CB8AC3E}">
        <p14:creationId xmlns:p14="http://schemas.microsoft.com/office/powerpoint/2010/main" xmlns="" val="2521690304"/>
      </p:ext>
    </p:extLst>
  </p:cSld>
  <p:clrMapOvr>
    <a:masterClrMapping/>
  </p:clrMapOvr>
  <p:transition spd="med">
    <p:random/>
    <p:sndAc>
      <p:stSnd>
        <p:snd r:embed="rId2" name="type.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0" y="476250"/>
            <a:ext cx="8686800" cy="6126163"/>
          </a:xfrm>
        </p:spPr>
        <p:txBody>
          <a:bodyPr/>
          <a:lstStyle/>
          <a:p>
            <a:pPr>
              <a:lnSpc>
                <a:spcPct val="80000"/>
              </a:lnSpc>
            </a:pPr>
            <a:r>
              <a:rPr lang="zh-TW" altLang="en-US" sz="2800" b="1" dirty="0">
                <a:latin typeface="超世紀中顏楷" panose="02000000000000000000" pitchFamily="2" charset="-120"/>
                <a:ea typeface="超世紀中顏楷" panose="02000000000000000000" pitchFamily="2" charset="-120"/>
              </a:rPr>
              <a:t>為補強扶輪宗旨中</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“第二 </a:t>
            </a:r>
            <a:r>
              <a:rPr lang="zh-TW" altLang="en-US" sz="3000" b="1" dirty="0">
                <a:solidFill>
                  <a:srgbClr val="CC3300"/>
                </a:solidFill>
                <a:latin typeface="超世紀中顏楷" panose="02000000000000000000" pitchFamily="2" charset="-120"/>
                <a:ea typeface="超世紀中顏楷" panose="02000000000000000000" pitchFamily="2" charset="-120"/>
              </a:rPr>
              <a:t>在各種事業及專業中提高道德之標準</a:t>
            </a:r>
            <a:r>
              <a:rPr lang="zh-TW" altLang="en-US" sz="2800" b="1" dirty="0">
                <a:latin typeface="超世紀中顏楷" panose="02000000000000000000" pitchFamily="2" charset="-120"/>
                <a:ea typeface="超世紀中顏楷" panose="02000000000000000000" pitchFamily="2" charset="-120"/>
              </a:rPr>
              <a:t>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認識一切有益於社會的職業之價值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即每一社員應尊重其本身之</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職業藉以服務社會”</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r>
            <a:br>
              <a:rPr lang="zh-TW" altLang="en-US" sz="2800" b="1" dirty="0">
                <a:latin typeface="超世紀中顏楷" panose="02000000000000000000" pitchFamily="2" charset="-120"/>
                <a:ea typeface="超世紀中顏楷" panose="02000000000000000000" pitchFamily="2" charset="-120"/>
              </a:rPr>
            </a:br>
            <a:r>
              <a:rPr lang="zh-TW" altLang="en-US" sz="2800" b="1" dirty="0">
                <a:latin typeface="超世紀中顏楷" panose="02000000000000000000" pitchFamily="2" charset="-120"/>
                <a:ea typeface="超世紀中顏楷" panose="02000000000000000000" pitchFamily="2" charset="-120"/>
              </a:rPr>
              <a:t> </a:t>
            </a:r>
            <a:br>
              <a:rPr lang="zh-TW" altLang="en-US" sz="2800" b="1" dirty="0">
                <a:latin typeface="超世紀中顏楷" panose="02000000000000000000" pitchFamily="2" charset="-120"/>
                <a:ea typeface="超世紀中顏楷" panose="02000000000000000000" pitchFamily="2" charset="-120"/>
              </a:rPr>
            </a:br>
            <a:r>
              <a:rPr lang="en-US" altLang="zh-TW" sz="2800" dirty="0">
                <a:latin typeface="超世紀中顏楷" panose="02000000000000000000" pitchFamily="2" charset="-120"/>
                <a:ea typeface="超世紀中顏楷" panose="02000000000000000000" pitchFamily="2" charset="-120"/>
              </a:rPr>
              <a:t>1989</a:t>
            </a:r>
            <a:r>
              <a:rPr lang="zh-TW" altLang="en-US" sz="2800" dirty="0">
                <a:latin typeface="超世紀中顏楷" panose="02000000000000000000" pitchFamily="2" charset="-120"/>
                <a:ea typeface="超世紀中顏楷" panose="02000000000000000000" pitchFamily="2" charset="-120"/>
              </a:rPr>
              <a:t>年新加坡立法會議通過</a:t>
            </a:r>
            <a:br>
              <a:rPr lang="zh-TW" altLang="en-US" sz="2800" dirty="0">
                <a:latin typeface="超世紀中顏楷" panose="02000000000000000000" pitchFamily="2" charset="-120"/>
                <a:ea typeface="超世紀中顏楷" panose="02000000000000000000" pitchFamily="2" charset="-120"/>
              </a:rPr>
            </a:br>
            <a:r>
              <a:rPr lang="zh-TW" altLang="en-US" sz="2800" dirty="0">
                <a:latin typeface="超世紀中顏楷" panose="02000000000000000000" pitchFamily="2" charset="-120"/>
                <a:ea typeface="超世紀中顏楷" panose="02000000000000000000" pitchFamily="2" charset="-120"/>
              </a:rPr>
              <a:t/>
            </a:r>
            <a:br>
              <a:rPr lang="zh-TW" altLang="en-US" sz="2800" dirty="0">
                <a:latin typeface="超世紀中顏楷" panose="02000000000000000000" pitchFamily="2" charset="-120"/>
                <a:ea typeface="超世紀中顏楷" panose="02000000000000000000" pitchFamily="2" charset="-120"/>
              </a:rPr>
            </a:br>
            <a:r>
              <a:rPr lang="zh-TW" altLang="en-US" sz="4100" b="1" dirty="0">
                <a:latin typeface="超世紀中顏楷" panose="02000000000000000000" pitchFamily="2" charset="-120"/>
                <a:ea typeface="超世紀中顏楷" panose="02000000000000000000" pitchFamily="2" charset="-120"/>
              </a:rPr>
              <a:t>扶輪社員之事業及專業宣言</a:t>
            </a:r>
            <a:r>
              <a:rPr lang="zh-TW" altLang="en-US" sz="4100" dirty="0">
                <a:latin typeface="超世紀中顏楷" panose="02000000000000000000" pitchFamily="2" charset="-120"/>
                <a:ea typeface="超世紀中顏楷" panose="02000000000000000000" pitchFamily="2" charset="-120"/>
              </a:rPr>
              <a:t> </a:t>
            </a:r>
            <a:br>
              <a:rPr lang="zh-TW" altLang="en-US" sz="4100" dirty="0">
                <a:latin typeface="超世紀中顏楷" panose="02000000000000000000" pitchFamily="2" charset="-120"/>
                <a:ea typeface="超世紀中顏楷" panose="02000000000000000000" pitchFamily="2" charset="-120"/>
              </a:rPr>
            </a:br>
            <a:r>
              <a:rPr lang="en-US" altLang="zh-TW" sz="2200" b="1" dirty="0" smtClean="0">
                <a:latin typeface="超世紀中顏楷" panose="02000000000000000000" pitchFamily="2" charset="-120"/>
                <a:ea typeface="超世紀中顏楷" panose="02000000000000000000" pitchFamily="2" charset="-120"/>
              </a:rPr>
              <a:t>Declaration </a:t>
            </a:r>
            <a:r>
              <a:rPr lang="en-US" altLang="zh-TW" sz="2200" b="1" dirty="0">
                <a:latin typeface="超世紀中顏楷" panose="02000000000000000000" pitchFamily="2" charset="-120"/>
                <a:ea typeface="超世紀中顏楷" panose="02000000000000000000" pitchFamily="2" charset="-120"/>
              </a:rPr>
              <a:t>of Rotarians in Businesses and Professions </a:t>
            </a:r>
            <a:br>
              <a:rPr lang="en-US" altLang="zh-TW" sz="2200" b="1" dirty="0">
                <a:latin typeface="超世紀中顏楷" panose="02000000000000000000" pitchFamily="2" charset="-120"/>
                <a:ea typeface="超世紀中顏楷" panose="02000000000000000000" pitchFamily="2" charset="-120"/>
              </a:rPr>
            </a:br>
            <a:endParaRPr lang="en-US" altLang="zh-TW" sz="2200" b="1" dirty="0">
              <a:latin typeface="超世紀中顏楷" panose="02000000000000000000" pitchFamily="2" charset="-120"/>
              <a:ea typeface="超世紀中顏楷" panose="02000000000000000000" pitchFamily="2" charset="-120"/>
            </a:endParaRPr>
          </a:p>
        </p:txBody>
      </p:sp>
      <p:sp>
        <p:nvSpPr>
          <p:cNvPr id="50178" name="Rectangle 2"/>
          <p:cNvSpPr>
            <a:spLocks noGrp="1" noChangeArrowheads="1"/>
          </p:cNvSpPr>
          <p:nvPr>
            <p:ph type="title"/>
          </p:nvPr>
        </p:nvSpPr>
        <p:spPr/>
        <p:txBody>
          <a:bodyPr/>
          <a:lstStyle/>
          <a:p>
            <a:endParaRPr lang="zh-TW" altLang="zh-TW"/>
          </a:p>
        </p:txBody>
      </p:sp>
      <p:pic>
        <p:nvPicPr>
          <p:cNvPr id="50180"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084888" y="1557338"/>
            <a:ext cx="2786062" cy="34051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457200" y="1219200"/>
            <a:ext cx="8579296" cy="4525963"/>
          </a:xfrm>
        </p:spPr>
        <p:txBody>
          <a:bodyPr/>
          <a:lstStyle/>
          <a:p>
            <a:r>
              <a:rPr lang="en-US" altLang="zh-TW" sz="2800" dirty="0"/>
              <a:t>(</a:t>
            </a:r>
            <a:r>
              <a:rPr lang="zh-TW" altLang="en-US" sz="2800" dirty="0"/>
              <a:t>原稱：事業與專業之扶輪社友宣言</a:t>
            </a:r>
            <a:r>
              <a:rPr lang="en-US" altLang="zh-TW" sz="2800" dirty="0" smtClean="0"/>
              <a:t>)</a:t>
            </a:r>
            <a:r>
              <a:rPr lang="en-US" altLang="zh-TW" sz="2800" dirty="0"/>
              <a:t/>
            </a:r>
            <a:br>
              <a:rPr lang="en-US" altLang="zh-TW" sz="2800" dirty="0"/>
            </a:br>
            <a:r>
              <a:rPr lang="en-US" altLang="zh-TW" sz="1800" dirty="0" smtClean="0"/>
              <a:t>Declaration </a:t>
            </a:r>
            <a:r>
              <a:rPr lang="en-US" altLang="zh-TW" sz="1800" dirty="0"/>
              <a:t>of Rotarians in Businesses and </a:t>
            </a:r>
            <a:r>
              <a:rPr lang="en-US" altLang="zh-TW" sz="1800" dirty="0" smtClean="0"/>
              <a:t>Professions</a:t>
            </a:r>
          </a:p>
          <a:p>
            <a:endParaRPr lang="en-US" altLang="zh-TW" sz="1800" dirty="0"/>
          </a:p>
          <a:p>
            <a:r>
              <a:rPr lang="zh-TW" altLang="en-US" dirty="0" smtClean="0"/>
              <a:t>作為一位扶輪社友，我將</a:t>
            </a:r>
            <a:r>
              <a:rPr lang="en-US" altLang="zh-TW" dirty="0" smtClean="0"/>
              <a:t>…</a:t>
            </a:r>
          </a:p>
          <a:p>
            <a:pPr marL="0" indent="0">
              <a:buNone/>
            </a:pPr>
            <a:r>
              <a:rPr lang="zh-TW" altLang="en-US" dirty="0" smtClean="0"/>
              <a:t/>
            </a:r>
            <a:br>
              <a:rPr lang="zh-TW" altLang="en-US" dirty="0" smtClean="0"/>
            </a:br>
            <a:r>
              <a:rPr lang="en-US" altLang="zh-TW" dirty="0" smtClean="0"/>
              <a:t>	1. </a:t>
            </a:r>
            <a:r>
              <a:rPr lang="zh-TW" altLang="en-US" dirty="0" smtClean="0"/>
              <a:t>在所有行為與活動中示範 正直 的核心價值</a:t>
            </a:r>
            <a:r>
              <a:rPr lang="en-US" altLang="zh-TW" sz="2000" dirty="0" smtClean="0"/>
              <a:t/>
            </a:r>
            <a:br>
              <a:rPr lang="en-US" altLang="zh-TW" sz="2000" dirty="0" smtClean="0"/>
            </a:br>
            <a:r>
              <a:rPr lang="en-US" altLang="zh-TW" sz="2000" dirty="0" smtClean="0"/>
              <a:t>	</a:t>
            </a:r>
          </a:p>
          <a:p>
            <a:pPr marL="0" indent="0">
              <a:buNone/>
            </a:pPr>
            <a:r>
              <a:rPr lang="en-US" altLang="zh-TW" sz="2000" dirty="0"/>
              <a:t>	</a:t>
            </a:r>
            <a:r>
              <a:rPr lang="en-US" altLang="zh-TW" dirty="0" smtClean="0"/>
              <a:t>2. </a:t>
            </a:r>
            <a:r>
              <a:rPr lang="zh-TW" altLang="en-US" dirty="0" smtClean="0"/>
              <a:t>利用我的職業經驗與才能在扶輪中服務</a:t>
            </a:r>
            <a:endParaRPr lang="en-US" altLang="zh-TW" dirty="0" smtClean="0"/>
          </a:p>
          <a:p>
            <a:pPr marL="0" indent="0">
              <a:buNone/>
            </a:pPr>
            <a:r>
              <a:rPr lang="en-US" altLang="zh-TW" dirty="0" smtClean="0"/>
              <a:t>	</a:t>
            </a:r>
            <a:endParaRPr lang="zh-TW" altLang="en-US" dirty="0"/>
          </a:p>
        </p:txBody>
      </p:sp>
      <p:sp>
        <p:nvSpPr>
          <p:cNvPr id="136196" name="Rectangle 4"/>
          <p:cNvSpPr>
            <a:spLocks noGrp="1" noChangeArrowheads="1"/>
          </p:cNvSpPr>
          <p:nvPr>
            <p:ph type="title"/>
          </p:nvPr>
        </p:nvSpPr>
        <p:spPr/>
        <p:txBody>
          <a:bodyPr/>
          <a:lstStyle/>
          <a:p>
            <a:r>
              <a:rPr lang="zh-TW" altLang="en-US" b="1" dirty="0">
                <a:solidFill>
                  <a:srgbClr val="CC3300"/>
                </a:solidFill>
              </a:rPr>
              <a:t>扶輪行為準則</a:t>
            </a:r>
            <a:r>
              <a:rPr lang="en-US" altLang="zh-TW" b="1" dirty="0">
                <a:solidFill>
                  <a:srgbClr val="CC3300"/>
                </a:solidFill>
              </a:rPr>
              <a:t>Rotary Code of Conduct</a:t>
            </a:r>
            <a:endParaRPr lang="zh-TW" altLang="en-US" b="1"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457200" y="1219200"/>
            <a:ext cx="8507288" cy="4525963"/>
          </a:xfrm>
        </p:spPr>
        <p:txBody>
          <a:bodyPr/>
          <a:lstStyle/>
          <a:p>
            <a:pPr marL="0" indent="0">
              <a:buNone/>
            </a:pPr>
            <a:r>
              <a:rPr lang="en-US" altLang="zh-TW" dirty="0"/>
              <a:t>3. </a:t>
            </a:r>
            <a:r>
              <a:rPr lang="zh-TW" altLang="en-US" dirty="0"/>
              <a:t>以合乎倫理的方式處理我的個人、事業、與專業事務，鼓勵並培養崇高道德標準以作為他人榜樣</a:t>
            </a:r>
            <a:br>
              <a:rPr lang="zh-TW" altLang="en-US" dirty="0"/>
            </a:br>
            <a:endParaRPr lang="en-US" altLang="zh-TW" dirty="0" smtClean="0"/>
          </a:p>
          <a:p>
            <a:pPr marL="0" indent="0">
              <a:buNone/>
            </a:pPr>
            <a:r>
              <a:rPr lang="en-US" altLang="zh-TW" dirty="0" smtClean="0"/>
              <a:t>4</a:t>
            </a:r>
            <a:r>
              <a:rPr lang="en-US" altLang="zh-TW" dirty="0"/>
              <a:t>. </a:t>
            </a:r>
            <a:r>
              <a:rPr lang="zh-TW" altLang="en-US" dirty="0"/>
              <a:t>在與他人交易時要公平，並且以同為人類應有的尊重對帶他們</a:t>
            </a:r>
            <a:endParaRPr lang="en-US" altLang="zh-TW" dirty="0"/>
          </a:p>
          <a:p>
            <a:pPr marL="0" indent="0">
              <a:buNone/>
            </a:pPr>
            <a:endParaRPr lang="en-US" altLang="zh-TW" dirty="0" smtClean="0"/>
          </a:p>
          <a:p>
            <a:pPr marL="0" indent="0">
              <a:buNone/>
            </a:pPr>
            <a:r>
              <a:rPr lang="en-US" altLang="zh-TW" dirty="0" smtClean="0"/>
              <a:t>5</a:t>
            </a:r>
            <a:r>
              <a:rPr lang="en-US" altLang="zh-TW" dirty="0"/>
              <a:t>. </a:t>
            </a:r>
            <a:r>
              <a:rPr lang="zh-TW" altLang="en-US" dirty="0"/>
              <a:t>提倡對於所有有益於社會的職業的認可與尊重</a:t>
            </a:r>
          </a:p>
          <a:p>
            <a:endParaRPr lang="zh-TW" altLang="en-US" dirty="0"/>
          </a:p>
        </p:txBody>
      </p:sp>
      <p:sp>
        <p:nvSpPr>
          <p:cNvPr id="4" name="標題 3"/>
          <p:cNvSpPr>
            <a:spLocks noGrp="1"/>
          </p:cNvSpPr>
          <p:nvPr>
            <p:ph type="title"/>
          </p:nvPr>
        </p:nvSpPr>
        <p:spPr/>
        <p:txBody>
          <a:bodyPr/>
          <a:lstStyle/>
          <a:p>
            <a:r>
              <a:rPr lang="zh-TW" altLang="en-US" dirty="0"/>
              <a:t>作為一位扶輪社友，我將</a:t>
            </a:r>
            <a:r>
              <a:rPr lang="en-US" altLang="zh-TW" dirty="0" smtClean="0"/>
              <a:t>…</a:t>
            </a:r>
            <a:endParaRPr lang="zh-TW" altLang="en-US" dirty="0"/>
          </a:p>
        </p:txBody>
      </p:sp>
    </p:spTree>
    <p:extLst>
      <p:ext uri="{BB962C8B-B14F-4D97-AF65-F5344CB8AC3E}">
        <p14:creationId xmlns:p14="http://schemas.microsoft.com/office/powerpoint/2010/main" xmlns="" val="3460874409"/>
      </p:ext>
    </p:extLst>
  </p:cSld>
  <p:clrMapOvr>
    <a:masterClrMapping/>
  </p:clrMapOvr>
  <p:transition spd="med">
    <p:random/>
    <p:sndAc>
      <p:stSnd>
        <p:snd r:embed="rId2" name="type.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pPr marL="0" indent="0">
              <a:buNone/>
            </a:pPr>
            <a:r>
              <a:rPr lang="en-US" altLang="zh-TW" sz="2800" dirty="0"/>
              <a:t>6. </a:t>
            </a:r>
            <a:r>
              <a:rPr lang="zh-TW" altLang="en-US" sz="2800" dirty="0"/>
              <a:t>貢獻我的職業技能：以提供青年朋友們機會，為</a:t>
            </a:r>
            <a:br>
              <a:rPr lang="zh-TW" altLang="en-US" sz="2800" dirty="0"/>
            </a:br>
            <a:r>
              <a:rPr lang="zh-TW" altLang="en-US" sz="2800" dirty="0" smtClean="0"/>
              <a:t>   </a:t>
            </a:r>
            <a:r>
              <a:rPr lang="zh-TW" altLang="en-US" sz="2800" dirty="0"/>
              <a:t>緩解他人的特殊需求而工作，以及改善我的社區</a:t>
            </a:r>
            <a:br>
              <a:rPr lang="zh-TW" altLang="en-US" sz="2800" dirty="0"/>
            </a:br>
            <a:r>
              <a:rPr lang="zh-TW" altLang="en-US" sz="2800" dirty="0" smtClean="0"/>
              <a:t>   的</a:t>
            </a:r>
            <a:r>
              <a:rPr lang="zh-TW" altLang="en-US" sz="2800" dirty="0"/>
              <a:t>生活</a:t>
            </a:r>
            <a:r>
              <a:rPr lang="zh-TW" altLang="en-US" sz="2800" dirty="0" smtClean="0"/>
              <a:t>品質</a:t>
            </a:r>
            <a:endParaRPr lang="en-US" altLang="zh-TW" sz="2800" dirty="0" smtClean="0"/>
          </a:p>
          <a:p>
            <a:pPr marL="0" indent="0">
              <a:buNone/>
            </a:pPr>
            <a:r>
              <a:rPr lang="zh-TW" altLang="en-US" sz="2800" dirty="0"/>
              <a:t/>
            </a:r>
            <a:br>
              <a:rPr lang="zh-TW" altLang="en-US" sz="2800" dirty="0"/>
            </a:br>
            <a:r>
              <a:rPr lang="en-US" altLang="zh-TW" sz="2800" dirty="0"/>
              <a:t>7</a:t>
            </a:r>
            <a:r>
              <a:rPr lang="en-US" altLang="zh-TW" sz="2800" dirty="0" smtClean="0"/>
              <a:t>. </a:t>
            </a:r>
            <a:r>
              <a:rPr lang="zh-TW" altLang="en-US" sz="2800" dirty="0" smtClean="0"/>
              <a:t>珍視</a:t>
            </a:r>
            <a:r>
              <a:rPr lang="zh-TW" altLang="en-US" sz="2800" dirty="0"/>
              <a:t>扶輪與扶輪社友同儕所惠予之信任，不做任</a:t>
            </a:r>
            <a:br>
              <a:rPr lang="zh-TW" altLang="en-US" sz="2800" dirty="0"/>
            </a:br>
            <a:r>
              <a:rPr lang="en-US" altLang="zh-TW" sz="2800" dirty="0" smtClean="0"/>
              <a:t>	</a:t>
            </a:r>
            <a:r>
              <a:rPr lang="zh-TW" altLang="en-US" sz="2800" dirty="0" smtClean="0"/>
              <a:t>何</a:t>
            </a:r>
            <a:r>
              <a:rPr lang="zh-TW" altLang="en-US" sz="2800" dirty="0"/>
              <a:t>會導致對於扶輪或扶輪社友同儕不利或負面</a:t>
            </a:r>
            <a:r>
              <a:rPr lang="zh-TW" altLang="en-US" sz="2800" dirty="0" smtClean="0"/>
              <a:t>影</a:t>
            </a:r>
            <a:r>
              <a:rPr lang="en-US" altLang="zh-TW" sz="2800" dirty="0" smtClean="0"/>
              <a:t>	</a:t>
            </a:r>
            <a:r>
              <a:rPr lang="zh-TW" altLang="en-US" sz="2800" dirty="0" smtClean="0"/>
              <a:t>響</a:t>
            </a:r>
            <a:r>
              <a:rPr lang="zh-TW" altLang="en-US" sz="2800" dirty="0"/>
              <a:t>之</a:t>
            </a:r>
            <a:r>
              <a:rPr lang="zh-TW" altLang="en-US" sz="2800" dirty="0" smtClean="0"/>
              <a:t>事</a:t>
            </a:r>
            <a:endParaRPr lang="en-US" altLang="zh-TW" sz="2800" dirty="0" smtClean="0"/>
          </a:p>
          <a:p>
            <a:pPr marL="0" indent="0">
              <a:buNone/>
            </a:pPr>
            <a:r>
              <a:rPr lang="zh-TW" altLang="en-US" sz="2800" dirty="0"/>
              <a:t/>
            </a:r>
            <a:br>
              <a:rPr lang="zh-TW" altLang="en-US" sz="2800" dirty="0"/>
            </a:br>
            <a:r>
              <a:rPr lang="en-US" altLang="zh-TW" sz="2800" dirty="0"/>
              <a:t>8. </a:t>
            </a:r>
            <a:r>
              <a:rPr lang="zh-TW" altLang="en-US" sz="2800" dirty="0"/>
              <a:t>不向扶輪社友同僚尋求在正常事業或專業關係中</a:t>
            </a:r>
            <a:br>
              <a:rPr lang="zh-TW" altLang="en-US" sz="2800" dirty="0"/>
            </a:br>
            <a:r>
              <a:rPr lang="en-US" altLang="zh-TW" sz="2800" dirty="0" smtClean="0"/>
              <a:t>	</a:t>
            </a:r>
            <a:r>
              <a:rPr lang="zh-TW" altLang="en-US" sz="2800" dirty="0" smtClean="0"/>
              <a:t>不會</a:t>
            </a:r>
            <a:r>
              <a:rPr lang="zh-TW" altLang="en-US" sz="2800" dirty="0"/>
              <a:t>授予他人的特權或好處</a:t>
            </a:r>
            <a:endParaRPr lang="zh-TW" altLang="en-US" dirty="0"/>
          </a:p>
        </p:txBody>
      </p:sp>
      <p:sp>
        <p:nvSpPr>
          <p:cNvPr id="4" name="標題 3"/>
          <p:cNvSpPr>
            <a:spLocks noGrp="1"/>
          </p:cNvSpPr>
          <p:nvPr>
            <p:ph type="title"/>
          </p:nvPr>
        </p:nvSpPr>
        <p:spPr/>
        <p:txBody>
          <a:bodyPr/>
          <a:lstStyle/>
          <a:p>
            <a:r>
              <a:rPr lang="zh-TW" altLang="en-US" dirty="0"/>
              <a:t>作為一位扶輪社友，我將</a:t>
            </a:r>
            <a:r>
              <a:rPr lang="en-US" altLang="zh-TW" dirty="0"/>
              <a:t>…</a:t>
            </a:r>
            <a:endParaRPr lang="zh-TW" altLang="en-US" dirty="0"/>
          </a:p>
        </p:txBody>
      </p:sp>
    </p:spTree>
    <p:extLst>
      <p:ext uri="{BB962C8B-B14F-4D97-AF65-F5344CB8AC3E}">
        <p14:creationId xmlns:p14="http://schemas.microsoft.com/office/powerpoint/2010/main" xmlns="" val="1674732704"/>
      </p:ext>
    </p:extLst>
  </p:cSld>
  <p:clrMapOvr>
    <a:masterClrMapping/>
  </p:clrMapOvr>
  <p:transition spd="med">
    <p:random/>
    <p:sndAc>
      <p:stSnd>
        <p:snd r:embed="rId2" name="type.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457200" y="1219200"/>
            <a:ext cx="8363272" cy="4525963"/>
          </a:xfrm>
        </p:spPr>
        <p:txBody>
          <a:bodyPr/>
          <a:lstStyle/>
          <a:p>
            <a:r>
              <a:rPr lang="zh-TW" altLang="en-US" sz="3000" dirty="0" smtClean="0"/>
              <a:t>扶輪社</a:t>
            </a:r>
            <a:r>
              <a:rPr lang="zh-TW" altLang="en-US" sz="3000" dirty="0"/>
              <a:t>員不應期望，更不應要求因同為扶輪社</a:t>
            </a:r>
            <a:r>
              <a:rPr lang="zh-TW" altLang="en-US" sz="3000" dirty="0" smtClean="0"/>
              <a:t>員之</a:t>
            </a:r>
            <a:r>
              <a:rPr lang="zh-TW" altLang="en-US" sz="3000" dirty="0"/>
              <a:t>關係，獲得比一般更多的</a:t>
            </a:r>
            <a:r>
              <a:rPr lang="zh-TW" altLang="en-US" sz="3000" dirty="0" smtClean="0"/>
              <a:t>利益</a:t>
            </a:r>
            <a:endParaRPr lang="en-US" altLang="zh-TW" dirty="0"/>
          </a:p>
          <a:p>
            <a:r>
              <a:rPr lang="zh-TW" altLang="en-US" sz="3000" dirty="0" smtClean="0"/>
              <a:t>扶輪社</a:t>
            </a:r>
            <a:r>
              <a:rPr lang="zh-TW" altLang="en-US" sz="3000" dirty="0"/>
              <a:t>員若只因對方是同為扶輪社員而給</a:t>
            </a:r>
            <a:r>
              <a:rPr lang="zh-TW" altLang="en-US" sz="3000" dirty="0" smtClean="0"/>
              <a:t>對方特別</a:t>
            </a:r>
            <a:r>
              <a:rPr lang="zh-TW" altLang="en-US" sz="3000" dirty="0"/>
              <a:t>之權益，便違反其對同業競爭者所應盡</a:t>
            </a:r>
            <a:r>
              <a:rPr lang="zh-TW" altLang="en-US" sz="3000" dirty="0" smtClean="0"/>
              <a:t>之義務</a:t>
            </a:r>
            <a:r>
              <a:rPr lang="zh-TW" altLang="en-US" sz="3000" dirty="0"/>
              <a:t>及職業服務道德</a:t>
            </a:r>
            <a:r>
              <a:rPr lang="zh-TW" altLang="en-US" sz="3000" dirty="0" smtClean="0"/>
              <a:t>。</a:t>
            </a:r>
            <a:endParaRPr lang="en-US" altLang="zh-TW" dirty="0"/>
          </a:p>
          <a:p>
            <a:r>
              <a:rPr lang="zh-TW" altLang="en-US" sz="3000" b="1" dirty="0" smtClean="0">
                <a:solidFill>
                  <a:srgbClr val="FF0066"/>
                </a:solidFill>
              </a:rPr>
              <a:t>藉</a:t>
            </a:r>
            <a:r>
              <a:rPr lang="zh-TW" altLang="en-US" sz="3000" b="1" dirty="0">
                <a:solidFill>
                  <a:srgbClr val="FF0066"/>
                </a:solidFill>
              </a:rPr>
              <a:t>扶輪</a:t>
            </a:r>
            <a:r>
              <a:rPr lang="zh-TW" altLang="en-US" sz="3000" b="1" dirty="0" smtClean="0">
                <a:solidFill>
                  <a:srgbClr val="FF0066"/>
                </a:solidFill>
              </a:rPr>
              <a:t>友誼</a:t>
            </a:r>
            <a:r>
              <a:rPr lang="zh-TW" altLang="en-US" b="1" dirty="0">
                <a:solidFill>
                  <a:srgbClr val="FF0066"/>
                </a:solidFill>
              </a:rPr>
              <a:t>，</a:t>
            </a:r>
            <a:r>
              <a:rPr lang="zh-TW" altLang="en-US" sz="3000" b="1" dirty="0" smtClean="0">
                <a:solidFill>
                  <a:srgbClr val="FF0066"/>
                </a:solidFill>
              </a:rPr>
              <a:t>以求</a:t>
            </a:r>
            <a:r>
              <a:rPr lang="zh-TW" altLang="en-US" sz="3000" b="1" dirty="0">
                <a:solidFill>
                  <a:srgbClr val="FF0066"/>
                </a:solidFill>
              </a:rPr>
              <a:t>取利益之任何</a:t>
            </a:r>
            <a:r>
              <a:rPr lang="zh-TW" altLang="en-US" sz="3000" b="1" dirty="0" smtClean="0">
                <a:solidFill>
                  <a:srgbClr val="FF0066"/>
                </a:solidFill>
              </a:rPr>
              <a:t>行為</a:t>
            </a:r>
            <a:r>
              <a:rPr lang="zh-TW" altLang="en-US" b="1" dirty="0">
                <a:solidFill>
                  <a:srgbClr val="FF0066"/>
                </a:solidFill>
              </a:rPr>
              <a:t>，</a:t>
            </a:r>
            <a:r>
              <a:rPr lang="zh-TW" altLang="en-US" sz="3000" b="1" dirty="0" smtClean="0">
                <a:solidFill>
                  <a:srgbClr val="FF0066"/>
                </a:solidFill>
              </a:rPr>
              <a:t>皆</a:t>
            </a:r>
            <a:r>
              <a:rPr lang="zh-TW" altLang="en-US" sz="3000" b="1" dirty="0">
                <a:solidFill>
                  <a:srgbClr val="FF0066"/>
                </a:solidFill>
              </a:rPr>
              <a:t>不符扶輪</a:t>
            </a:r>
            <a:r>
              <a:rPr lang="zh-TW" altLang="en-US" sz="3000" b="1" dirty="0" smtClean="0">
                <a:solidFill>
                  <a:srgbClr val="FF0066"/>
                </a:solidFill>
              </a:rPr>
              <a:t>精神</a:t>
            </a:r>
            <a:endParaRPr lang="en-US" altLang="zh-TW" sz="3000" b="1" dirty="0" smtClean="0">
              <a:solidFill>
                <a:srgbClr val="FF0066"/>
              </a:solidFill>
            </a:endParaRPr>
          </a:p>
          <a:p>
            <a:r>
              <a:rPr lang="zh-TW" altLang="en-US" sz="3000" dirty="0" smtClean="0"/>
              <a:t>任何</a:t>
            </a:r>
            <a:r>
              <a:rPr lang="zh-TW" altLang="en-US" sz="3000" dirty="0"/>
              <a:t>公司不得在信內應用”扶輪敬上”</a:t>
            </a:r>
            <a:r>
              <a:rPr lang="zh-TW" altLang="en-US" sz="3000" dirty="0" smtClean="0"/>
              <a:t>客套句</a:t>
            </a:r>
            <a:r>
              <a:rPr lang="zh-TW" altLang="en-US" sz="3000" dirty="0"/>
              <a:t> </a:t>
            </a:r>
          </a:p>
        </p:txBody>
      </p:sp>
      <p:sp>
        <p:nvSpPr>
          <p:cNvPr id="2" name="標題 1"/>
          <p:cNvSpPr>
            <a:spLocks noGrp="1"/>
          </p:cNvSpPr>
          <p:nvPr>
            <p:ph type="title"/>
          </p:nvPr>
        </p:nvSpPr>
        <p:spPr/>
        <p:txBody>
          <a:bodyPr/>
          <a:lstStyle/>
          <a:p>
            <a:r>
              <a:rPr lang="zh-TW" altLang="en-US" b="1" dirty="0"/>
              <a:t>扶輪社員間事業及專業</a:t>
            </a:r>
            <a:r>
              <a:rPr lang="zh-TW" altLang="en-US" b="1" dirty="0" smtClean="0"/>
              <a:t>關係</a:t>
            </a:r>
            <a:endParaRPr lang="zh-TW" altLang="en-US"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179388" y="404813"/>
            <a:ext cx="8713092" cy="5721350"/>
          </a:xfrm>
        </p:spPr>
        <p:txBody>
          <a:bodyPr/>
          <a:lstStyle/>
          <a:p>
            <a:pPr>
              <a:lnSpc>
                <a:spcPct val="90000"/>
              </a:lnSpc>
            </a:pPr>
            <a:r>
              <a:rPr lang="zh-TW" altLang="en-US" sz="2600" dirty="0"/>
              <a:t>保羅哈理斯說</a:t>
            </a:r>
            <a:br>
              <a:rPr lang="zh-TW" altLang="en-US" sz="2600" dirty="0"/>
            </a:br>
            <a:r>
              <a:rPr lang="zh-TW" altLang="en-US" sz="2100" dirty="0"/>
              <a:t/>
            </a:r>
            <a:br>
              <a:rPr lang="zh-TW" altLang="en-US" sz="2100" dirty="0"/>
            </a:br>
            <a:r>
              <a:rPr lang="zh-TW" altLang="en-US" sz="3400" dirty="0">
                <a:solidFill>
                  <a:srgbClr val="FF0066"/>
                </a:solidFill>
              </a:rPr>
              <a:t>“要成為社會上有用的人是有很多種</a:t>
            </a:r>
            <a:r>
              <a:rPr lang="zh-TW" altLang="en-US" sz="3400" dirty="0" smtClean="0">
                <a:solidFill>
                  <a:srgbClr val="FF0066"/>
                </a:solidFill>
              </a:rPr>
              <a:t>方法，其中</a:t>
            </a:r>
            <a:r>
              <a:rPr lang="zh-TW" altLang="en-US" sz="3400" dirty="0">
                <a:solidFill>
                  <a:srgbClr val="FF0066"/>
                </a:solidFill>
              </a:rPr>
              <a:t>最為近身而最有效的</a:t>
            </a:r>
            <a:r>
              <a:rPr lang="zh-TW" altLang="en-US" sz="3400" dirty="0" smtClean="0">
                <a:solidFill>
                  <a:srgbClr val="FF0066"/>
                </a:solidFill>
              </a:rPr>
              <a:t>方法，無疑是在</a:t>
            </a:r>
            <a:r>
              <a:rPr lang="zh-TW" altLang="en-US" sz="3400" dirty="0">
                <a:solidFill>
                  <a:srgbClr val="FF0066"/>
                </a:solidFill>
              </a:rPr>
              <a:t>自己的職業領域當中”</a:t>
            </a:r>
            <a:br>
              <a:rPr lang="zh-TW" altLang="en-US" sz="3400" dirty="0">
                <a:solidFill>
                  <a:srgbClr val="FF0066"/>
                </a:solidFill>
              </a:rPr>
            </a:br>
            <a:r>
              <a:rPr lang="zh-TW" altLang="en-US" sz="3400" dirty="0"/>
              <a:t/>
            </a:r>
            <a:br>
              <a:rPr lang="zh-TW" altLang="en-US" sz="3400" dirty="0"/>
            </a:br>
            <a:r>
              <a:rPr lang="zh-TW" altLang="en-US" sz="2100" dirty="0"/>
              <a:t>       </a:t>
            </a:r>
            <a:r>
              <a:rPr lang="zh-TW" altLang="en-US" sz="3000" dirty="0" smtClean="0"/>
              <a:t>在</a:t>
            </a:r>
            <a:r>
              <a:rPr lang="zh-TW" altLang="en-US" sz="3000" dirty="0"/>
              <a:t>我們的職業領域  </a:t>
            </a:r>
            <a:br>
              <a:rPr lang="zh-TW" altLang="en-US" sz="3000" dirty="0"/>
            </a:br>
            <a:r>
              <a:rPr lang="zh-TW" altLang="en-US" sz="3000" dirty="0"/>
              <a:t>         </a:t>
            </a:r>
            <a:r>
              <a:rPr lang="zh-TW" altLang="en-US" sz="3000" dirty="0" smtClean="0"/>
              <a:t>我們</a:t>
            </a:r>
            <a:r>
              <a:rPr lang="zh-TW" altLang="en-US" sz="3000" dirty="0"/>
              <a:t>才能找到扶輪服務的核心</a:t>
            </a:r>
            <a:r>
              <a:rPr lang="zh-TW" altLang="en-US" sz="2200" dirty="0"/>
              <a:t> </a:t>
            </a:r>
            <a:br>
              <a:rPr lang="zh-TW" altLang="en-US" sz="2200" dirty="0"/>
            </a:br>
            <a:r>
              <a:rPr lang="zh-TW" altLang="en-US" sz="2200" dirty="0"/>
              <a:t> </a:t>
            </a:r>
            <a:r>
              <a:rPr lang="zh-TW" altLang="en-US" sz="2200" dirty="0" smtClean="0"/>
              <a:t>     </a:t>
            </a:r>
            <a:r>
              <a:rPr lang="zh-TW" altLang="en-US" sz="2400" b="1" dirty="0" smtClean="0"/>
              <a:t>～</a:t>
            </a:r>
            <a:r>
              <a:rPr lang="zh-TW" altLang="en-US" sz="3400" b="1" dirty="0" smtClean="0"/>
              <a:t>因為</a:t>
            </a:r>
            <a:r>
              <a:rPr lang="zh-TW" altLang="en-US" sz="3400" b="1" dirty="0"/>
              <a:t>職業服務是扶輪的</a:t>
            </a:r>
            <a:r>
              <a:rPr lang="zh-TW" altLang="en-US" sz="3400" b="1" dirty="0" smtClean="0"/>
              <a:t>精髓～</a:t>
            </a:r>
            <a:r>
              <a:rPr lang="zh-TW" altLang="en-US" sz="3400" b="1" dirty="0"/>
              <a:t/>
            </a:r>
            <a:br>
              <a:rPr lang="zh-TW" altLang="en-US" sz="3400" b="1" dirty="0"/>
            </a:br>
            <a:r>
              <a:rPr lang="zh-TW" altLang="en-US" sz="3400" b="1" dirty="0"/>
              <a:t/>
            </a:r>
            <a:br>
              <a:rPr lang="zh-TW" altLang="en-US" sz="3400" b="1" dirty="0"/>
            </a:br>
            <a:r>
              <a:rPr lang="zh-TW" altLang="en-US" sz="3400" dirty="0"/>
              <a:t>不幸 現在扶輪只顧地球村社區服務的發展</a:t>
            </a:r>
            <a:br>
              <a:rPr lang="zh-TW" altLang="en-US" sz="3400" dirty="0"/>
            </a:br>
            <a:r>
              <a:rPr lang="zh-TW" altLang="en-US" sz="3400" dirty="0"/>
              <a:t>而忽略</a:t>
            </a:r>
            <a:r>
              <a:rPr lang="zh-TW" altLang="en-US" sz="3400" u="sng" dirty="0">
                <a:solidFill>
                  <a:srgbClr val="CC3300"/>
                </a:solidFill>
              </a:rPr>
              <a:t>社員個人自我發展上的重要性</a:t>
            </a:r>
            <a:endParaRPr lang="zh-TW" altLang="en-US" sz="3300" u="sng" dirty="0">
              <a:solidFill>
                <a:srgbClr val="CC3300"/>
              </a:solidFill>
            </a:endParaRPr>
          </a:p>
        </p:txBody>
      </p:sp>
      <p:sp>
        <p:nvSpPr>
          <p:cNvPr id="54274" name="Rectangle 2"/>
          <p:cNvSpPr>
            <a:spLocks noGrp="1" noChangeArrowheads="1"/>
          </p:cNvSpPr>
          <p:nvPr>
            <p:ph type="title"/>
          </p:nvPr>
        </p:nvSpPr>
        <p:spPr/>
        <p:txBody>
          <a:bodyPr/>
          <a:lstStyle/>
          <a:p>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p:txBody>
          <a:bodyPr/>
          <a:lstStyle/>
          <a:p>
            <a:r>
              <a:rPr lang="zh-TW" altLang="en-US" sz="3200" dirty="0">
                <a:solidFill>
                  <a:srgbClr val="040404"/>
                </a:solidFill>
              </a:rPr>
              <a:t>雖然我們在人類活動</a:t>
            </a:r>
            <a:br>
              <a:rPr lang="zh-TW" altLang="en-US" sz="3200" dirty="0">
                <a:solidFill>
                  <a:srgbClr val="040404"/>
                </a:solidFill>
              </a:rPr>
            </a:br>
            <a:r>
              <a:rPr lang="zh-TW" altLang="en-US" sz="3200" dirty="0">
                <a:solidFill>
                  <a:srgbClr val="040404"/>
                </a:solidFill>
              </a:rPr>
              <a:t>    許多領域都締造輝煌成果</a:t>
            </a:r>
            <a:r>
              <a:rPr lang="zh-TW" altLang="en-US" sz="3200" b="1" dirty="0">
                <a:solidFill>
                  <a:srgbClr val="040404"/>
                </a:solidFill>
              </a:rPr>
              <a:t/>
            </a:r>
            <a:br>
              <a:rPr lang="zh-TW" altLang="en-US" sz="3200" b="1" dirty="0">
                <a:solidFill>
                  <a:srgbClr val="040404"/>
                </a:solidFill>
              </a:rPr>
            </a:br>
            <a:r>
              <a:rPr lang="zh-TW" altLang="en-US" sz="3200" b="1" dirty="0">
                <a:solidFill>
                  <a:srgbClr val="040404"/>
                </a:solidFill>
              </a:rPr>
              <a:t>  但許多</a:t>
            </a:r>
            <a:r>
              <a:rPr lang="zh-TW" altLang="en-US" sz="3200" b="1" dirty="0">
                <a:solidFill>
                  <a:srgbClr val="FF0066"/>
                </a:solidFill>
              </a:rPr>
              <a:t>腐敗的作風</a:t>
            </a:r>
            <a:r>
              <a:rPr lang="zh-TW" altLang="en-US" sz="3200" b="1" dirty="0">
                <a:solidFill>
                  <a:srgbClr val="040404"/>
                </a:solidFill>
              </a:rPr>
              <a:t>依然盛行在</a:t>
            </a:r>
            <a:br>
              <a:rPr lang="zh-TW" altLang="en-US" sz="3200" b="1" dirty="0">
                <a:solidFill>
                  <a:srgbClr val="040404"/>
                </a:solidFill>
              </a:rPr>
            </a:br>
            <a:r>
              <a:rPr lang="zh-TW" altLang="en-US" sz="3200" b="1" dirty="0">
                <a:solidFill>
                  <a:srgbClr val="040404"/>
                </a:solidFill>
              </a:rPr>
              <a:t>  我們事業及專業生活之中</a:t>
            </a:r>
            <a:br>
              <a:rPr lang="zh-TW" altLang="en-US" sz="3200" b="1" dirty="0">
                <a:solidFill>
                  <a:srgbClr val="040404"/>
                </a:solidFill>
              </a:rPr>
            </a:br>
            <a:r>
              <a:rPr lang="zh-TW" altLang="en-US" sz="3200" b="1" dirty="0">
                <a:solidFill>
                  <a:srgbClr val="040404"/>
                </a:solidFill>
              </a:rPr>
              <a:t/>
            </a:r>
            <a:br>
              <a:rPr lang="zh-TW" altLang="en-US" sz="3200" b="1" dirty="0">
                <a:solidFill>
                  <a:srgbClr val="040404"/>
                </a:solidFill>
              </a:rPr>
            </a:br>
            <a:r>
              <a:rPr lang="zh-TW" altLang="en-US" sz="3200" b="1" dirty="0">
                <a:solidFill>
                  <a:srgbClr val="040404"/>
                </a:solidFill>
              </a:rPr>
              <a:t> </a:t>
            </a:r>
            <a:r>
              <a:rPr lang="zh-TW" altLang="en-US" sz="3200" dirty="0">
                <a:solidFill>
                  <a:srgbClr val="040404"/>
                </a:solidFill>
              </a:rPr>
              <a:t>～</a:t>
            </a:r>
            <a:r>
              <a:rPr lang="zh-TW" altLang="en-US" sz="3200" dirty="0" smtClean="0">
                <a:solidFill>
                  <a:srgbClr val="040404"/>
                </a:solidFill>
              </a:rPr>
              <a:t>就</a:t>
            </a:r>
            <a:r>
              <a:rPr lang="zh-TW" altLang="en-US" sz="3200" dirty="0">
                <a:solidFill>
                  <a:srgbClr val="040404"/>
                </a:solidFill>
              </a:rPr>
              <a:t>與扶輪在上世紀初創辦時</a:t>
            </a:r>
            <a:r>
              <a:rPr lang="zh-TW" altLang="en-US" sz="3200" dirty="0" smtClean="0">
                <a:solidFill>
                  <a:srgbClr val="040404"/>
                </a:solidFill>
              </a:rPr>
              <a:t>一樣～</a:t>
            </a:r>
            <a:r>
              <a:rPr lang="zh-TW" altLang="en-US" sz="3200" dirty="0">
                <a:solidFill>
                  <a:srgbClr val="040404"/>
                </a:solidFill>
              </a:rPr>
              <a:t/>
            </a:r>
            <a:br>
              <a:rPr lang="zh-TW" altLang="en-US" sz="3200" dirty="0">
                <a:solidFill>
                  <a:srgbClr val="040404"/>
                </a:solidFill>
              </a:rPr>
            </a:br>
            <a:r>
              <a:rPr lang="zh-TW" altLang="en-US" sz="3200" dirty="0">
                <a:solidFill>
                  <a:srgbClr val="040404"/>
                </a:solidFill>
              </a:rPr>
              <a:t>  道德淪喪、黑心企業、非法所得</a:t>
            </a:r>
            <a:br>
              <a:rPr lang="zh-TW" altLang="en-US" sz="3200" dirty="0">
                <a:solidFill>
                  <a:srgbClr val="040404"/>
                </a:solidFill>
              </a:rPr>
            </a:br>
            <a:r>
              <a:rPr lang="zh-TW" altLang="en-US" sz="3200" dirty="0">
                <a:solidFill>
                  <a:srgbClr val="040404"/>
                </a:solidFill>
              </a:rPr>
              <a:t>  違反法律及倫理，儘管遭強烈撻伐</a:t>
            </a:r>
            <a:br>
              <a:rPr lang="zh-TW" altLang="en-US" sz="3200" dirty="0">
                <a:solidFill>
                  <a:srgbClr val="040404"/>
                </a:solidFill>
              </a:rPr>
            </a:br>
            <a:r>
              <a:rPr lang="zh-TW" altLang="en-US" sz="3200" dirty="0">
                <a:solidFill>
                  <a:srgbClr val="040404"/>
                </a:solidFill>
              </a:rPr>
              <a:t>  卻仍快速蔓延到社會各個角落</a:t>
            </a:r>
          </a:p>
          <a:p>
            <a:endParaRPr lang="zh-TW" altLang="en-US" dirty="0"/>
          </a:p>
        </p:txBody>
      </p:sp>
      <p:sp>
        <p:nvSpPr>
          <p:cNvPr id="2" name="標題 1"/>
          <p:cNvSpPr>
            <a:spLocks noGrp="1"/>
          </p:cNvSpPr>
          <p:nvPr>
            <p:ph type="title"/>
          </p:nvPr>
        </p:nvSpPr>
        <p:spPr/>
        <p:txBody>
          <a:bodyPr/>
          <a:lstStyle/>
          <a:p>
            <a:endParaRPr lang="zh-TW" altLang="en-US"/>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Grp="1" noChangeArrowheads="1"/>
          </p:cNvSpPr>
          <p:nvPr>
            <p:ph type="title"/>
          </p:nvPr>
        </p:nvSpPr>
        <p:spPr>
          <a:xfrm>
            <a:off x="611560" y="980728"/>
            <a:ext cx="8229600" cy="5170487"/>
          </a:xfrm>
        </p:spPr>
        <p:txBody>
          <a:bodyPr/>
          <a:lstStyle/>
          <a:p>
            <a:r>
              <a:rPr lang="zh-TW" altLang="en-US" sz="4000" dirty="0"/>
              <a:t>橄欖油</a:t>
            </a:r>
            <a:r>
              <a:rPr lang="zh-TW" altLang="en-US" sz="4000" dirty="0">
                <a:solidFill>
                  <a:srgbClr val="FF0000"/>
                </a:solidFill>
              </a:rPr>
              <a:t>沒</a:t>
            </a:r>
            <a:r>
              <a:rPr lang="zh-TW" altLang="en-US" sz="4000" dirty="0"/>
              <a:t>橄欖  花生油</a:t>
            </a:r>
            <a:r>
              <a:rPr lang="zh-TW" altLang="en-US" sz="4000" dirty="0">
                <a:solidFill>
                  <a:srgbClr val="FF0000"/>
                </a:solidFill>
              </a:rPr>
              <a:t>沒</a:t>
            </a:r>
            <a:r>
              <a:rPr lang="zh-TW" altLang="en-US" sz="4000" dirty="0"/>
              <a:t>花生</a:t>
            </a:r>
            <a:br>
              <a:rPr lang="zh-TW" altLang="en-US" sz="4000" dirty="0"/>
            </a:br>
            <a:r>
              <a:rPr lang="zh-TW" altLang="en-US" sz="4000" dirty="0"/>
              <a:t>醬油用鹽酸發酵</a:t>
            </a:r>
            <a:br>
              <a:rPr lang="zh-TW" altLang="en-US" sz="4000" dirty="0"/>
            </a:br>
            <a:r>
              <a:rPr lang="zh-TW" altLang="en-US" sz="4000" dirty="0"/>
              <a:t>拿塑化劑當起雲劑</a:t>
            </a:r>
            <a:br>
              <a:rPr lang="zh-TW" altLang="en-US" sz="4000" dirty="0"/>
            </a:br>
            <a:r>
              <a:rPr lang="zh-TW" altLang="en-US" sz="4000" dirty="0"/>
              <a:t>三聚氰胺</a:t>
            </a:r>
            <a:br>
              <a:rPr lang="zh-TW" altLang="en-US" sz="4000" dirty="0"/>
            </a:br>
            <a:r>
              <a:rPr lang="zh-TW" altLang="en-US" sz="4000" dirty="0"/>
              <a:t>順丁烯二酸</a:t>
            </a:r>
            <a:br>
              <a:rPr lang="zh-TW" altLang="en-US" sz="4000" dirty="0"/>
            </a:br>
            <a:r>
              <a:rPr lang="zh-TW" altLang="en-US" sz="4000" dirty="0"/>
              <a:t>少吃死不了人</a:t>
            </a:r>
            <a:r>
              <a:rPr lang="en-US" altLang="zh-TW" sz="4000" dirty="0"/>
              <a:t>?</a:t>
            </a:r>
            <a:br>
              <a:rPr lang="en-US" altLang="zh-TW" sz="4000" dirty="0"/>
            </a:br>
            <a:r>
              <a:rPr lang="zh-TW" altLang="en-US" sz="4000" dirty="0"/>
              <a:t>吃台灣米長大</a:t>
            </a:r>
            <a:r>
              <a:rPr lang="en-US" altLang="zh-TW" sz="4000" dirty="0"/>
              <a:t>?</a:t>
            </a:r>
            <a:r>
              <a:rPr lang="zh-TW" altLang="en-US" sz="4000" dirty="0"/>
              <a:t>台灣米變越南米</a:t>
            </a: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0" y="549275"/>
            <a:ext cx="9144000" cy="6008688"/>
          </a:xfrm>
        </p:spPr>
        <p:txBody>
          <a:bodyPr/>
          <a:lstStyle/>
          <a:p>
            <a:pPr>
              <a:lnSpc>
                <a:spcPct val="90000"/>
              </a:lnSpc>
            </a:pPr>
            <a:r>
              <a:rPr lang="zh-TW" altLang="en-US" sz="3400" dirty="0">
                <a:solidFill>
                  <a:srgbClr val="040404"/>
                </a:solidFill>
              </a:rPr>
              <a:t>我們要如何扭轉這種趨勢？</a:t>
            </a:r>
            <a:br>
              <a:rPr lang="zh-TW" altLang="en-US" sz="3400" dirty="0">
                <a:solidFill>
                  <a:srgbClr val="040404"/>
                </a:solidFill>
              </a:rPr>
            </a:br>
            <a:r>
              <a:rPr lang="zh-TW" altLang="en-US" sz="3400" dirty="0">
                <a:solidFill>
                  <a:srgbClr val="040404"/>
                </a:solidFill>
              </a:rPr>
              <a:t>或至少要做些什麼來防止這些現象</a:t>
            </a:r>
            <a:br>
              <a:rPr lang="zh-TW" altLang="en-US" sz="3400" dirty="0">
                <a:solidFill>
                  <a:srgbClr val="040404"/>
                </a:solidFill>
              </a:rPr>
            </a:br>
            <a:r>
              <a:rPr lang="zh-TW" altLang="en-US" sz="3400" dirty="0">
                <a:solidFill>
                  <a:srgbClr val="040404"/>
                </a:solidFill>
              </a:rPr>
              <a:t>在社會 甚至在扶輪裡  擴散蔓延？</a:t>
            </a:r>
            <a:br>
              <a:rPr lang="zh-TW" altLang="en-US" sz="3400" dirty="0">
                <a:solidFill>
                  <a:srgbClr val="040404"/>
                </a:solidFill>
              </a:rPr>
            </a:br>
            <a:r>
              <a:rPr lang="zh-TW" altLang="en-US" sz="3400" dirty="0">
                <a:solidFill>
                  <a:srgbClr val="040404"/>
                </a:solidFill>
              </a:rPr>
              <a:t/>
            </a:r>
            <a:br>
              <a:rPr lang="zh-TW" altLang="en-US" sz="3400" dirty="0">
                <a:solidFill>
                  <a:srgbClr val="040404"/>
                </a:solidFill>
              </a:rPr>
            </a:br>
            <a:r>
              <a:rPr lang="zh-TW" altLang="en-US" sz="3700" dirty="0">
                <a:solidFill>
                  <a:srgbClr val="040404"/>
                </a:solidFill>
              </a:rPr>
              <a:t>答案就是</a:t>
            </a:r>
            <a:br>
              <a:rPr lang="zh-TW" altLang="en-US" sz="3700" dirty="0">
                <a:solidFill>
                  <a:srgbClr val="040404"/>
                </a:solidFill>
              </a:rPr>
            </a:br>
            <a:r>
              <a:rPr lang="zh-TW" altLang="en-US" sz="3700" b="1" dirty="0">
                <a:solidFill>
                  <a:srgbClr val="040404"/>
                </a:solidFill>
              </a:rPr>
              <a:t/>
            </a:r>
            <a:br>
              <a:rPr lang="zh-TW" altLang="en-US" sz="3700" b="1" dirty="0">
                <a:solidFill>
                  <a:srgbClr val="040404"/>
                </a:solidFill>
              </a:rPr>
            </a:br>
            <a:r>
              <a:rPr lang="zh-TW" altLang="en-US" sz="4500" dirty="0">
                <a:solidFill>
                  <a:srgbClr val="040404"/>
                </a:solidFill>
              </a:rPr>
              <a:t>透過我們最終的 </a:t>
            </a:r>
            <a:r>
              <a:rPr lang="zh-TW" altLang="en-US" sz="6200" dirty="0">
                <a:solidFill>
                  <a:srgbClr val="040404"/>
                </a:solidFill>
              </a:rPr>
              <a:t>核心價值</a:t>
            </a:r>
            <a:br>
              <a:rPr lang="zh-TW" altLang="en-US" sz="6200" dirty="0">
                <a:solidFill>
                  <a:srgbClr val="040404"/>
                </a:solidFill>
              </a:rPr>
            </a:br>
            <a:r>
              <a:rPr lang="zh-TW" altLang="en-US" sz="4500" dirty="0">
                <a:solidFill>
                  <a:srgbClr val="040404"/>
                </a:solidFill>
              </a:rPr>
              <a:t/>
            </a:r>
            <a:br>
              <a:rPr lang="zh-TW" altLang="en-US" sz="4500" dirty="0">
                <a:solidFill>
                  <a:srgbClr val="040404"/>
                </a:solidFill>
              </a:rPr>
            </a:br>
            <a:r>
              <a:rPr lang="zh-TW" altLang="en-US" sz="4500" dirty="0">
                <a:solidFill>
                  <a:srgbClr val="040404"/>
                </a:solidFill>
              </a:rPr>
              <a:t>            </a:t>
            </a:r>
            <a:r>
              <a:rPr lang="zh-TW" altLang="en-US" sz="4500" dirty="0" smtClean="0">
                <a:solidFill>
                  <a:srgbClr val="040404"/>
                </a:solidFill>
              </a:rPr>
              <a:t>       ─</a:t>
            </a:r>
            <a:r>
              <a:rPr lang="zh-TW" altLang="en-US" sz="4500" dirty="0">
                <a:solidFill>
                  <a:srgbClr val="040404"/>
                </a:solidFill>
              </a:rPr>
              <a:t>─</a:t>
            </a:r>
            <a:r>
              <a:rPr lang="zh-TW" altLang="en-US" sz="6200" b="1" dirty="0">
                <a:solidFill>
                  <a:srgbClr val="FF0000"/>
                </a:solidFill>
              </a:rPr>
              <a:t>正直</a:t>
            </a:r>
            <a:r>
              <a:rPr lang="zh-TW" altLang="en-US" sz="3700" b="1" dirty="0">
                <a:solidFill>
                  <a:srgbClr val="FF0000"/>
                </a:solidFill>
              </a:rPr>
              <a:t/>
            </a:r>
            <a:br>
              <a:rPr lang="zh-TW" altLang="en-US" sz="3700" b="1" dirty="0">
                <a:solidFill>
                  <a:srgbClr val="FF0000"/>
                </a:solidFill>
              </a:rPr>
            </a:br>
            <a:endParaRPr lang="zh-TW" altLang="en-US" sz="3700" b="1" dirty="0">
              <a:solidFill>
                <a:srgbClr val="FF0000"/>
              </a:solidFill>
            </a:endParaRPr>
          </a:p>
        </p:txBody>
      </p:sp>
      <p:sp>
        <p:nvSpPr>
          <p:cNvPr id="56322" name="Rectangle 2"/>
          <p:cNvSpPr>
            <a:spLocks noGrp="1" noChangeArrowheads="1"/>
          </p:cNvSpPr>
          <p:nvPr>
            <p:ph type="title"/>
          </p:nvPr>
        </p:nvSpPr>
        <p:spPr/>
        <p:txBody>
          <a:bodyPr/>
          <a:lstStyle/>
          <a:p>
            <a:endParaRPr lang="zh-TW" altLang="zh-TW"/>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56323">
                                            <p:txEl>
                                              <p:pRg st="0" end="0"/>
                                            </p:txEl>
                                          </p:spTgt>
                                        </p:tgtEl>
                                      </p:cBhvr>
                                    </p:animEffect>
                                    <p:animScale>
                                      <p:cBhvr>
                                        <p:cTn id="7" dur="250" autoRev="1" fill="hold"/>
                                        <p:tgtEl>
                                          <p:spTgt spid="56323">
                                            <p:txEl>
                                              <p:pRg st="0" end="0"/>
                                            </p:txEl>
                                          </p:spTgt>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pPr marL="0" indent="0">
              <a:buNone/>
            </a:pPr>
            <a:r>
              <a:rPr lang="zh-TW" altLang="en-US" sz="2600" dirty="0" smtClean="0"/>
              <a:t>近來</a:t>
            </a:r>
            <a:r>
              <a:rPr lang="zh-TW" altLang="en-US" sz="2600" dirty="0"/>
              <a:t>發生許多醜聞與</a:t>
            </a:r>
            <a:r>
              <a:rPr lang="zh-TW" altLang="en-US" sz="2600" dirty="0" smtClean="0"/>
              <a:t>腐化壟斷</a:t>
            </a:r>
            <a:r>
              <a:rPr lang="zh-TW" altLang="en-US" sz="2600" dirty="0"/>
              <a:t>特權剝削圖利自己等濫</a:t>
            </a:r>
            <a:r>
              <a:rPr lang="zh-TW" altLang="en-US" sz="2600" dirty="0" smtClean="0"/>
              <a:t>行，把</a:t>
            </a:r>
            <a:r>
              <a:rPr lang="zh-TW" altLang="en-US" sz="2600" dirty="0"/>
              <a:t>私利置於員工股東及顧客之前</a:t>
            </a:r>
            <a:r>
              <a:rPr lang="zh-TW" altLang="en-US" sz="2600" dirty="0" smtClean="0"/>
              <a:t>頭</a:t>
            </a:r>
            <a:r>
              <a:rPr lang="en-US" altLang="zh-TW" sz="2600" dirty="0" smtClean="0"/>
              <a:t>…</a:t>
            </a:r>
          </a:p>
          <a:p>
            <a:pPr marL="0" indent="0">
              <a:buNone/>
            </a:pPr>
            <a:endParaRPr lang="en-US" altLang="zh-TW" sz="2600" dirty="0"/>
          </a:p>
          <a:p>
            <a:pPr marL="0" indent="0">
              <a:buNone/>
            </a:pPr>
            <a:r>
              <a:rPr lang="zh-TW" altLang="en-US" sz="2100" dirty="0" smtClean="0"/>
              <a:t>因此</a:t>
            </a:r>
            <a:r>
              <a:rPr lang="zh-TW" altLang="en-US" sz="2100" dirty="0"/>
              <a:t>我們不但不能</a:t>
            </a:r>
            <a:r>
              <a:rPr lang="zh-TW" altLang="en-US" sz="2100" dirty="0" smtClean="0"/>
              <a:t>輕視</a:t>
            </a:r>
            <a:endParaRPr lang="en-US" altLang="zh-TW" sz="2100" dirty="0" smtClean="0"/>
          </a:p>
          <a:p>
            <a:pPr marL="0" indent="0">
              <a:buNone/>
            </a:pPr>
            <a:r>
              <a:rPr lang="zh-TW" altLang="en-US" sz="2100" dirty="0" smtClean="0"/>
              <a:t>代表 </a:t>
            </a:r>
            <a:r>
              <a:rPr lang="zh-TW" altLang="en-US" sz="3400" dirty="0"/>
              <a:t>個人服務</a:t>
            </a:r>
            <a:r>
              <a:rPr lang="en-US" altLang="zh-TW" sz="3400" dirty="0"/>
              <a:t>(</a:t>
            </a:r>
            <a:r>
              <a:rPr lang="en-US" altLang="zh-TW" sz="3400" dirty="0">
                <a:latin typeface="GungsuhChe" pitchFamily="49" charset="-127"/>
                <a:ea typeface="GungsuhChe" pitchFamily="49" charset="-127"/>
              </a:rPr>
              <a:t>I Serve</a:t>
            </a:r>
            <a:r>
              <a:rPr lang="en-US" altLang="zh-TW" sz="3400" dirty="0"/>
              <a:t>)</a:t>
            </a:r>
            <a:r>
              <a:rPr lang="zh-TW" altLang="en-US" sz="2100" dirty="0"/>
              <a:t>為主軸的</a:t>
            </a:r>
            <a:br>
              <a:rPr lang="zh-TW" altLang="en-US" sz="2100" dirty="0"/>
            </a:br>
            <a:r>
              <a:rPr lang="zh-TW" altLang="en-US" sz="2100" dirty="0"/>
              <a:t>  </a:t>
            </a:r>
            <a:r>
              <a:rPr lang="zh-TW" altLang="en-US" sz="2100" dirty="0" smtClean="0"/>
              <a:t>   </a:t>
            </a:r>
            <a:r>
              <a:rPr lang="zh-TW" altLang="en-US" sz="3400" dirty="0" smtClean="0"/>
              <a:t>職業</a:t>
            </a:r>
            <a:r>
              <a:rPr lang="zh-TW" altLang="en-US" sz="3400" dirty="0"/>
              <a:t>服務</a:t>
            </a:r>
            <a:r>
              <a:rPr lang="en-US" altLang="zh-TW" sz="3400" dirty="0"/>
              <a:t>(Vocational Service</a:t>
            </a:r>
            <a:r>
              <a:rPr lang="en-US" altLang="zh-TW" sz="3700" dirty="0"/>
              <a:t>)</a:t>
            </a:r>
            <a:r>
              <a:rPr lang="zh-TW" altLang="en-US" sz="2100" dirty="0"/>
              <a:t>的重要性</a:t>
            </a:r>
            <a:br>
              <a:rPr lang="zh-TW" altLang="en-US" sz="2100" dirty="0"/>
            </a:br>
            <a:r>
              <a:rPr lang="zh-TW" altLang="en-US" sz="2100" dirty="0"/>
              <a:t>  </a:t>
            </a:r>
            <a:endParaRPr lang="en-US" altLang="zh-TW" sz="2100" dirty="0" smtClean="0"/>
          </a:p>
          <a:p>
            <a:pPr marL="0" indent="0">
              <a:buNone/>
            </a:pPr>
            <a:r>
              <a:rPr lang="zh-TW" altLang="en-US" sz="3000" dirty="0" smtClean="0"/>
              <a:t>反而</a:t>
            </a:r>
            <a:r>
              <a:rPr lang="zh-TW" altLang="en-US" sz="3000" dirty="0"/>
              <a:t>是目前需要扶輪的職業服務更勝於</a:t>
            </a:r>
            <a:r>
              <a:rPr lang="zh-TW" altLang="en-US" sz="3000" dirty="0" smtClean="0"/>
              <a:t>以往</a:t>
            </a:r>
            <a:endParaRPr lang="zh-TW" altLang="en-US" sz="3000" dirty="0"/>
          </a:p>
        </p:txBody>
      </p:sp>
      <p:sp>
        <p:nvSpPr>
          <p:cNvPr id="2" name="標題 1"/>
          <p:cNvSpPr>
            <a:spLocks noGrp="1"/>
          </p:cNvSpPr>
          <p:nvPr>
            <p:ph type="title"/>
          </p:nvPr>
        </p:nvSpPr>
        <p:spPr/>
        <p:txBody>
          <a:bodyPr/>
          <a:lstStyle/>
          <a:p>
            <a:endParaRPr lang="zh-TW" altLang="en-US"/>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descr="Intro"/>
          <p:cNvPicPr>
            <a:picLocks noGrp="1" noChangeAspect="1" noChangeArrowheads="1"/>
          </p:cNvPicPr>
          <p:nvPr>
            <p:ph sz="half" idx="1"/>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179512" y="827928"/>
            <a:ext cx="3413090" cy="3773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內容版面配置區 5"/>
          <p:cNvSpPr>
            <a:spLocks noGrp="1"/>
          </p:cNvSpPr>
          <p:nvPr>
            <p:ph sz="half" idx="2"/>
          </p:nvPr>
        </p:nvSpPr>
        <p:spPr>
          <a:xfrm>
            <a:off x="3599384" y="116632"/>
            <a:ext cx="5544616" cy="6129464"/>
          </a:xfrm>
        </p:spPr>
        <p:txBody>
          <a:bodyPr/>
          <a:lstStyle/>
          <a:p>
            <a:pPr marL="0" indent="0">
              <a:buNone/>
            </a:pPr>
            <a:r>
              <a:rPr lang="zh-TW" altLang="en-US" sz="3600" dirty="0">
                <a:latin typeface="超世紀中顏楷" panose="02000000000000000000" pitchFamily="2" charset="-120"/>
                <a:ea typeface="超世紀中顏楷" panose="02000000000000000000" pitchFamily="2" charset="-120"/>
              </a:rPr>
              <a:t>保羅 哈理斯</a:t>
            </a:r>
            <a:r>
              <a:rPr lang="zh-TW" altLang="en-US" sz="3600" dirty="0" smtClean="0">
                <a:latin typeface="超世紀中顏楷" panose="02000000000000000000" pitchFamily="2" charset="-120"/>
                <a:ea typeface="超世紀中顏楷" panose="02000000000000000000" pitchFamily="2" charset="-120"/>
              </a:rPr>
              <a:t>說</a:t>
            </a:r>
            <a:endParaRPr lang="en-US" altLang="zh-TW" sz="3600" dirty="0" smtClean="0">
              <a:latin typeface="超世紀中顏楷" panose="02000000000000000000" pitchFamily="2" charset="-120"/>
              <a:ea typeface="超世紀中顏楷" panose="02000000000000000000" pitchFamily="2" charset="-120"/>
            </a:endParaRPr>
          </a:p>
          <a:p>
            <a:pPr marL="0" indent="0">
              <a:buNone/>
            </a:pPr>
            <a:r>
              <a:rPr lang="en-US" altLang="zh-TW" sz="3600" dirty="0">
                <a:latin typeface="超世紀中顏楷" panose="02000000000000000000" pitchFamily="2" charset="-120"/>
                <a:ea typeface="超世紀中顏楷" panose="02000000000000000000" pitchFamily="2" charset="-120"/>
              </a:rPr>
              <a:t> </a:t>
            </a:r>
            <a:r>
              <a:rPr lang="en-US" altLang="zh-TW" sz="3600" dirty="0" smtClean="0">
                <a:latin typeface="超世紀中顏楷" panose="02000000000000000000" pitchFamily="2" charset="-120"/>
                <a:ea typeface="超世紀中顏楷" panose="02000000000000000000" pitchFamily="2" charset="-120"/>
              </a:rPr>
              <a:t>      </a:t>
            </a:r>
            <a:r>
              <a:rPr lang="zh-TW" altLang="en-US" sz="3600" dirty="0" smtClean="0">
                <a:latin typeface="超世紀中顏楷" panose="02000000000000000000" pitchFamily="2" charset="-120"/>
                <a:ea typeface="超世紀中顏楷" panose="02000000000000000000" pitchFamily="2" charset="-120"/>
              </a:rPr>
              <a:t>扶</a:t>
            </a:r>
            <a:r>
              <a:rPr lang="zh-TW" altLang="en-US" sz="3600" dirty="0">
                <a:latin typeface="超世紀中顏楷" panose="02000000000000000000" pitchFamily="2" charset="-120"/>
                <a:ea typeface="超世紀中顏楷" panose="02000000000000000000" pitchFamily="2" charset="-120"/>
              </a:rPr>
              <a:t>輪</a:t>
            </a:r>
            <a:r>
              <a:rPr lang="zh-TW" altLang="en-US" sz="3600" dirty="0" smtClean="0">
                <a:latin typeface="超世紀中顏楷" panose="02000000000000000000" pitchFamily="2" charset="-120"/>
                <a:ea typeface="超世紀中顏楷" panose="02000000000000000000" pitchFamily="2" charset="-120"/>
              </a:rPr>
              <a:t>就是</a:t>
            </a:r>
            <a:r>
              <a:rPr lang="en-US" altLang="zh-TW" sz="3600" dirty="0" smtClean="0">
                <a:latin typeface="超世紀中顏楷" panose="02000000000000000000" pitchFamily="2" charset="-120"/>
                <a:ea typeface="超世紀中顏楷" panose="02000000000000000000" pitchFamily="2" charset="-120"/>
              </a:rPr>
              <a:t>…</a:t>
            </a:r>
            <a:endParaRPr lang="zh-TW" altLang="en-US" sz="3600" dirty="0">
              <a:latin typeface="超世紀中顏楷" panose="02000000000000000000" pitchFamily="2" charset="-120"/>
              <a:ea typeface="超世紀中顏楷" panose="02000000000000000000" pitchFamily="2" charset="-120"/>
            </a:endParaRPr>
          </a:p>
          <a:p>
            <a:pPr marL="0" indent="0">
              <a:buNone/>
            </a:pPr>
            <a:endParaRPr lang="en-US" altLang="zh-TW" sz="3600" dirty="0" smtClean="0">
              <a:latin typeface="超世紀中顏楷" panose="02000000000000000000" pitchFamily="2" charset="-120"/>
              <a:ea typeface="超世紀中顏楷" panose="02000000000000000000" pitchFamily="2" charset="-120"/>
            </a:endParaRPr>
          </a:p>
          <a:p>
            <a:pPr marL="0" indent="0">
              <a:buNone/>
            </a:pPr>
            <a:r>
              <a:rPr lang="zh-TW" altLang="en-US" sz="3600" dirty="0" smtClean="0">
                <a:latin typeface="超世紀中顏楷" panose="02000000000000000000" pitchFamily="2" charset="-120"/>
                <a:ea typeface="超世紀中顏楷" panose="02000000000000000000" pitchFamily="2" charset="-120"/>
              </a:rPr>
              <a:t>找</a:t>
            </a:r>
            <a:r>
              <a:rPr lang="zh-TW" altLang="en-US" sz="3600" dirty="0">
                <a:latin typeface="超世紀中顏楷" panose="02000000000000000000" pitchFamily="2" charset="-120"/>
                <a:ea typeface="超世紀中顏楷" panose="02000000000000000000" pitchFamily="2" charset="-120"/>
              </a:rPr>
              <a:t>不同職業的</a:t>
            </a:r>
            <a:r>
              <a:rPr lang="zh-TW" altLang="en-US" sz="3600" dirty="0" smtClean="0">
                <a:latin typeface="超世紀中顏楷" panose="02000000000000000000" pitchFamily="2" charset="-120"/>
                <a:ea typeface="超世紀中顏楷" panose="02000000000000000000" pitchFamily="2" charset="-120"/>
              </a:rPr>
              <a:t>人</a:t>
            </a:r>
            <a:r>
              <a:rPr lang="en-US" altLang="zh-TW" sz="3600" dirty="0" smtClean="0">
                <a:latin typeface="超世紀中顏楷" panose="02000000000000000000" pitchFamily="2" charset="-120"/>
                <a:ea typeface="超世紀中顏楷" panose="02000000000000000000" pitchFamily="2" charset="-120"/>
              </a:rPr>
              <a:t> </a:t>
            </a:r>
          </a:p>
          <a:p>
            <a:pPr marL="0" indent="0">
              <a:buNone/>
            </a:pPr>
            <a:r>
              <a:rPr lang="en-US" altLang="zh-TW" sz="3600" dirty="0">
                <a:latin typeface="超世紀中顏楷" panose="02000000000000000000" pitchFamily="2" charset="-120"/>
                <a:ea typeface="超世紀中顏楷" panose="02000000000000000000" pitchFamily="2" charset="-120"/>
              </a:rPr>
              <a:t> </a:t>
            </a:r>
            <a:r>
              <a:rPr lang="en-US" altLang="zh-TW" sz="3600" dirty="0" smtClean="0">
                <a:latin typeface="超世紀中顏楷" panose="02000000000000000000" pitchFamily="2" charset="-120"/>
                <a:ea typeface="超世紀中顏楷" panose="02000000000000000000" pitchFamily="2" charset="-120"/>
              </a:rPr>
              <a:t>     </a:t>
            </a:r>
            <a:r>
              <a:rPr lang="zh-TW" altLang="en-US" sz="3600" dirty="0" smtClean="0">
                <a:latin typeface="超世紀中顏楷" panose="02000000000000000000" pitchFamily="2" charset="-120"/>
                <a:ea typeface="超世紀中顏楷" panose="02000000000000000000" pitchFamily="2" charset="-120"/>
              </a:rPr>
              <a:t>輪流</a:t>
            </a:r>
            <a:r>
              <a:rPr lang="zh-TW" altLang="en-US" sz="3600" dirty="0">
                <a:latin typeface="超世紀中顏楷" panose="02000000000000000000" pitchFamily="2" charset="-120"/>
                <a:ea typeface="超世紀中顏楷" panose="02000000000000000000" pitchFamily="2" charset="-120"/>
              </a:rPr>
              <a:t>做東</a:t>
            </a:r>
          </a:p>
          <a:p>
            <a:pPr marL="0" indent="0">
              <a:buNone/>
            </a:pPr>
            <a:r>
              <a:rPr lang="zh-TW" altLang="en-US" sz="3600" dirty="0" smtClean="0">
                <a:latin typeface="超世紀中顏楷" panose="02000000000000000000" pitchFamily="2" charset="-120"/>
                <a:ea typeface="超世紀中顏楷" panose="02000000000000000000" pitchFamily="2" charset="-120"/>
              </a:rPr>
              <a:t> 有</a:t>
            </a:r>
            <a:r>
              <a:rPr lang="zh-TW" altLang="en-US" sz="3600" dirty="0">
                <a:latin typeface="超世紀中顏楷" panose="02000000000000000000" pitchFamily="2" charset="-120"/>
                <a:ea typeface="超世紀中顏楷" panose="02000000000000000000" pitchFamily="2" charset="-120"/>
              </a:rPr>
              <a:t>職業的人互相談</a:t>
            </a:r>
            <a:r>
              <a:rPr lang="zh-TW" altLang="en-US" sz="3600" dirty="0" smtClean="0">
                <a:latin typeface="超世紀中顏楷" panose="02000000000000000000" pitchFamily="2" charset="-120"/>
                <a:ea typeface="超世紀中顏楷" panose="02000000000000000000" pitchFamily="2" charset="-120"/>
              </a:rPr>
              <a:t>談</a:t>
            </a:r>
            <a:endParaRPr lang="en-US" altLang="zh-TW" sz="3600" dirty="0">
              <a:latin typeface="超世紀中顏楷" panose="02000000000000000000" pitchFamily="2" charset="-120"/>
              <a:ea typeface="超世紀中顏楷" panose="02000000000000000000" pitchFamily="2" charset="-120"/>
            </a:endParaRPr>
          </a:p>
          <a:p>
            <a:pPr marL="0" indent="0">
              <a:buNone/>
            </a:pPr>
            <a:r>
              <a:rPr lang="en-US" altLang="zh-TW" sz="3600" dirty="0" smtClean="0">
                <a:latin typeface="超世紀中顏楷" panose="02000000000000000000" pitchFamily="2" charset="-120"/>
                <a:ea typeface="超世紀中顏楷" panose="02000000000000000000" pitchFamily="2" charset="-120"/>
              </a:rPr>
              <a:t>      </a:t>
            </a:r>
            <a:r>
              <a:rPr lang="zh-TW" altLang="en-US" sz="3600" dirty="0" smtClean="0">
                <a:latin typeface="超世紀中顏楷" panose="02000000000000000000" pitchFamily="2" charset="-120"/>
                <a:ea typeface="超世紀中顏楷" panose="02000000000000000000" pitchFamily="2" charset="-120"/>
              </a:rPr>
              <a:t>才</a:t>
            </a:r>
            <a:r>
              <a:rPr lang="zh-TW" altLang="en-US" sz="3600" dirty="0">
                <a:latin typeface="超世紀中顏楷" panose="02000000000000000000" pitchFamily="2" charset="-120"/>
                <a:ea typeface="超世紀中顏楷" panose="02000000000000000000" pitchFamily="2" charset="-120"/>
              </a:rPr>
              <a:t>會深入</a:t>
            </a:r>
          </a:p>
          <a:p>
            <a:pPr marL="0" indent="0">
              <a:buNone/>
            </a:pPr>
            <a:r>
              <a:rPr lang="zh-TW" altLang="en-US" sz="3600" dirty="0">
                <a:latin typeface="超世紀中顏楷" panose="02000000000000000000" pitchFamily="2" charset="-120"/>
                <a:ea typeface="超世紀中顏楷" panose="02000000000000000000" pitchFamily="2" charset="-120"/>
              </a:rPr>
              <a:t>這樣的例會使</a:t>
            </a:r>
            <a:r>
              <a:rPr lang="zh-TW" altLang="en-US" sz="3600" dirty="0" smtClean="0">
                <a:latin typeface="超世紀中顏楷" panose="02000000000000000000" pitchFamily="2" charset="-120"/>
                <a:ea typeface="超世紀中顏楷" panose="02000000000000000000" pitchFamily="2" charset="-120"/>
              </a:rPr>
              <a:t>人</a:t>
            </a:r>
            <a:r>
              <a:rPr lang="zh-TW" altLang="en-US" sz="3600" dirty="0" smtClean="0">
                <a:solidFill>
                  <a:srgbClr val="990000"/>
                </a:solidFill>
                <a:latin typeface="超世紀中顏楷" panose="02000000000000000000" pitchFamily="2" charset="-120"/>
                <a:ea typeface="超世紀中顏楷" panose="02000000000000000000" pitchFamily="2" charset="-120"/>
              </a:rPr>
              <a:t>回歸</a:t>
            </a:r>
            <a:r>
              <a:rPr lang="zh-TW" altLang="en-US" sz="3600" dirty="0">
                <a:solidFill>
                  <a:srgbClr val="990000"/>
                </a:solidFill>
                <a:latin typeface="超世紀中顏楷" panose="02000000000000000000" pitchFamily="2" charset="-120"/>
                <a:ea typeface="超世紀中顏楷" panose="02000000000000000000" pitchFamily="2" charset="-120"/>
              </a:rPr>
              <a:t>童心</a:t>
            </a:r>
          </a:p>
        </p:txBody>
      </p:sp>
    </p:spTree>
    <p:extLst>
      <p:ext uri="{BB962C8B-B14F-4D97-AF65-F5344CB8AC3E}">
        <p14:creationId xmlns:p14="http://schemas.microsoft.com/office/powerpoint/2010/main" xmlns="" val="1662186062"/>
      </p:ext>
    </p:extLst>
  </p:cSld>
  <p:clrMapOvr>
    <a:masterClrMapping/>
  </p:clrMapOvr>
  <p:transition spd="med">
    <p:random/>
    <p:sndAc>
      <p:stSnd>
        <p:snd r:embed="rId2" name="type.wav"/>
      </p:stSnd>
    </p:sndAc>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91-27-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28184" y="2924944"/>
            <a:ext cx="2806898" cy="35226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內容版面配置區 4"/>
          <p:cNvSpPr>
            <a:spLocks noGrp="1"/>
          </p:cNvSpPr>
          <p:nvPr>
            <p:ph idx="1"/>
          </p:nvPr>
        </p:nvSpPr>
        <p:spPr/>
        <p:txBody>
          <a:bodyPr/>
          <a:lstStyle/>
          <a:p>
            <a:pPr marL="0" indent="0">
              <a:buNone/>
            </a:pPr>
            <a:r>
              <a:rPr lang="zh-TW" altLang="en-US" sz="2100" dirty="0"/>
              <a:t/>
            </a:r>
            <a:br>
              <a:rPr lang="zh-TW" altLang="en-US" sz="2100" dirty="0"/>
            </a:br>
            <a:r>
              <a:rPr lang="zh-TW" altLang="en-US" sz="2600" dirty="0" smtClean="0"/>
              <a:t>“ </a:t>
            </a:r>
            <a:r>
              <a:rPr lang="zh-TW" altLang="en-US" dirty="0"/>
              <a:t>扶輪在過去</a:t>
            </a:r>
            <a:r>
              <a:rPr lang="zh-TW" altLang="en-US" dirty="0" smtClean="0"/>
              <a:t>支持</a:t>
            </a:r>
            <a:r>
              <a:rPr lang="zh-TW" altLang="en-US" dirty="0" smtClean="0">
                <a:solidFill>
                  <a:srgbClr val="CC3300"/>
                </a:solidFill>
              </a:rPr>
              <a:t>倫理</a:t>
            </a:r>
            <a:r>
              <a:rPr lang="zh-TW" altLang="en-US" dirty="0">
                <a:solidFill>
                  <a:srgbClr val="CC3300"/>
                </a:solidFill>
              </a:rPr>
              <a:t>道德</a:t>
            </a:r>
            <a:r>
              <a:rPr lang="zh-TW" altLang="en-US" dirty="0" smtClean="0">
                <a:solidFill>
                  <a:srgbClr val="CC3300"/>
                </a:solidFill>
              </a:rPr>
              <a:t>價值</a:t>
            </a:r>
            <a:r>
              <a:rPr lang="zh-TW" altLang="en-US" dirty="0">
                <a:solidFill>
                  <a:srgbClr val="CC3300"/>
                </a:solidFill>
              </a:rPr>
              <a:t>，</a:t>
            </a:r>
            <a:r>
              <a:rPr lang="zh-TW" altLang="en-US" dirty="0"/>
              <a:t/>
            </a:r>
            <a:br>
              <a:rPr lang="zh-TW" altLang="en-US" dirty="0"/>
            </a:br>
            <a:r>
              <a:rPr lang="zh-TW" altLang="en-US" dirty="0" smtClean="0"/>
              <a:t>扶</a:t>
            </a:r>
            <a:r>
              <a:rPr lang="zh-TW" altLang="en-US" dirty="0"/>
              <a:t>輪現在為因應時代與社會情況的需求</a:t>
            </a:r>
            <a:br>
              <a:rPr lang="zh-TW" altLang="en-US" dirty="0"/>
            </a:br>
            <a:r>
              <a:rPr lang="zh-TW" altLang="en-US" dirty="0" smtClean="0"/>
              <a:t>必須</a:t>
            </a:r>
            <a:r>
              <a:rPr lang="zh-TW" altLang="en-US" dirty="0"/>
              <a:t>再度起身</a:t>
            </a:r>
            <a:r>
              <a:rPr lang="zh-TW" altLang="en-US" dirty="0" smtClean="0"/>
              <a:t>支持</a:t>
            </a:r>
            <a:endParaRPr lang="en-US" altLang="zh-TW" dirty="0" smtClean="0"/>
          </a:p>
          <a:p>
            <a:pPr marL="0" indent="0" algn="ctr">
              <a:buNone/>
            </a:pPr>
            <a:endParaRPr lang="en-US" altLang="zh-TW" dirty="0" smtClean="0"/>
          </a:p>
          <a:p>
            <a:pPr marL="0" indent="0">
              <a:buNone/>
            </a:pPr>
            <a:r>
              <a:rPr lang="zh-TW" altLang="en-US" b="1" dirty="0" smtClean="0"/>
              <a:t>時代</a:t>
            </a:r>
            <a:r>
              <a:rPr lang="zh-TW" altLang="en-US" b="1" dirty="0"/>
              <a:t>會</a:t>
            </a:r>
            <a:r>
              <a:rPr lang="zh-TW" altLang="en-US" b="1" dirty="0" smtClean="0"/>
              <a:t>改變，</a:t>
            </a:r>
            <a:endParaRPr lang="en-US" altLang="zh-TW" b="1" dirty="0"/>
          </a:p>
          <a:p>
            <a:pPr marL="0" indent="0">
              <a:buNone/>
            </a:pPr>
            <a:r>
              <a:rPr lang="zh-TW" altLang="en-US" b="1" dirty="0" smtClean="0"/>
              <a:t>然而</a:t>
            </a:r>
            <a:r>
              <a:rPr lang="zh-TW" altLang="en-US" sz="4600" b="1" dirty="0">
                <a:solidFill>
                  <a:srgbClr val="FF0066"/>
                </a:solidFill>
              </a:rPr>
              <a:t>真誠</a:t>
            </a:r>
            <a:r>
              <a:rPr lang="zh-TW" altLang="en-US" b="1" dirty="0"/>
              <a:t>的定義不會改變 </a:t>
            </a:r>
            <a:r>
              <a:rPr lang="zh-TW" altLang="en-US" dirty="0"/>
              <a:t>”</a:t>
            </a:r>
          </a:p>
        </p:txBody>
      </p:sp>
      <p:sp>
        <p:nvSpPr>
          <p:cNvPr id="4" name="標題 3"/>
          <p:cNvSpPr>
            <a:spLocks noGrp="1"/>
          </p:cNvSpPr>
          <p:nvPr>
            <p:ph type="title"/>
          </p:nvPr>
        </p:nvSpPr>
        <p:spPr/>
        <p:txBody>
          <a:bodyPr/>
          <a:lstStyle/>
          <a:p>
            <a:r>
              <a:rPr lang="en-US" altLang="zh-TW" dirty="0"/>
              <a:t>R.I.</a:t>
            </a:r>
            <a:r>
              <a:rPr lang="zh-TW" altLang="en-US" dirty="0"/>
              <a:t>前社長</a:t>
            </a:r>
            <a:r>
              <a:rPr lang="en-US" altLang="zh-TW" dirty="0" err="1"/>
              <a:t>Saboo</a:t>
            </a:r>
            <a:r>
              <a:rPr lang="zh-TW" altLang="en-US" dirty="0" smtClean="0"/>
              <a:t>說</a:t>
            </a:r>
            <a:endParaRPr lang="zh-TW" altLang="en-US" dirty="0"/>
          </a:p>
        </p:txBody>
      </p:sp>
    </p:spTree>
    <p:extLst>
      <p:ext uri="{BB962C8B-B14F-4D97-AF65-F5344CB8AC3E}">
        <p14:creationId xmlns:p14="http://schemas.microsoft.com/office/powerpoint/2010/main" xmlns="" val="3317743866"/>
      </p:ext>
    </p:extLst>
  </p:cSld>
  <p:clrMapOvr>
    <a:masterClrMapping/>
  </p:clrMapOvr>
  <p:transition spd="med">
    <p:random/>
    <p:sndAc>
      <p:stSnd>
        <p:snd r:embed="rId2" name="type.wav"/>
      </p:stSnd>
    </p:sndAc>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p:txBody>
          <a:bodyPr/>
          <a:lstStyle/>
          <a:p>
            <a:pPr>
              <a:lnSpc>
                <a:spcPct val="90000"/>
              </a:lnSpc>
            </a:pPr>
            <a:r>
              <a:rPr lang="zh-TW" altLang="en-US" sz="3400" dirty="0">
                <a:solidFill>
                  <a:srgbClr val="040404"/>
                </a:solidFill>
              </a:rPr>
              <a:t>幾年</a:t>
            </a:r>
            <a:r>
              <a:rPr lang="zh-TW" altLang="en-US" sz="3400" dirty="0" smtClean="0">
                <a:solidFill>
                  <a:srgbClr val="040404"/>
                </a:solidFill>
              </a:rPr>
              <a:t>前，美國</a:t>
            </a:r>
            <a:r>
              <a:rPr lang="zh-TW" altLang="en-US" sz="3400" dirty="0">
                <a:solidFill>
                  <a:srgbClr val="040404"/>
                </a:solidFill>
              </a:rPr>
              <a:t>總統尼克森的白宮</a:t>
            </a:r>
            <a:r>
              <a:rPr lang="zh-TW" altLang="en-US" sz="3400" dirty="0" smtClean="0">
                <a:solidFill>
                  <a:srgbClr val="040404"/>
                </a:solidFill>
              </a:rPr>
              <a:t>顧問</a:t>
            </a:r>
            <a:endParaRPr lang="en-US" altLang="zh-TW" sz="3400" dirty="0" smtClean="0">
              <a:solidFill>
                <a:srgbClr val="040404"/>
              </a:solidFill>
            </a:endParaRPr>
          </a:p>
          <a:p>
            <a:pPr marL="0" indent="0">
              <a:lnSpc>
                <a:spcPct val="90000"/>
              </a:lnSpc>
              <a:buNone/>
            </a:pPr>
            <a:r>
              <a:rPr lang="zh-TW" altLang="en-US" sz="3400" dirty="0">
                <a:solidFill>
                  <a:srgbClr val="040404"/>
                </a:solidFill>
              </a:rPr>
              <a:t> </a:t>
            </a:r>
            <a:r>
              <a:rPr lang="zh-TW" altLang="en-US" sz="3400" dirty="0" smtClean="0">
                <a:solidFill>
                  <a:srgbClr val="CC3300"/>
                </a:solidFill>
              </a:rPr>
              <a:t>約翰</a:t>
            </a:r>
            <a:r>
              <a:rPr lang="en-US" altLang="zh-TW" sz="3400" dirty="0" smtClean="0">
                <a:solidFill>
                  <a:srgbClr val="CC3300"/>
                </a:solidFill>
              </a:rPr>
              <a:t>‧</a:t>
            </a:r>
            <a:r>
              <a:rPr lang="zh-TW" altLang="en-US" sz="3400" dirty="0" smtClean="0">
                <a:solidFill>
                  <a:srgbClr val="CC3300"/>
                </a:solidFill>
              </a:rPr>
              <a:t>狄恩</a:t>
            </a:r>
            <a:r>
              <a:rPr lang="zh-TW" altLang="en-US" sz="3400" dirty="0" smtClean="0">
                <a:solidFill>
                  <a:srgbClr val="040404"/>
                </a:solidFill>
              </a:rPr>
              <a:t>到</a:t>
            </a:r>
            <a:r>
              <a:rPr lang="zh-TW" altLang="en-US" sz="3400" dirty="0">
                <a:solidFill>
                  <a:srgbClr val="040404"/>
                </a:solidFill>
              </a:rPr>
              <a:t>美國堪薩斯州</a:t>
            </a:r>
            <a:r>
              <a:rPr lang="en-US" altLang="zh-TW" sz="3400" dirty="0">
                <a:solidFill>
                  <a:srgbClr val="040404"/>
                </a:solidFill>
              </a:rPr>
              <a:t>5670</a:t>
            </a:r>
            <a:r>
              <a:rPr lang="zh-TW" altLang="en-US" sz="3400" dirty="0">
                <a:solidFill>
                  <a:srgbClr val="040404"/>
                </a:solidFill>
              </a:rPr>
              <a:t>地區年會</a:t>
            </a:r>
            <a:r>
              <a:rPr lang="zh-TW" altLang="en-US" sz="3400" dirty="0" smtClean="0">
                <a:solidFill>
                  <a:srgbClr val="040404"/>
                </a:solidFill>
              </a:rPr>
              <a:t>演講，主題是</a:t>
            </a:r>
            <a:r>
              <a:rPr lang="en-US" altLang="zh-TW" sz="3400" dirty="0" smtClean="0">
                <a:solidFill>
                  <a:srgbClr val="040404"/>
                </a:solidFill>
              </a:rPr>
              <a:t>…</a:t>
            </a:r>
          </a:p>
          <a:p>
            <a:pPr marL="0" indent="0">
              <a:lnSpc>
                <a:spcPct val="90000"/>
              </a:lnSpc>
              <a:buNone/>
            </a:pPr>
            <a:endParaRPr lang="en-US" altLang="zh-TW" sz="3400" dirty="0" smtClean="0">
              <a:solidFill>
                <a:srgbClr val="040404"/>
              </a:solidFill>
            </a:endParaRPr>
          </a:p>
          <a:p>
            <a:pPr marL="0" indent="0" algn="ctr">
              <a:lnSpc>
                <a:spcPct val="90000"/>
              </a:lnSpc>
              <a:buNone/>
            </a:pPr>
            <a:r>
              <a:rPr lang="zh-TW" altLang="en-US" sz="4400" b="1" dirty="0" smtClean="0">
                <a:solidFill>
                  <a:srgbClr val="7030A0"/>
                </a:solidFill>
              </a:rPr>
              <a:t>水門</a:t>
            </a:r>
            <a:r>
              <a:rPr lang="zh-TW" altLang="en-US" sz="4400" b="1" dirty="0">
                <a:solidFill>
                  <a:srgbClr val="7030A0"/>
                </a:solidFill>
              </a:rPr>
              <a:t>、</a:t>
            </a:r>
            <a:r>
              <a:rPr lang="zh-TW" altLang="en-US" sz="4400" b="1" dirty="0" smtClean="0">
                <a:solidFill>
                  <a:srgbClr val="7030A0"/>
                </a:solidFill>
              </a:rPr>
              <a:t>戰爭、及</a:t>
            </a:r>
            <a:r>
              <a:rPr lang="zh-TW" altLang="en-US" sz="4400" b="1" dirty="0">
                <a:solidFill>
                  <a:srgbClr val="7030A0"/>
                </a:solidFill>
              </a:rPr>
              <a:t>四大</a:t>
            </a:r>
            <a:r>
              <a:rPr lang="zh-TW" altLang="en-US" sz="4400" b="1" dirty="0" smtClean="0">
                <a:solidFill>
                  <a:srgbClr val="7030A0"/>
                </a:solidFill>
              </a:rPr>
              <a:t>考驗</a:t>
            </a:r>
            <a:endParaRPr lang="en-US" altLang="zh-TW" sz="4400" b="1" dirty="0">
              <a:solidFill>
                <a:srgbClr val="7030A0"/>
              </a:solidFill>
            </a:endParaRPr>
          </a:p>
          <a:p>
            <a:pPr marL="0" indent="0">
              <a:lnSpc>
                <a:spcPct val="90000"/>
              </a:lnSpc>
              <a:buNone/>
            </a:pPr>
            <a:r>
              <a:rPr lang="zh-TW" altLang="en-US" sz="3400" dirty="0" smtClean="0">
                <a:solidFill>
                  <a:srgbClr val="040404"/>
                </a:solidFill>
              </a:rPr>
              <a:t>「</a:t>
            </a:r>
            <a:r>
              <a:rPr lang="zh-TW" altLang="en-US" sz="3400" dirty="0">
                <a:solidFill>
                  <a:srgbClr val="040404"/>
                </a:solidFill>
              </a:rPr>
              <a:t>假使尼克森</a:t>
            </a:r>
            <a:r>
              <a:rPr lang="zh-TW" altLang="en-US" sz="3400" dirty="0" smtClean="0">
                <a:solidFill>
                  <a:srgbClr val="040404"/>
                </a:solidFill>
              </a:rPr>
              <a:t>時代</a:t>
            </a:r>
            <a:endParaRPr lang="en-US" altLang="zh-TW" sz="3400" dirty="0" smtClean="0">
              <a:solidFill>
                <a:srgbClr val="040404"/>
              </a:solidFill>
            </a:endParaRPr>
          </a:p>
          <a:p>
            <a:pPr marL="0" indent="0">
              <a:lnSpc>
                <a:spcPct val="90000"/>
              </a:lnSpc>
              <a:buNone/>
            </a:pPr>
            <a:r>
              <a:rPr lang="zh-TW" altLang="en-US" sz="3400" dirty="0">
                <a:solidFill>
                  <a:srgbClr val="040404"/>
                </a:solidFill>
              </a:rPr>
              <a:t> </a:t>
            </a:r>
            <a:r>
              <a:rPr lang="zh-TW" altLang="en-US" sz="3400" dirty="0" smtClean="0">
                <a:solidFill>
                  <a:srgbClr val="040404"/>
                </a:solidFill>
              </a:rPr>
              <a:t> 那些</a:t>
            </a:r>
            <a:r>
              <a:rPr lang="zh-TW" altLang="en-US" sz="3400" dirty="0">
                <a:solidFill>
                  <a:srgbClr val="040404"/>
                </a:solidFill>
              </a:rPr>
              <a:t>牽涉水門案的人懸崖勒馬，</a:t>
            </a:r>
            <a:r>
              <a:rPr lang="zh-TW" altLang="en-US" sz="3400" dirty="0" smtClean="0">
                <a:solidFill>
                  <a:srgbClr val="040404"/>
                </a:solidFill>
              </a:rPr>
              <a:t>並且</a:t>
            </a:r>
            <a:endParaRPr lang="en-US" altLang="zh-TW" sz="3400" b="1" dirty="0" smtClean="0">
              <a:solidFill>
                <a:srgbClr val="040404"/>
              </a:solidFill>
            </a:endParaRPr>
          </a:p>
          <a:p>
            <a:pPr marL="0" indent="0">
              <a:lnSpc>
                <a:spcPct val="90000"/>
              </a:lnSpc>
              <a:buNone/>
            </a:pPr>
            <a:r>
              <a:rPr lang="zh-TW" altLang="en-US" sz="4100" b="1" dirty="0" smtClean="0">
                <a:solidFill>
                  <a:srgbClr val="040404"/>
                </a:solidFill>
              </a:rPr>
              <a:t>  應用</a:t>
            </a:r>
            <a:r>
              <a:rPr lang="zh-TW" altLang="en-US" sz="4100" b="1" dirty="0">
                <a:solidFill>
                  <a:srgbClr val="FF0066"/>
                </a:solidFill>
              </a:rPr>
              <a:t>四大考驗</a:t>
            </a:r>
            <a:r>
              <a:rPr lang="zh-TW" altLang="en-US" sz="3400" b="1" dirty="0">
                <a:solidFill>
                  <a:srgbClr val="040404"/>
                </a:solidFill>
              </a:rPr>
              <a:t> </a:t>
            </a:r>
            <a:r>
              <a:rPr lang="zh-TW" altLang="en-US" sz="3400" dirty="0">
                <a:solidFill>
                  <a:srgbClr val="040404"/>
                </a:solidFill>
              </a:rPr>
              <a:t>就不會發生水門案」</a:t>
            </a:r>
            <a:br>
              <a:rPr lang="zh-TW" altLang="en-US" sz="3400" dirty="0">
                <a:solidFill>
                  <a:srgbClr val="040404"/>
                </a:solidFill>
              </a:rPr>
            </a:br>
            <a:endParaRPr lang="zh-TW" altLang="en-US" sz="3000" dirty="0"/>
          </a:p>
        </p:txBody>
      </p:sp>
      <p:sp>
        <p:nvSpPr>
          <p:cNvPr id="2" name="標題 1"/>
          <p:cNvSpPr>
            <a:spLocks noGrp="1"/>
          </p:cNvSpPr>
          <p:nvPr>
            <p:ph type="title"/>
          </p:nvPr>
        </p:nvSpPr>
        <p:spPr/>
        <p:txBody>
          <a:bodyPr/>
          <a:lstStyle/>
          <a:p>
            <a:endParaRPr lang="zh-TW" altLang="en-US"/>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pPr marL="0" indent="0" algn="ctr">
              <a:lnSpc>
                <a:spcPct val="90000"/>
              </a:lnSpc>
              <a:buNone/>
            </a:pPr>
            <a:r>
              <a:rPr lang="zh-TW" altLang="en-US" sz="3400" dirty="0" smtClean="0">
                <a:solidFill>
                  <a:srgbClr val="040404"/>
                </a:solidFill>
              </a:rPr>
              <a:t>非法</a:t>
            </a:r>
            <a:r>
              <a:rPr lang="zh-TW" altLang="en-US" sz="3400" dirty="0">
                <a:solidFill>
                  <a:srgbClr val="040404"/>
                </a:solidFill>
              </a:rPr>
              <a:t>監聽  </a:t>
            </a:r>
            <a:r>
              <a:rPr lang="zh-TW" altLang="en-US" sz="3400" dirty="0" smtClean="0">
                <a:solidFill>
                  <a:srgbClr val="040404"/>
                </a:solidFill>
              </a:rPr>
              <a:t>行政院</a:t>
            </a:r>
            <a:r>
              <a:rPr lang="zh-TW" altLang="en-US" sz="3400" dirty="0">
                <a:solidFill>
                  <a:srgbClr val="040404"/>
                </a:solidFill>
              </a:rPr>
              <a:t>前秘書長</a:t>
            </a:r>
            <a:r>
              <a:rPr lang="en-US" altLang="zh-TW" sz="3400" dirty="0">
                <a:solidFill>
                  <a:srgbClr val="040404"/>
                </a:solidFill>
              </a:rPr>
              <a:t>(014)</a:t>
            </a:r>
            <a:r>
              <a:rPr lang="zh-TW" altLang="en-US" sz="3400" dirty="0">
                <a:solidFill>
                  <a:srgbClr val="040404"/>
                </a:solidFill>
              </a:rPr>
              <a:t>案</a:t>
            </a:r>
            <a:br>
              <a:rPr lang="zh-TW" altLang="en-US" sz="3400" dirty="0">
                <a:solidFill>
                  <a:srgbClr val="040404"/>
                </a:solidFill>
              </a:rPr>
            </a:br>
            <a:r>
              <a:rPr lang="zh-TW" altLang="en-US" sz="3400" dirty="0">
                <a:solidFill>
                  <a:srgbClr val="040404"/>
                </a:solidFill>
              </a:rPr>
              <a:t>     </a:t>
            </a:r>
            <a:endParaRPr lang="en-US" altLang="zh-TW" sz="3400" dirty="0" smtClean="0">
              <a:solidFill>
                <a:srgbClr val="040404"/>
              </a:solidFill>
            </a:endParaRPr>
          </a:p>
          <a:p>
            <a:pPr marL="0" indent="0" algn="ctr">
              <a:lnSpc>
                <a:spcPct val="90000"/>
              </a:lnSpc>
              <a:buNone/>
            </a:pPr>
            <a:r>
              <a:rPr lang="zh-TW" altLang="en-US" sz="3400" dirty="0" smtClean="0">
                <a:solidFill>
                  <a:srgbClr val="040404"/>
                </a:solidFill>
              </a:rPr>
              <a:t>水利署</a:t>
            </a:r>
            <a:endParaRPr lang="en-US" altLang="zh-TW" sz="3400" dirty="0" smtClean="0">
              <a:solidFill>
                <a:srgbClr val="040404"/>
              </a:solidFill>
            </a:endParaRPr>
          </a:p>
          <a:p>
            <a:pPr marL="0" indent="0" algn="ctr">
              <a:lnSpc>
                <a:spcPct val="90000"/>
              </a:lnSpc>
              <a:buNone/>
            </a:pPr>
            <a:r>
              <a:rPr lang="zh-TW" altLang="en-US" sz="3400" dirty="0" smtClean="0">
                <a:solidFill>
                  <a:srgbClr val="040404"/>
                </a:solidFill>
              </a:rPr>
              <a:t>消防署</a:t>
            </a:r>
            <a:endParaRPr lang="en-US" altLang="zh-TW" sz="3400" dirty="0" smtClean="0">
              <a:solidFill>
                <a:srgbClr val="040404"/>
              </a:solidFill>
            </a:endParaRPr>
          </a:p>
          <a:p>
            <a:pPr marL="0" indent="0" algn="ctr">
              <a:lnSpc>
                <a:spcPct val="90000"/>
              </a:lnSpc>
              <a:buNone/>
            </a:pPr>
            <a:r>
              <a:rPr lang="zh-TW" altLang="en-US" sz="3400" dirty="0" smtClean="0">
                <a:solidFill>
                  <a:srgbClr val="040404"/>
                </a:solidFill>
              </a:rPr>
              <a:t>刑事</a:t>
            </a:r>
            <a:r>
              <a:rPr lang="zh-TW" altLang="en-US" sz="3400" dirty="0">
                <a:solidFill>
                  <a:srgbClr val="040404"/>
                </a:solidFill>
              </a:rPr>
              <a:t>局等 </a:t>
            </a:r>
            <a:r>
              <a:rPr lang="zh-TW" altLang="en-US" sz="3400" dirty="0" smtClean="0">
                <a:solidFill>
                  <a:srgbClr val="040404"/>
                </a:solidFill>
              </a:rPr>
              <a:t>弊案</a:t>
            </a:r>
            <a:endParaRPr lang="en-US" altLang="zh-TW" sz="3400" dirty="0" smtClean="0">
              <a:solidFill>
                <a:srgbClr val="040404"/>
              </a:solidFill>
            </a:endParaRPr>
          </a:p>
          <a:p>
            <a:pPr marL="0" indent="0" algn="ctr">
              <a:lnSpc>
                <a:spcPct val="90000"/>
              </a:lnSpc>
              <a:buNone/>
            </a:pPr>
            <a:endParaRPr lang="en-US" altLang="zh-TW" sz="3400" dirty="0">
              <a:solidFill>
                <a:srgbClr val="040404"/>
              </a:solidFill>
            </a:endParaRPr>
          </a:p>
          <a:p>
            <a:pPr marL="0" indent="0" algn="ctr">
              <a:lnSpc>
                <a:spcPct val="90000"/>
              </a:lnSpc>
              <a:buNone/>
            </a:pPr>
            <a:r>
              <a:rPr lang="zh-TW" altLang="en-US" sz="3400" dirty="0" smtClean="0">
                <a:solidFill>
                  <a:srgbClr val="040404"/>
                </a:solidFill>
              </a:rPr>
              <a:t>層出不窮</a:t>
            </a:r>
            <a:r>
              <a:rPr lang="zh-TW" altLang="en-US" sz="3400" dirty="0">
                <a:solidFill>
                  <a:srgbClr val="040404"/>
                </a:solidFill>
              </a:rPr>
              <a:t>～</a:t>
            </a:r>
            <a:r>
              <a:rPr lang="zh-TW" altLang="en-US" sz="3400" dirty="0"/>
              <a:t/>
            </a:r>
            <a:br>
              <a:rPr lang="zh-TW" altLang="en-US" sz="3400" dirty="0"/>
            </a:br>
            <a:endParaRPr lang="zh-TW" altLang="en-US" sz="3400" dirty="0"/>
          </a:p>
          <a:p>
            <a:endParaRPr lang="zh-TW" altLang="en-US" dirty="0"/>
          </a:p>
        </p:txBody>
      </p:sp>
      <p:sp>
        <p:nvSpPr>
          <p:cNvPr id="4" name="標題 3"/>
          <p:cNvSpPr>
            <a:spLocks noGrp="1"/>
          </p:cNvSpPr>
          <p:nvPr>
            <p:ph type="title"/>
          </p:nvPr>
        </p:nvSpPr>
        <p:spPr/>
        <p:txBody>
          <a:bodyPr/>
          <a:lstStyle/>
          <a:p>
            <a:r>
              <a:rPr lang="zh-TW" altLang="en-US" dirty="0" smtClean="0"/>
              <a:t>反觀台灣</a:t>
            </a:r>
            <a:r>
              <a:rPr lang="en-US" altLang="zh-TW" dirty="0" smtClean="0"/>
              <a:t>…</a:t>
            </a:r>
            <a:endParaRPr lang="zh-TW" altLang="en-US" dirty="0"/>
          </a:p>
        </p:txBody>
      </p:sp>
    </p:spTree>
    <p:extLst>
      <p:ext uri="{BB962C8B-B14F-4D97-AF65-F5344CB8AC3E}">
        <p14:creationId xmlns:p14="http://schemas.microsoft.com/office/powerpoint/2010/main" xmlns="" val="3705740920"/>
      </p:ext>
    </p:extLst>
  </p:cSld>
  <p:clrMapOvr>
    <a:masterClrMapping/>
  </p:clrMapOvr>
  <p:transition spd="med">
    <p:random/>
    <p:sndAc>
      <p:stSnd>
        <p:snd r:embed="rId2" name="type.wav"/>
      </p:stSnd>
    </p:sndAc>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p:txBody>
          <a:bodyPr/>
          <a:lstStyle/>
          <a:p>
            <a:r>
              <a:rPr lang="zh-TW" altLang="en-US" sz="4100" dirty="0">
                <a:solidFill>
                  <a:srgbClr val="FF0066"/>
                </a:solidFill>
              </a:rPr>
              <a:t>職業服務</a:t>
            </a:r>
            <a:r>
              <a:rPr lang="zh-TW" altLang="en-US" sz="4100" dirty="0">
                <a:solidFill>
                  <a:srgbClr val="040404"/>
                </a:solidFill>
              </a:rPr>
              <a:t>提醒每個人在自己的</a:t>
            </a:r>
            <a:r>
              <a:rPr lang="zh-TW" altLang="en-US" sz="4100" dirty="0" smtClean="0">
                <a:solidFill>
                  <a:srgbClr val="040404"/>
                </a:solidFill>
              </a:rPr>
              <a:t>職業</a:t>
            </a:r>
            <a:r>
              <a:rPr lang="zh-TW" altLang="en-US" sz="4100" dirty="0">
                <a:solidFill>
                  <a:srgbClr val="040404"/>
                </a:solidFill>
              </a:rPr>
              <a:t>，</a:t>
            </a:r>
            <a:r>
              <a:rPr lang="zh-TW" altLang="en-US" sz="4100" dirty="0" smtClean="0">
                <a:solidFill>
                  <a:srgbClr val="040404"/>
                </a:solidFill>
              </a:rPr>
              <a:t>所</a:t>
            </a:r>
            <a:r>
              <a:rPr lang="zh-TW" altLang="en-US" sz="4100" dirty="0">
                <a:solidFill>
                  <a:srgbClr val="040404"/>
                </a:solidFill>
              </a:rPr>
              <a:t>應遵守的崇高道德</a:t>
            </a:r>
            <a:r>
              <a:rPr lang="zh-TW" altLang="en-US" sz="4100" dirty="0" smtClean="0">
                <a:solidFill>
                  <a:srgbClr val="040404"/>
                </a:solidFill>
              </a:rPr>
              <a:t>標準</a:t>
            </a:r>
            <a:endParaRPr lang="en-US" altLang="zh-TW" sz="4100" dirty="0">
              <a:solidFill>
                <a:srgbClr val="040404"/>
              </a:solidFill>
            </a:endParaRPr>
          </a:p>
          <a:p>
            <a:r>
              <a:rPr lang="zh-TW" altLang="en-US" sz="4100" dirty="0" smtClean="0">
                <a:solidFill>
                  <a:srgbClr val="040404"/>
                </a:solidFill>
              </a:rPr>
              <a:t>給</a:t>
            </a:r>
            <a:r>
              <a:rPr lang="zh-TW" altLang="en-US" sz="4100" dirty="0">
                <a:solidFill>
                  <a:srgbClr val="040404"/>
                </a:solidFill>
              </a:rPr>
              <a:t>人一種在加入扶輪</a:t>
            </a:r>
            <a:r>
              <a:rPr lang="zh-TW" altLang="en-US" sz="4100" dirty="0" smtClean="0">
                <a:solidFill>
                  <a:srgbClr val="040404"/>
                </a:solidFill>
              </a:rPr>
              <a:t>之前</a:t>
            </a:r>
            <a:r>
              <a:rPr lang="zh-TW" altLang="en-US" sz="4100" dirty="0">
                <a:solidFill>
                  <a:srgbClr val="040404"/>
                </a:solidFill>
              </a:rPr>
              <a:t>，</a:t>
            </a:r>
            <a:r>
              <a:rPr lang="zh-TW" altLang="en-US" sz="4100" dirty="0" smtClean="0">
                <a:solidFill>
                  <a:srgbClr val="040404"/>
                </a:solidFill>
              </a:rPr>
              <a:t>沒有</a:t>
            </a:r>
            <a:r>
              <a:rPr lang="zh-TW" altLang="en-US" sz="4100" dirty="0">
                <a:solidFill>
                  <a:srgbClr val="040404"/>
                </a:solidFill>
              </a:rPr>
              <a:t>想到過的</a:t>
            </a:r>
            <a:r>
              <a:rPr lang="zh-TW" altLang="en-US" sz="4100" dirty="0" smtClean="0">
                <a:solidFill>
                  <a:srgbClr val="0070C0"/>
                </a:solidFill>
              </a:rPr>
              <a:t>責任感</a:t>
            </a:r>
            <a:endParaRPr lang="en-US" altLang="zh-TW" sz="4100" dirty="0">
              <a:solidFill>
                <a:srgbClr val="040404"/>
              </a:solidFill>
            </a:endParaRPr>
          </a:p>
          <a:p>
            <a:r>
              <a:rPr lang="zh-TW" altLang="en-US" sz="4100" dirty="0" smtClean="0">
                <a:solidFill>
                  <a:srgbClr val="040404"/>
                </a:solidFill>
              </a:rPr>
              <a:t>職業</a:t>
            </a:r>
            <a:r>
              <a:rPr lang="zh-TW" altLang="en-US" sz="4100" dirty="0">
                <a:solidFill>
                  <a:srgbClr val="040404"/>
                </a:solidFill>
              </a:rPr>
              <a:t>服務是我們的測試場  </a:t>
            </a:r>
            <a:br>
              <a:rPr lang="zh-TW" altLang="en-US" sz="4100" dirty="0">
                <a:solidFill>
                  <a:srgbClr val="040404"/>
                </a:solidFill>
              </a:rPr>
            </a:br>
            <a:r>
              <a:rPr lang="zh-TW" altLang="en-US" sz="4100" dirty="0">
                <a:solidFill>
                  <a:srgbClr val="040404"/>
                </a:solidFill>
              </a:rPr>
              <a:t>  </a:t>
            </a:r>
            <a:r>
              <a:rPr lang="zh-TW" altLang="en-US" sz="4100" dirty="0" smtClean="0">
                <a:solidFill>
                  <a:srgbClr val="040404"/>
                </a:solidFill>
              </a:rPr>
              <a:t>它</a:t>
            </a:r>
            <a:r>
              <a:rPr lang="zh-TW" altLang="en-US" sz="4100" dirty="0">
                <a:solidFill>
                  <a:srgbClr val="040404"/>
                </a:solidFill>
              </a:rPr>
              <a:t>是 </a:t>
            </a:r>
            <a:r>
              <a:rPr lang="zh-TW" altLang="en-US" sz="4100" b="1" dirty="0">
                <a:solidFill>
                  <a:srgbClr val="FF0000"/>
                </a:solidFill>
              </a:rPr>
              <a:t>個人的</a:t>
            </a:r>
            <a:r>
              <a:rPr lang="zh-TW" altLang="en-US" sz="4100" b="1" dirty="0">
                <a:solidFill>
                  <a:srgbClr val="040404"/>
                </a:solidFill>
              </a:rPr>
              <a:t>  </a:t>
            </a:r>
            <a:r>
              <a:rPr lang="zh-TW" altLang="en-US" sz="4100" b="1" dirty="0">
                <a:solidFill>
                  <a:schemeClr val="accent4">
                    <a:lumMod val="60000"/>
                    <a:lumOff val="40000"/>
                  </a:schemeClr>
                </a:solidFill>
              </a:rPr>
              <a:t>隱私的</a:t>
            </a:r>
            <a:r>
              <a:rPr lang="zh-TW" altLang="en-US" sz="4100" dirty="0">
                <a:solidFill>
                  <a:srgbClr val="040404"/>
                </a:solidFill>
              </a:rPr>
              <a:t/>
            </a:r>
            <a:br>
              <a:rPr lang="zh-TW" altLang="en-US" sz="4100" dirty="0">
                <a:solidFill>
                  <a:srgbClr val="040404"/>
                </a:solidFill>
              </a:rPr>
            </a:br>
            <a:r>
              <a:rPr lang="zh-TW" altLang="en-US" sz="4100" dirty="0">
                <a:solidFill>
                  <a:srgbClr val="040404"/>
                </a:solidFill>
              </a:rPr>
              <a:t>  </a:t>
            </a:r>
            <a:r>
              <a:rPr lang="zh-TW" altLang="en-US" sz="4100" dirty="0" smtClean="0">
                <a:solidFill>
                  <a:srgbClr val="040404"/>
                </a:solidFill>
              </a:rPr>
              <a:t>它</a:t>
            </a:r>
            <a:r>
              <a:rPr lang="zh-TW" altLang="en-US" sz="4100" dirty="0">
                <a:solidFill>
                  <a:srgbClr val="040404"/>
                </a:solidFill>
              </a:rPr>
              <a:t>是扶輪及</a:t>
            </a:r>
            <a:r>
              <a:rPr lang="zh-TW" altLang="en-US" sz="4100" b="1" dirty="0">
                <a:solidFill>
                  <a:srgbClr val="00B050"/>
                </a:solidFill>
              </a:rPr>
              <a:t>扶輪社員的良知</a:t>
            </a:r>
          </a:p>
        </p:txBody>
      </p:sp>
      <p:sp>
        <p:nvSpPr>
          <p:cNvPr id="2" name="標題 1"/>
          <p:cNvSpPr>
            <a:spLocks noGrp="1"/>
          </p:cNvSpPr>
          <p:nvPr>
            <p:ph type="title"/>
          </p:nvPr>
        </p:nvSpPr>
        <p:spPr/>
        <p:txBody>
          <a:bodyPr/>
          <a:lstStyle/>
          <a:p>
            <a:r>
              <a:rPr lang="zh-TW" altLang="en-US" dirty="0" smtClean="0"/>
              <a:t>職業服務的重要～</a:t>
            </a:r>
            <a:endParaRPr lang="zh-TW" altLang="en-US"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8" name="Rectangle 6"/>
          <p:cNvSpPr>
            <a:spLocks noGrp="1" noChangeArrowheads="1"/>
          </p:cNvSpPr>
          <p:nvPr>
            <p:ph type="subTitle" idx="1"/>
          </p:nvPr>
        </p:nvSpPr>
        <p:spPr>
          <a:xfrm>
            <a:off x="250825" y="836613"/>
            <a:ext cx="8642350" cy="5688012"/>
          </a:xfrm>
        </p:spPr>
        <p:txBody>
          <a:bodyPr/>
          <a:lstStyle/>
          <a:p>
            <a:r>
              <a:rPr lang="zh-TW" altLang="en-US" sz="3200" dirty="0"/>
              <a:t>近年來國際扶輪</a:t>
            </a:r>
          </a:p>
          <a:p>
            <a:r>
              <a:rPr lang="zh-TW" altLang="en-US" sz="3200" dirty="0"/>
              <a:t>越來越偏向  </a:t>
            </a:r>
            <a:r>
              <a:rPr lang="en-US" altLang="zh-TW" sz="3200" dirty="0"/>
              <a:t>We  Serve </a:t>
            </a:r>
          </a:p>
          <a:p>
            <a:r>
              <a:rPr lang="zh-TW" altLang="en-US" sz="3200" dirty="0"/>
              <a:t>以增加社員及扶輪基金捐款為重點</a:t>
            </a:r>
          </a:p>
          <a:p>
            <a:r>
              <a:rPr lang="zh-TW" altLang="en-US" sz="3200" dirty="0"/>
              <a:t>而忽視扶輪社是造就人的</a:t>
            </a:r>
            <a:r>
              <a:rPr lang="zh-TW" altLang="en-US" sz="3200" dirty="0" smtClean="0"/>
              <a:t>工作</a:t>
            </a:r>
            <a:endParaRPr lang="en-US" altLang="zh-TW" sz="3200" dirty="0" smtClean="0"/>
          </a:p>
          <a:p>
            <a:endParaRPr lang="zh-TW" altLang="en-US" sz="3200" dirty="0"/>
          </a:p>
          <a:p>
            <a:r>
              <a:rPr kumimoji="0" lang="zh-TW" altLang="en-US" sz="3200" dirty="0"/>
              <a:t>雖然職業服務是扶輪社的基礎是看不見的陰德</a:t>
            </a:r>
          </a:p>
          <a:p>
            <a:r>
              <a:rPr kumimoji="0" lang="zh-TW" altLang="en-US" sz="3200" dirty="0"/>
              <a:t>但無助於扶輪社的財政</a:t>
            </a:r>
          </a:p>
          <a:p>
            <a:r>
              <a:rPr kumimoji="0" lang="zh-TW" altLang="en-US" sz="3200" dirty="0"/>
              <a:t>因此</a:t>
            </a:r>
            <a:r>
              <a:rPr kumimoji="0" lang="en-US" altLang="zh-TW" sz="3200" dirty="0"/>
              <a:t>R.I.</a:t>
            </a:r>
            <a:r>
              <a:rPr kumimoji="0" lang="zh-TW" altLang="en-US" sz="3200" dirty="0"/>
              <a:t>認為多餘</a:t>
            </a:r>
            <a:r>
              <a:rPr kumimoji="0" lang="zh-TW" altLang="en-US" sz="3200" dirty="0" smtClean="0"/>
              <a:t>無用</a:t>
            </a:r>
            <a:endParaRPr kumimoji="0" lang="en-US" altLang="zh-TW" sz="3200" dirty="0" smtClean="0"/>
          </a:p>
        </p:txBody>
      </p:sp>
      <p:pic>
        <p:nvPicPr>
          <p:cNvPr id="2" name="圖片 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50825" y="260648"/>
            <a:ext cx="4852351" cy="792088"/>
          </a:xfrm>
          <a:prstGeom prst="rect">
            <a:avLst/>
          </a:prstGeom>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3995936" y="2780928"/>
            <a:ext cx="5135454" cy="3312368"/>
          </a:xfrm>
          <a:prstGeom prst="rect">
            <a:avLst/>
          </a:prstGeom>
        </p:spPr>
      </p:pic>
      <p:sp>
        <p:nvSpPr>
          <p:cNvPr id="5" name="內容版面配置區 4"/>
          <p:cNvSpPr>
            <a:spLocks noGrp="1"/>
          </p:cNvSpPr>
          <p:nvPr>
            <p:ph idx="1"/>
          </p:nvPr>
        </p:nvSpPr>
        <p:spPr/>
        <p:txBody>
          <a:bodyPr/>
          <a:lstStyle/>
          <a:p>
            <a:r>
              <a:rPr lang="zh-TW" altLang="en-US" dirty="0"/>
              <a:t>最近扶輪世界的領導人有一共同</a:t>
            </a:r>
            <a:r>
              <a:rPr lang="zh-TW" altLang="en-US" dirty="0" smtClean="0"/>
              <a:t>看法</a:t>
            </a:r>
            <a:r>
              <a:rPr lang="en-US" altLang="zh-TW" dirty="0" smtClean="0"/>
              <a:t>…</a:t>
            </a:r>
          </a:p>
          <a:p>
            <a:pPr marL="0" indent="0">
              <a:buNone/>
            </a:pPr>
            <a:r>
              <a:rPr lang="en-US" altLang="zh-TW" dirty="0"/>
              <a:t/>
            </a:r>
            <a:br>
              <a:rPr lang="en-US" altLang="zh-TW" dirty="0"/>
            </a:br>
            <a:r>
              <a:rPr lang="zh-TW" altLang="en-US" dirty="0"/>
              <a:t>扶輪運動的</a:t>
            </a:r>
            <a:r>
              <a:rPr lang="zh-TW" altLang="en-US" dirty="0" smtClean="0"/>
              <a:t>危機</a:t>
            </a:r>
            <a:endParaRPr lang="en-US" altLang="zh-TW" dirty="0" smtClean="0"/>
          </a:p>
          <a:p>
            <a:pPr marL="0" indent="0">
              <a:buNone/>
            </a:pPr>
            <a:r>
              <a:rPr lang="zh-TW" altLang="en-US" dirty="0" smtClean="0"/>
              <a:t>我們</a:t>
            </a:r>
            <a:r>
              <a:rPr lang="zh-TW" altLang="en-US" dirty="0"/>
              <a:t>扶輪社員要一</a:t>
            </a:r>
            <a:r>
              <a:rPr lang="zh-TW" altLang="en-US" dirty="0" smtClean="0"/>
              <a:t>起來</a:t>
            </a:r>
            <a:endParaRPr lang="en-US" altLang="zh-TW" dirty="0" smtClean="0"/>
          </a:p>
          <a:p>
            <a:pPr marL="0" indent="0">
              <a:buNone/>
            </a:pPr>
            <a:r>
              <a:rPr lang="en-US" altLang="zh-TW" sz="5600" dirty="0" smtClean="0">
                <a:solidFill>
                  <a:srgbClr val="CC3300"/>
                </a:solidFill>
              </a:rPr>
              <a:t>=</a:t>
            </a:r>
            <a:r>
              <a:rPr lang="zh-TW" altLang="en-US" sz="5600" dirty="0" smtClean="0">
                <a:solidFill>
                  <a:srgbClr val="CC3300"/>
                </a:solidFill>
              </a:rPr>
              <a:t>拯救</a:t>
            </a:r>
            <a:r>
              <a:rPr lang="zh-TW" altLang="en-US" sz="5600" dirty="0">
                <a:solidFill>
                  <a:srgbClr val="CC3300"/>
                </a:solidFill>
              </a:rPr>
              <a:t>扶</a:t>
            </a:r>
            <a:r>
              <a:rPr lang="zh-TW" altLang="en-US" sz="5600" dirty="0" smtClean="0">
                <a:solidFill>
                  <a:srgbClr val="CC3300"/>
                </a:solidFill>
              </a:rPr>
              <a:t>輪</a:t>
            </a:r>
            <a:r>
              <a:rPr lang="en-US" altLang="zh-TW" sz="5600" dirty="0" smtClean="0">
                <a:solidFill>
                  <a:srgbClr val="CC3300"/>
                </a:solidFill>
              </a:rPr>
              <a:t>=</a:t>
            </a:r>
            <a:endParaRPr lang="zh-TW" altLang="en-US" sz="5600" dirty="0">
              <a:solidFill>
                <a:srgbClr val="CC3300"/>
              </a:solidFill>
            </a:endParaRPr>
          </a:p>
          <a:p>
            <a:pPr marL="0" indent="0">
              <a:buNone/>
            </a:pPr>
            <a:endParaRPr lang="zh-TW" altLang="en-US" dirty="0"/>
          </a:p>
        </p:txBody>
      </p:sp>
      <p:sp>
        <p:nvSpPr>
          <p:cNvPr id="4" name="標題 3"/>
          <p:cNvSpPr>
            <a:spLocks noGrp="1"/>
          </p:cNvSpPr>
          <p:nvPr>
            <p:ph type="title"/>
          </p:nvPr>
        </p:nvSpPr>
        <p:spPr/>
        <p:txBody>
          <a:bodyPr/>
          <a:lstStyle/>
          <a:p>
            <a:endParaRPr lang="zh-TW" altLang="en-US"/>
          </a:p>
        </p:txBody>
      </p:sp>
    </p:spTree>
    <p:extLst>
      <p:ext uri="{BB962C8B-B14F-4D97-AF65-F5344CB8AC3E}">
        <p14:creationId xmlns:p14="http://schemas.microsoft.com/office/powerpoint/2010/main" xmlns="" val="3128611268"/>
      </p:ext>
    </p:extLst>
  </p:cSld>
  <p:clrMapOvr>
    <a:masterClrMapping/>
  </p:clrMapOvr>
  <p:transition spd="med">
    <p:random/>
    <p:sndAc>
      <p:stSnd>
        <p:snd r:embed="rId2" name="type.wav"/>
      </p:stSnd>
    </p:sndAc>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p:txBody>
          <a:bodyPr/>
          <a:lstStyle/>
          <a:p>
            <a:pPr marL="0" indent="0">
              <a:buNone/>
            </a:pPr>
            <a:r>
              <a:rPr lang="zh-TW" altLang="en-US" sz="2800" dirty="0"/>
              <a:t>「</a:t>
            </a:r>
            <a:r>
              <a:rPr lang="zh-TW" altLang="en-US" sz="2800" dirty="0" smtClean="0"/>
              <a:t>目前</a:t>
            </a:r>
            <a:r>
              <a:rPr lang="zh-TW" altLang="en-US" sz="2800" dirty="0"/>
              <a:t>全世界都有一種感覺</a:t>
            </a:r>
            <a:r>
              <a:rPr lang="en-US" altLang="zh-TW" sz="2800" dirty="0" smtClean="0"/>
              <a:t>---</a:t>
            </a:r>
          </a:p>
          <a:p>
            <a:pPr marL="0" indent="0">
              <a:buNone/>
            </a:pPr>
            <a:r>
              <a:rPr lang="zh-TW" altLang="en-US" sz="2800" dirty="0"/>
              <a:t> </a:t>
            </a:r>
            <a:r>
              <a:rPr lang="zh-TW" altLang="en-US" sz="2800" dirty="0" smtClean="0"/>
              <a:t> </a:t>
            </a:r>
            <a:r>
              <a:rPr lang="zh-TW" altLang="en-US" sz="2800" dirty="0" smtClean="0">
                <a:solidFill>
                  <a:srgbClr val="FF0066"/>
                </a:solidFill>
              </a:rPr>
              <a:t>我們</a:t>
            </a:r>
            <a:r>
              <a:rPr lang="zh-TW" altLang="en-US" sz="2800" dirty="0">
                <a:solidFill>
                  <a:srgbClr val="FF0066"/>
                </a:solidFill>
              </a:rPr>
              <a:t>能</a:t>
            </a:r>
            <a:r>
              <a:rPr lang="zh-TW" altLang="en-US" sz="2800" dirty="0" smtClean="0">
                <a:solidFill>
                  <a:srgbClr val="FF0066"/>
                </a:solidFill>
              </a:rPr>
              <a:t>改變</a:t>
            </a:r>
            <a:r>
              <a:rPr lang="zh-TW" altLang="en-US" sz="2800" dirty="0" smtClean="0"/>
              <a:t>，我們</a:t>
            </a:r>
            <a:r>
              <a:rPr lang="zh-TW" altLang="en-US" sz="2800" dirty="0"/>
              <a:t>應該檢討我們所走過的</a:t>
            </a:r>
            <a:r>
              <a:rPr lang="zh-TW" altLang="en-US" sz="2800" dirty="0" smtClean="0"/>
              <a:t>路，</a:t>
            </a:r>
            <a:endParaRPr lang="en-US" altLang="zh-TW" sz="2800" dirty="0" smtClean="0"/>
          </a:p>
          <a:p>
            <a:pPr marL="0" indent="0">
              <a:buNone/>
            </a:pPr>
            <a:r>
              <a:rPr lang="zh-TW" altLang="en-US" sz="2800" dirty="0"/>
              <a:t> </a:t>
            </a:r>
            <a:r>
              <a:rPr lang="zh-TW" altLang="en-US" sz="2800" dirty="0" smtClean="0"/>
              <a:t> 以及</a:t>
            </a:r>
            <a:r>
              <a:rPr lang="zh-TW" altLang="en-US" sz="2800" dirty="0"/>
              <a:t>思考未來要朝哪裡</a:t>
            </a:r>
            <a:r>
              <a:rPr lang="zh-TW" altLang="en-US" sz="2800" dirty="0" smtClean="0"/>
              <a:t>走。」</a:t>
            </a:r>
            <a:r>
              <a:rPr lang="zh-TW" altLang="en-US" sz="2800" dirty="0"/>
              <a:t/>
            </a:r>
            <a:br>
              <a:rPr lang="zh-TW" altLang="en-US" sz="2800" dirty="0"/>
            </a:br>
            <a:r>
              <a:rPr lang="zh-TW" altLang="en-US" sz="2800" dirty="0"/>
              <a:t/>
            </a:r>
            <a:br>
              <a:rPr lang="zh-TW" altLang="en-US" sz="2800" dirty="0"/>
            </a:br>
            <a:r>
              <a:rPr lang="zh-TW" altLang="en-US" sz="2800" dirty="0" smtClean="0"/>
              <a:t>「我們</a:t>
            </a:r>
            <a:r>
              <a:rPr lang="zh-TW" altLang="en-US" sz="2800" dirty="0"/>
              <a:t>的工作不只是修改</a:t>
            </a:r>
            <a:r>
              <a:rPr lang="zh-TW" altLang="en-US" sz="2800" dirty="0" smtClean="0"/>
              <a:t>規則，</a:t>
            </a:r>
            <a:endParaRPr lang="en-US" altLang="zh-TW" sz="2800" dirty="0" smtClean="0"/>
          </a:p>
          <a:p>
            <a:pPr marL="0" indent="0">
              <a:buNone/>
            </a:pPr>
            <a:r>
              <a:rPr lang="zh-TW" altLang="en-US" sz="2800" dirty="0"/>
              <a:t> </a:t>
            </a:r>
            <a:r>
              <a:rPr lang="zh-TW" altLang="en-US" sz="2800" dirty="0" smtClean="0"/>
              <a:t>   更要</a:t>
            </a:r>
            <a:r>
              <a:rPr lang="zh-TW" altLang="en-US" sz="2800" b="1" dirty="0">
                <a:solidFill>
                  <a:schemeClr val="accent4">
                    <a:lumMod val="60000"/>
                    <a:lumOff val="40000"/>
                  </a:schemeClr>
                </a:solidFill>
              </a:rPr>
              <a:t>改變眾人的心態及改變</a:t>
            </a:r>
            <a:r>
              <a:rPr lang="zh-TW" altLang="en-US" sz="2800" b="1" dirty="0" smtClean="0">
                <a:solidFill>
                  <a:schemeClr val="accent4">
                    <a:lumMod val="60000"/>
                    <a:lumOff val="40000"/>
                  </a:schemeClr>
                </a:solidFill>
              </a:rPr>
              <a:t>方向</a:t>
            </a:r>
            <a:r>
              <a:rPr lang="zh-TW" altLang="en-US" sz="2800" dirty="0" smtClean="0"/>
              <a:t>。</a:t>
            </a:r>
            <a:r>
              <a:rPr lang="zh-TW" altLang="en-US" sz="2800" dirty="0"/>
              <a:t>」</a:t>
            </a:r>
            <a:br>
              <a:rPr lang="zh-TW" altLang="en-US" sz="2800" dirty="0"/>
            </a:br>
            <a:r>
              <a:rPr lang="zh-TW" altLang="en-US" sz="2800" dirty="0"/>
              <a:t/>
            </a:r>
            <a:br>
              <a:rPr lang="zh-TW" altLang="en-US" sz="2800" dirty="0"/>
            </a:br>
            <a:r>
              <a:rPr lang="zh-TW" altLang="en-US" sz="2800" b="1" dirty="0"/>
              <a:t>強大扶輪社的</a:t>
            </a:r>
            <a:r>
              <a:rPr lang="zh-TW" altLang="en-US" sz="2800" b="1" dirty="0" smtClean="0"/>
              <a:t>要件，不只是</a:t>
            </a:r>
            <a:r>
              <a:rPr lang="zh-TW" altLang="en-US" sz="2800" b="1" dirty="0"/>
              <a:t>社員人數的</a:t>
            </a:r>
            <a:r>
              <a:rPr lang="zh-TW" altLang="en-US" sz="2800" b="1" dirty="0" smtClean="0"/>
              <a:t>多寡</a:t>
            </a:r>
            <a:endParaRPr lang="en-US" altLang="zh-TW" sz="2800" b="1" dirty="0" smtClean="0"/>
          </a:p>
          <a:p>
            <a:pPr marL="0" indent="0" algn="ctr">
              <a:buNone/>
            </a:pPr>
            <a:r>
              <a:rPr lang="zh-TW" altLang="en-US" sz="3700" b="1" dirty="0" smtClean="0">
                <a:solidFill>
                  <a:srgbClr val="FF0000"/>
                </a:solidFill>
              </a:rPr>
              <a:t>更</a:t>
            </a:r>
            <a:r>
              <a:rPr lang="zh-TW" altLang="en-US" sz="3700" b="1" dirty="0">
                <a:solidFill>
                  <a:srgbClr val="FF0000"/>
                </a:solidFill>
              </a:rPr>
              <a:t>重要的是社員有沒有扶輪精神</a:t>
            </a:r>
          </a:p>
        </p:txBody>
      </p:sp>
      <p:sp>
        <p:nvSpPr>
          <p:cNvPr id="2" name="標題 1"/>
          <p:cNvSpPr>
            <a:spLocks noGrp="1"/>
          </p:cNvSpPr>
          <p:nvPr>
            <p:ph type="title"/>
          </p:nvPr>
        </p:nvSpPr>
        <p:spPr/>
        <p:txBody>
          <a:bodyPr/>
          <a:lstStyle/>
          <a:p>
            <a:r>
              <a:rPr lang="en-US" altLang="zh-TW" dirty="0"/>
              <a:t>R.I.</a:t>
            </a:r>
            <a:r>
              <a:rPr lang="zh-TW" altLang="en-US" dirty="0"/>
              <a:t>前社長</a:t>
            </a:r>
            <a:r>
              <a:rPr lang="zh-TW" altLang="en-US" b="1" dirty="0">
                <a:solidFill>
                  <a:srgbClr val="0070C0"/>
                </a:solidFill>
              </a:rPr>
              <a:t>白義德</a:t>
            </a:r>
            <a:r>
              <a:rPr lang="zh-TW" altLang="en-US" dirty="0" smtClean="0"/>
              <a:t>說</a:t>
            </a:r>
            <a:r>
              <a:rPr lang="en-US" altLang="zh-TW" dirty="0" smtClean="0"/>
              <a:t>…</a:t>
            </a:r>
            <a:endParaRPr lang="zh-TW" altLang="en-US"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1" name="Rectangle 3"/>
          <p:cNvSpPr>
            <a:spLocks noGrp="1" noChangeArrowheads="1"/>
          </p:cNvSpPr>
          <p:nvPr>
            <p:ph idx="1"/>
          </p:nvPr>
        </p:nvSpPr>
        <p:spPr>
          <a:xfrm>
            <a:off x="457200" y="1219200"/>
            <a:ext cx="4762872" cy="4525963"/>
          </a:xfrm>
        </p:spPr>
        <p:txBody>
          <a:bodyPr/>
          <a:lstStyle/>
          <a:p>
            <a:pPr marL="0" indent="0">
              <a:lnSpc>
                <a:spcPct val="80000"/>
              </a:lnSpc>
              <a:buNone/>
            </a:pPr>
            <a:r>
              <a:rPr lang="zh-TW" altLang="en-US" sz="2800" dirty="0" smtClean="0"/>
              <a:t>以</a:t>
            </a:r>
            <a:r>
              <a:rPr lang="en-US" altLang="zh-TW" sz="2800" dirty="0"/>
              <a:t>R.I.</a:t>
            </a:r>
            <a:r>
              <a:rPr lang="zh-TW" altLang="en-US" sz="2800" dirty="0"/>
              <a:t>前社長陳裕財的高度</a:t>
            </a:r>
          </a:p>
          <a:p>
            <a:pPr marL="0" indent="0">
              <a:lnSpc>
                <a:spcPct val="80000"/>
              </a:lnSpc>
              <a:buNone/>
            </a:pPr>
            <a:endParaRPr lang="en-US" altLang="zh-TW" sz="2800" dirty="0"/>
          </a:p>
          <a:p>
            <a:pPr marL="0" indent="0">
              <a:lnSpc>
                <a:spcPct val="80000"/>
              </a:lnSpc>
              <a:buNone/>
            </a:pPr>
            <a:r>
              <a:rPr lang="en-US" altLang="zh-TW" sz="2800" dirty="0" smtClean="0"/>
              <a:t>2014.11.22</a:t>
            </a:r>
            <a:endParaRPr lang="en-US" altLang="zh-TW" sz="2800" dirty="0"/>
          </a:p>
          <a:p>
            <a:pPr marL="0" indent="0">
              <a:lnSpc>
                <a:spcPct val="80000"/>
              </a:lnSpc>
              <a:buNone/>
            </a:pPr>
            <a:r>
              <a:rPr lang="zh-TW" altLang="en-US" sz="2800" dirty="0" smtClean="0"/>
              <a:t>馬來西亞</a:t>
            </a:r>
            <a:r>
              <a:rPr lang="zh-TW" altLang="en-US" sz="2800" dirty="0"/>
              <a:t>地帶研習會演講</a:t>
            </a:r>
            <a:br>
              <a:rPr lang="zh-TW" altLang="en-US" sz="2800" dirty="0"/>
            </a:br>
            <a:endParaRPr lang="en-US" altLang="zh-TW" sz="2800" dirty="0" smtClean="0"/>
          </a:p>
          <a:p>
            <a:pPr marL="0" indent="0">
              <a:lnSpc>
                <a:spcPct val="80000"/>
              </a:lnSpc>
              <a:buNone/>
            </a:pPr>
            <a:r>
              <a:rPr lang="zh-TW" altLang="en-US" sz="2800" dirty="0" smtClean="0"/>
              <a:t>全文刊載於</a:t>
            </a:r>
            <a:r>
              <a:rPr lang="en-US" altLang="zh-TW" sz="2800" dirty="0" smtClean="0"/>
              <a:t>…</a:t>
            </a:r>
          </a:p>
          <a:p>
            <a:pPr marL="0" indent="0">
              <a:lnSpc>
                <a:spcPct val="80000"/>
              </a:lnSpc>
              <a:buNone/>
            </a:pPr>
            <a:r>
              <a:rPr lang="zh-TW" altLang="en-US" sz="2800" dirty="0" smtClean="0"/>
              <a:t>扶</a:t>
            </a:r>
            <a:r>
              <a:rPr lang="zh-TW" altLang="en-US" sz="2800" dirty="0"/>
              <a:t>輪月刊</a:t>
            </a:r>
            <a:r>
              <a:rPr lang="en-US" altLang="zh-TW" sz="2800" dirty="0"/>
              <a:t>2015</a:t>
            </a:r>
            <a:r>
              <a:rPr lang="zh-TW" altLang="en-US" sz="2800" dirty="0"/>
              <a:t>年</a:t>
            </a:r>
            <a:r>
              <a:rPr lang="en-US" altLang="zh-TW" sz="2800" dirty="0"/>
              <a:t>1</a:t>
            </a:r>
            <a:r>
              <a:rPr lang="zh-TW" altLang="en-US" sz="2800" dirty="0"/>
              <a:t>月號</a:t>
            </a:r>
            <a:r>
              <a:rPr lang="en-US" altLang="zh-TW" sz="2800" dirty="0"/>
              <a:t>p.61</a:t>
            </a:r>
            <a:br>
              <a:rPr lang="en-US" altLang="zh-TW" sz="2800" dirty="0"/>
            </a:br>
            <a:endParaRPr lang="en-US" altLang="zh-TW" sz="2800" dirty="0"/>
          </a:p>
        </p:txBody>
      </p:sp>
      <p:sp>
        <p:nvSpPr>
          <p:cNvPr id="150532" name="Rectangle 4"/>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50533" name="Rectangle 5"/>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50534" name="Rectangle 6"/>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50535" name="Rectangle 7"/>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50536" name="Rectangle 8"/>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50537" name="Rectangle 9"/>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2" name="標題 1"/>
          <p:cNvSpPr>
            <a:spLocks noGrp="1"/>
          </p:cNvSpPr>
          <p:nvPr>
            <p:ph type="title"/>
          </p:nvPr>
        </p:nvSpPr>
        <p:spPr/>
        <p:txBody>
          <a:bodyPr/>
          <a:lstStyle/>
          <a:p>
            <a:r>
              <a:rPr lang="zh-TW" altLang="en-US" dirty="0"/>
              <a:t>看見扶輪的危機</a:t>
            </a:r>
          </a:p>
        </p:txBody>
      </p:sp>
      <p:pic>
        <p:nvPicPr>
          <p:cNvPr id="11" name="Picture 10" descr="rattakul-02"/>
          <p:cNvPicPr>
            <a:picLocks noChangeAspect="1" noChangeArrowheads="1"/>
          </p:cNvPicPr>
          <p:nvPr/>
        </p:nvPicPr>
        <p:blipFill>
          <a:blip r:embed="rId3" cstate="print">
            <a:extLst>
              <a:ext uri="{28A0092B-C50C-407E-A947-70E740481C1C}">
                <a14:useLocalDpi xmlns:a14="http://schemas.microsoft.com/office/drawing/2010/main" xmlns="" val="0"/>
              </a:ext>
            </a:extLst>
          </a:blip>
          <a:stretch>
            <a:fillRect/>
          </a:stretch>
        </p:blipFill>
        <p:spPr>
          <a:xfrm>
            <a:off x="5394918" y="980728"/>
            <a:ext cx="3541373" cy="4320480"/>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cSld>
  <p:clrMapOvr>
    <a:masterClrMapping/>
  </p:clrMapOvr>
  <p:transition spd="med">
    <p:random/>
    <p:sndAc>
      <p:stSnd>
        <p:snd r:embed="rId2" name="type.wav"/>
      </p:stSnd>
    </p:sndAc>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1" name="Rectangle 3"/>
          <p:cNvSpPr>
            <a:spLocks noGrp="1" noChangeArrowheads="1"/>
          </p:cNvSpPr>
          <p:nvPr>
            <p:ph idx="1"/>
          </p:nvPr>
        </p:nvSpPr>
        <p:spPr>
          <a:xfrm>
            <a:off x="467544" y="692696"/>
            <a:ext cx="8229600" cy="4525963"/>
          </a:xfrm>
        </p:spPr>
        <p:txBody>
          <a:bodyPr/>
          <a:lstStyle/>
          <a:p>
            <a:pPr marL="0" indent="0">
              <a:buNone/>
            </a:pPr>
            <a:r>
              <a:rPr lang="zh-TW" altLang="en-US" dirty="0" smtClean="0"/>
              <a:t>    我</a:t>
            </a:r>
            <a:r>
              <a:rPr lang="zh-TW" altLang="en-US" dirty="0"/>
              <a:t>認為國際扶輪及旗下的扶輪社在許多方面做得很差。最重要的的是我們拋棄了我們豐富的遺產及扶輪創建人和歷代領導人所制訂的基本原則。</a:t>
            </a:r>
          </a:p>
          <a:p>
            <a:pPr marL="0" indent="0">
              <a:buNone/>
            </a:pPr>
            <a:r>
              <a:rPr lang="zh-TW" altLang="en-US" dirty="0" smtClean="0"/>
              <a:t>    如今</a:t>
            </a:r>
            <a:r>
              <a:rPr lang="zh-TW" altLang="en-US" dirty="0"/>
              <a:t>，新扶輪社及新社員的資格篩選已完全被忽略。</a:t>
            </a:r>
            <a:r>
              <a:rPr lang="zh-TW" altLang="en-US" dirty="0">
                <a:solidFill>
                  <a:srgbClr val="FF0066"/>
                </a:solidFill>
              </a:rPr>
              <a:t>扶輪永恆的原則，我們扶輪運動的核心價值</a:t>
            </a:r>
            <a:r>
              <a:rPr lang="zh-TW" altLang="en-US" dirty="0"/>
              <a:t>，曾在一個多世紀的時間證實非常有效，目前已不復存在！</a:t>
            </a:r>
          </a:p>
          <a:p>
            <a:pPr marL="0" indent="0">
              <a:buNone/>
            </a:pPr>
            <a:r>
              <a:rPr lang="zh-TW" altLang="en-US" dirty="0" smtClean="0"/>
              <a:t>    我</a:t>
            </a:r>
            <a:r>
              <a:rPr lang="zh-TW" altLang="en-US" dirty="0"/>
              <a:t>只知道</a:t>
            </a:r>
            <a:r>
              <a:rPr lang="zh-TW" altLang="en-US" dirty="0">
                <a:solidFill>
                  <a:srgbClr val="0070C0"/>
                </a:solidFill>
              </a:rPr>
              <a:t>如果任憑這種趨勢繼續下去，扶輪很可能有朝一日將自地表消失。</a:t>
            </a:r>
          </a:p>
        </p:txBody>
      </p:sp>
      <p:sp>
        <p:nvSpPr>
          <p:cNvPr id="2" name="標題 1"/>
          <p:cNvSpPr>
            <a:spLocks noGrp="1"/>
          </p:cNvSpPr>
          <p:nvPr>
            <p:ph type="title"/>
          </p:nvPr>
        </p:nvSpPr>
        <p:spPr/>
        <p:txBody>
          <a:bodyPr/>
          <a:lstStyle/>
          <a:p>
            <a:endParaRPr lang="zh-TW" altLang="en-US"/>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5" name="Rectangle 3"/>
          <p:cNvSpPr>
            <a:spLocks noGrp="1" noChangeArrowheads="1"/>
          </p:cNvSpPr>
          <p:nvPr>
            <p:ph idx="1"/>
          </p:nvPr>
        </p:nvSpPr>
        <p:spPr>
          <a:xfrm>
            <a:off x="457200" y="332656"/>
            <a:ext cx="8229600" cy="5760640"/>
          </a:xfrm>
        </p:spPr>
        <p:txBody>
          <a:bodyPr/>
          <a:lstStyle/>
          <a:p>
            <a:pPr marL="0" indent="0">
              <a:buNone/>
            </a:pPr>
            <a:r>
              <a:rPr lang="zh-TW" altLang="en-US" dirty="0" smtClean="0"/>
              <a:t>    如果</a:t>
            </a:r>
            <a:r>
              <a:rPr lang="zh-TW" altLang="en-US" dirty="0"/>
              <a:t>扶輪不得不消失，那是很可惜的，因為那些先賢所成就的事業及制定的原則將毀在我們這一輩的手中</a:t>
            </a:r>
            <a:r>
              <a:rPr lang="en-US" altLang="zh-TW" dirty="0"/>
              <a:t>…</a:t>
            </a:r>
            <a:r>
              <a:rPr lang="zh-TW" altLang="en-US" dirty="0"/>
              <a:t>僅因為我們不惜任何代價想要更多社員，只要更多社員，其他什麼都不顧；僅因為我們不惜任何代價想要更多扶輪社，只要更多扶輪社，其他什麼都不顧；僅因為我們不惜任何代價想要更多錢，只要更多錢，其他什麼都不顧。</a:t>
            </a:r>
          </a:p>
          <a:p>
            <a:pPr marL="0" indent="0">
              <a:buNone/>
            </a:pPr>
            <a:r>
              <a:rPr lang="zh-TW" altLang="en-US" dirty="0" smtClean="0"/>
              <a:t>    如果</a:t>
            </a:r>
            <a:r>
              <a:rPr lang="zh-TW" altLang="en-US" dirty="0"/>
              <a:t>扶輪唯一的目標是竭盡全力去募捐更多錢，但卻</a:t>
            </a:r>
            <a:r>
              <a:rPr lang="zh-TW" altLang="en-US" dirty="0">
                <a:solidFill>
                  <a:srgbClr val="FF0066"/>
                </a:solidFill>
              </a:rPr>
              <a:t>不強調扶輪核心價值</a:t>
            </a:r>
            <a:r>
              <a:rPr lang="en-US" altLang="zh-TW" dirty="0">
                <a:solidFill>
                  <a:srgbClr val="FF0066"/>
                </a:solidFill>
              </a:rPr>
              <a:t>…</a:t>
            </a:r>
            <a:r>
              <a:rPr lang="zh-TW" altLang="en-US" dirty="0">
                <a:solidFill>
                  <a:srgbClr val="FF0066"/>
                </a:solidFill>
              </a:rPr>
              <a:t>永恆的超我服務原則及親手服務</a:t>
            </a:r>
            <a:r>
              <a:rPr lang="en-US" altLang="zh-TW" dirty="0">
                <a:solidFill>
                  <a:srgbClr val="FF0066"/>
                </a:solidFill>
              </a:rPr>
              <a:t>…</a:t>
            </a:r>
            <a:r>
              <a:rPr lang="zh-TW" altLang="en-US" dirty="0">
                <a:solidFill>
                  <a:srgbClr val="FF0066"/>
                </a:solidFill>
              </a:rPr>
              <a:t>甚至提都不提，這種現象可是一點都不好玩。</a:t>
            </a:r>
          </a:p>
        </p:txBody>
      </p:sp>
      <p:sp>
        <p:nvSpPr>
          <p:cNvPr id="2" name="標題 1"/>
          <p:cNvSpPr>
            <a:spLocks noGrp="1"/>
          </p:cNvSpPr>
          <p:nvPr>
            <p:ph type="title"/>
          </p:nvPr>
        </p:nvSpPr>
        <p:spPr/>
        <p:txBody>
          <a:bodyPr/>
          <a:lstStyle/>
          <a:p>
            <a:endParaRPr lang="zh-TW" altLang="en-US"/>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0"/>
            <a:ext cx="9144000" cy="6858000"/>
          </a:xfrm>
        </p:spPr>
        <p:txBody>
          <a:bodyPr/>
          <a:lstStyle/>
          <a:p>
            <a:pPr algn="ctr"/>
            <a:r>
              <a:rPr lang="zh-TW" altLang="en-US" sz="3200" dirty="0">
                <a:solidFill>
                  <a:srgbClr val="002060"/>
                </a:solidFill>
                <a:latin typeface="超世紀中顏楷" panose="02000000000000000000" pitchFamily="2" charset="-120"/>
                <a:ea typeface="超世紀中顏楷" panose="02000000000000000000" pitchFamily="2" charset="-120"/>
              </a:rPr>
              <a:t>建立在職業分類上的社員資格</a:t>
            </a:r>
            <a:br>
              <a:rPr lang="zh-TW" altLang="en-US" sz="3200" dirty="0">
                <a:solidFill>
                  <a:srgbClr val="002060"/>
                </a:solidFill>
                <a:latin typeface="超世紀中顏楷" panose="02000000000000000000" pitchFamily="2" charset="-120"/>
                <a:ea typeface="超世紀中顏楷" panose="02000000000000000000" pitchFamily="2" charset="-120"/>
              </a:rPr>
            </a:br>
            <a:r>
              <a:rPr lang="zh-TW" altLang="en-US" sz="3200" dirty="0">
                <a:solidFill>
                  <a:srgbClr val="002060"/>
                </a:solidFill>
                <a:latin typeface="超世紀中顏楷" panose="02000000000000000000" pitchFamily="2" charset="-120"/>
                <a:ea typeface="超世紀中顏楷" panose="02000000000000000000" pitchFamily="2" charset="-120"/>
              </a:rPr>
              <a:t>    是扶輪特色之一  </a:t>
            </a:r>
            <a:br>
              <a:rPr lang="zh-TW" altLang="en-US" sz="3200" dirty="0">
                <a:solidFill>
                  <a:srgbClr val="002060"/>
                </a:solidFill>
                <a:latin typeface="超世紀中顏楷" panose="02000000000000000000" pitchFamily="2" charset="-120"/>
                <a:ea typeface="超世紀中顏楷" panose="02000000000000000000" pitchFamily="2" charset="-120"/>
              </a:rPr>
            </a:br>
            <a:r>
              <a:rPr lang="zh-TW" altLang="en-US" sz="3200" dirty="0">
                <a:solidFill>
                  <a:srgbClr val="002060"/>
                </a:solidFill>
                <a:latin typeface="超世紀中顏楷" panose="02000000000000000000" pitchFamily="2" charset="-120"/>
                <a:ea typeface="超世紀中顏楷" panose="02000000000000000000" pitchFamily="2" charset="-120"/>
              </a:rPr>
              <a:t>     並是其早期驚人成長的基礎</a:t>
            </a:r>
            <a:br>
              <a:rPr lang="zh-TW" altLang="en-US" sz="3200" dirty="0">
                <a:solidFill>
                  <a:srgbClr val="002060"/>
                </a:solidFill>
                <a:latin typeface="超世紀中顏楷" panose="02000000000000000000" pitchFamily="2" charset="-120"/>
                <a:ea typeface="超世紀中顏楷" panose="02000000000000000000" pitchFamily="2" charset="-120"/>
              </a:rPr>
            </a:br>
            <a:r>
              <a:rPr lang="en-US" altLang="zh-TW" sz="3200" dirty="0" smtClean="0">
                <a:solidFill>
                  <a:srgbClr val="002060"/>
                </a:solidFill>
                <a:latin typeface="超世紀中顏楷" panose="02000000000000000000" pitchFamily="2" charset="-120"/>
                <a:ea typeface="超世紀中顏楷" panose="02000000000000000000" pitchFamily="2" charset="-120"/>
              </a:rPr>
              <a:t/>
            </a:r>
            <a:br>
              <a:rPr lang="en-US" altLang="zh-TW" sz="3200" dirty="0" smtClean="0">
                <a:solidFill>
                  <a:srgbClr val="002060"/>
                </a:solidFill>
                <a:latin typeface="超世紀中顏楷" panose="02000000000000000000" pitchFamily="2" charset="-120"/>
                <a:ea typeface="超世紀中顏楷" panose="02000000000000000000" pitchFamily="2" charset="-120"/>
              </a:rPr>
            </a:br>
            <a:r>
              <a:rPr lang="zh-TW" altLang="en-US" sz="2800" b="1" dirty="0" smtClean="0">
                <a:solidFill>
                  <a:schemeClr val="accent5">
                    <a:lumMod val="50000"/>
                  </a:schemeClr>
                </a:solidFill>
                <a:latin typeface="超世紀中顏楷" panose="02000000000000000000" pitchFamily="2" charset="-120"/>
                <a:ea typeface="超世紀中顏楷" panose="02000000000000000000" pitchFamily="2" charset="-120"/>
              </a:rPr>
              <a:t>保羅哈理斯說</a:t>
            </a:r>
            <a:r>
              <a:rPr lang="en-US" altLang="zh-TW" sz="2800" b="1" dirty="0" smtClean="0">
                <a:solidFill>
                  <a:schemeClr val="accent5">
                    <a:lumMod val="50000"/>
                  </a:schemeClr>
                </a:solidFill>
                <a:latin typeface="超世紀中顏楷" panose="02000000000000000000" pitchFamily="2" charset="-120"/>
                <a:ea typeface="超世紀中顏楷" panose="02000000000000000000" pitchFamily="2" charset="-120"/>
              </a:rPr>
              <a:t>…</a:t>
            </a:r>
            <a:r>
              <a:rPr lang="zh-TW" altLang="en-US" sz="2800" dirty="0" smtClean="0">
                <a:solidFill>
                  <a:srgbClr val="002060"/>
                </a:solidFill>
                <a:latin typeface="超世紀中顏楷" panose="02000000000000000000" pitchFamily="2" charset="-120"/>
                <a:ea typeface="超世紀中顏楷" panose="02000000000000000000" pitchFamily="2" charset="-120"/>
              </a:rPr>
              <a:t/>
            </a:r>
            <a:br>
              <a:rPr lang="zh-TW" altLang="en-US" sz="2800" dirty="0" smtClean="0">
                <a:solidFill>
                  <a:srgbClr val="002060"/>
                </a:solidFill>
                <a:latin typeface="超世紀中顏楷" panose="02000000000000000000" pitchFamily="2" charset="-120"/>
                <a:ea typeface="超世紀中顏楷" panose="02000000000000000000" pitchFamily="2" charset="-120"/>
              </a:rPr>
            </a:br>
            <a:r>
              <a:rPr lang="zh-TW" altLang="en-US" sz="2800" dirty="0" smtClean="0">
                <a:solidFill>
                  <a:srgbClr val="002060"/>
                </a:solidFill>
                <a:latin typeface="超世紀中顏楷" panose="02000000000000000000" pitchFamily="2" charset="-120"/>
                <a:ea typeface="超世紀中顏楷" panose="02000000000000000000" pitchFamily="2" charset="-120"/>
              </a:rPr>
              <a:t> </a:t>
            </a:r>
            <a:r>
              <a:rPr lang="zh-TW" altLang="en-US" sz="3600" dirty="0" smtClean="0">
                <a:solidFill>
                  <a:srgbClr val="002060"/>
                </a:solidFill>
                <a:latin typeface="超世紀中顏楷" panose="02000000000000000000" pitchFamily="2" charset="-120"/>
                <a:ea typeface="超世紀中顏楷" panose="02000000000000000000" pitchFamily="2" charset="-120"/>
              </a:rPr>
              <a:t>“</a:t>
            </a:r>
            <a:r>
              <a:rPr lang="zh-TW" altLang="en-US" sz="3600" b="1" dirty="0" smtClean="0">
                <a:solidFill>
                  <a:srgbClr val="002060"/>
                </a:solidFill>
                <a:latin typeface="超世紀中顏楷" panose="02000000000000000000" pitchFamily="2" charset="-120"/>
                <a:ea typeface="超世紀中顏楷" panose="02000000000000000000" pitchFamily="2" charset="-120"/>
              </a:rPr>
              <a:t>每一位扶輪社員</a:t>
            </a:r>
            <a:br>
              <a:rPr lang="zh-TW" altLang="en-US" sz="3600" b="1" dirty="0" smtClean="0">
                <a:solidFill>
                  <a:srgbClr val="002060"/>
                </a:solidFill>
                <a:latin typeface="超世紀中顏楷" panose="02000000000000000000" pitchFamily="2" charset="-120"/>
                <a:ea typeface="超世紀中顏楷" panose="02000000000000000000" pitchFamily="2" charset="-120"/>
              </a:rPr>
            </a:br>
            <a:r>
              <a:rPr lang="zh-TW" altLang="en-US" sz="3600" b="1" dirty="0" smtClean="0">
                <a:solidFill>
                  <a:srgbClr val="002060"/>
                </a:solidFill>
                <a:latin typeface="超世紀中顏楷" panose="02000000000000000000" pitchFamily="2" charset="-120"/>
                <a:ea typeface="超世紀中顏楷" panose="02000000000000000000" pitchFamily="2" charset="-120"/>
              </a:rPr>
              <a:t>    是理想主義的扶輪與他同業或職業</a:t>
            </a:r>
            <a:br>
              <a:rPr lang="zh-TW" altLang="en-US" sz="3600" b="1" dirty="0" smtClean="0">
                <a:solidFill>
                  <a:srgbClr val="002060"/>
                </a:solidFill>
                <a:latin typeface="超世紀中顏楷" panose="02000000000000000000" pitchFamily="2" charset="-120"/>
                <a:ea typeface="超世紀中顏楷" panose="02000000000000000000" pitchFamily="2" charset="-120"/>
              </a:rPr>
            </a:br>
            <a:r>
              <a:rPr lang="zh-TW" altLang="en-US" sz="3600" b="1" dirty="0" smtClean="0">
                <a:solidFill>
                  <a:srgbClr val="002060"/>
                </a:solidFill>
                <a:latin typeface="超世紀中顏楷" panose="02000000000000000000" pitchFamily="2" charset="-120"/>
                <a:ea typeface="超世紀中顏楷" panose="02000000000000000000" pitchFamily="2" charset="-120"/>
              </a:rPr>
              <a:t>     中間一條 </a:t>
            </a:r>
            <a:r>
              <a:rPr lang="zh-TW" altLang="en-US" sz="3600" b="1" dirty="0" smtClean="0">
                <a:solidFill>
                  <a:srgbClr val="FF0066"/>
                </a:solidFill>
                <a:latin typeface="超世紀中顏楷" panose="02000000000000000000" pitchFamily="2" charset="-120"/>
                <a:ea typeface="超世紀中顏楷" panose="02000000000000000000" pitchFamily="2" charset="-120"/>
              </a:rPr>
              <a:t>連接的鍊環</a:t>
            </a:r>
            <a:r>
              <a:rPr lang="zh-TW" altLang="en-US" sz="3600" b="1" dirty="0" smtClean="0">
                <a:solidFill>
                  <a:srgbClr val="002060"/>
                </a:solidFill>
                <a:latin typeface="超世紀中顏楷" panose="02000000000000000000" pitchFamily="2" charset="-120"/>
                <a:ea typeface="超世紀中顏楷" panose="02000000000000000000" pitchFamily="2" charset="-120"/>
              </a:rPr>
              <a:t>”</a:t>
            </a:r>
            <a:r>
              <a:rPr lang="zh-TW" altLang="en-US" sz="2800" b="1" dirty="0" smtClean="0">
                <a:solidFill>
                  <a:srgbClr val="002060"/>
                </a:solidFill>
                <a:latin typeface="超世紀中顏楷" panose="02000000000000000000" pitchFamily="2" charset="-120"/>
                <a:ea typeface="超世紀中顏楷" panose="02000000000000000000" pitchFamily="2" charset="-120"/>
              </a:rPr>
              <a:t/>
            </a:r>
            <a:br>
              <a:rPr lang="zh-TW" altLang="en-US" sz="2800" b="1" dirty="0" smtClean="0">
                <a:solidFill>
                  <a:srgbClr val="002060"/>
                </a:solidFill>
                <a:latin typeface="超世紀中顏楷" panose="02000000000000000000" pitchFamily="2" charset="-120"/>
                <a:ea typeface="超世紀中顏楷" panose="02000000000000000000" pitchFamily="2" charset="-120"/>
              </a:rPr>
            </a:br>
            <a:r>
              <a:rPr lang="zh-TW" altLang="en-US" sz="2800" b="1" dirty="0" smtClean="0">
                <a:solidFill>
                  <a:srgbClr val="002060"/>
                </a:solidFill>
                <a:latin typeface="超世紀中顏楷" panose="02000000000000000000" pitchFamily="2" charset="-120"/>
                <a:ea typeface="超世紀中顏楷" panose="02000000000000000000" pitchFamily="2" charset="-120"/>
              </a:rPr>
              <a:t/>
            </a:r>
            <a:br>
              <a:rPr lang="zh-TW" altLang="en-US" sz="2800" b="1" dirty="0" smtClean="0">
                <a:solidFill>
                  <a:srgbClr val="002060"/>
                </a:solidFill>
                <a:latin typeface="超世紀中顏楷" panose="02000000000000000000" pitchFamily="2" charset="-120"/>
                <a:ea typeface="超世紀中顏楷" panose="02000000000000000000" pitchFamily="2" charset="-120"/>
              </a:rPr>
            </a:br>
            <a:r>
              <a:rPr lang="zh-TW" altLang="en-US" sz="2000" dirty="0" smtClean="0">
                <a:solidFill>
                  <a:srgbClr val="002060"/>
                </a:solidFill>
                <a:latin typeface="超世紀中顏楷" panose="02000000000000000000" pitchFamily="2" charset="-120"/>
                <a:ea typeface="超世紀中顏楷" panose="02000000000000000000" pitchFamily="2" charset="-120"/>
              </a:rPr>
              <a:t>“</a:t>
            </a:r>
            <a:r>
              <a:rPr lang="en-US" altLang="zh-TW" sz="2000" dirty="0" smtClean="0">
                <a:solidFill>
                  <a:srgbClr val="002060"/>
                </a:solidFill>
                <a:latin typeface="超世紀中顏楷" panose="02000000000000000000" pitchFamily="2" charset="-120"/>
                <a:ea typeface="超世紀中顏楷" panose="02000000000000000000" pitchFamily="2" charset="-120"/>
              </a:rPr>
              <a:t>Each Rotarian is a </a:t>
            </a:r>
            <a:r>
              <a:rPr lang="en-US" altLang="zh-TW" sz="2400" b="1" dirty="0" smtClean="0">
                <a:solidFill>
                  <a:srgbClr val="002060"/>
                </a:solidFill>
                <a:latin typeface="超世紀中顏楷" panose="02000000000000000000" pitchFamily="2" charset="-120"/>
                <a:ea typeface="超世紀中顏楷" panose="02000000000000000000" pitchFamily="2" charset="-120"/>
              </a:rPr>
              <a:t>Connecting </a:t>
            </a:r>
            <a:r>
              <a:rPr lang="en-US" altLang="zh-TW" sz="2400" b="1" dirty="0" err="1" smtClean="0">
                <a:solidFill>
                  <a:srgbClr val="002060"/>
                </a:solidFill>
                <a:latin typeface="超世紀中顏楷" panose="02000000000000000000" pitchFamily="2" charset="-120"/>
                <a:ea typeface="超世紀中顏楷" panose="02000000000000000000" pitchFamily="2" charset="-120"/>
              </a:rPr>
              <a:t>Linkconnecting</a:t>
            </a:r>
            <a:r>
              <a:rPr lang="en-US" altLang="zh-TW" sz="2000" dirty="0" smtClean="0">
                <a:solidFill>
                  <a:srgbClr val="002060"/>
                </a:solidFill>
                <a:latin typeface="超世紀中顏楷" panose="02000000000000000000" pitchFamily="2" charset="-120"/>
                <a:ea typeface="超世紀中顏楷" panose="02000000000000000000" pitchFamily="2" charset="-120"/>
              </a:rPr>
              <a:t> link </a:t>
            </a:r>
            <a:br>
              <a:rPr lang="en-US" altLang="zh-TW" sz="2000" dirty="0" smtClean="0">
                <a:solidFill>
                  <a:srgbClr val="002060"/>
                </a:solidFill>
                <a:latin typeface="超世紀中顏楷" panose="02000000000000000000" pitchFamily="2" charset="-120"/>
                <a:ea typeface="超世紀中顏楷" panose="02000000000000000000" pitchFamily="2" charset="-120"/>
              </a:rPr>
            </a:br>
            <a:r>
              <a:rPr lang="en-US" altLang="zh-TW" sz="2000" dirty="0" smtClean="0">
                <a:solidFill>
                  <a:srgbClr val="002060"/>
                </a:solidFill>
                <a:latin typeface="超世紀中顏楷" panose="02000000000000000000" pitchFamily="2" charset="-120"/>
                <a:ea typeface="超世紀中顏楷" panose="02000000000000000000" pitchFamily="2" charset="-120"/>
              </a:rPr>
              <a:t>between the idealism of Rotary and his trade or</a:t>
            </a:r>
            <a:r>
              <a:rPr lang="zh-TW" altLang="en-US" sz="2000" dirty="0" smtClean="0">
                <a:solidFill>
                  <a:srgbClr val="002060"/>
                </a:solidFill>
                <a:latin typeface="超世紀中顏楷" panose="02000000000000000000" pitchFamily="2" charset="-120"/>
                <a:ea typeface="超世紀中顏楷" panose="02000000000000000000" pitchFamily="2" charset="-120"/>
              </a:rPr>
              <a:t> </a:t>
            </a:r>
            <a:r>
              <a:rPr lang="en-US" altLang="zh-TW" sz="2000" dirty="0" smtClean="0">
                <a:solidFill>
                  <a:srgbClr val="002060"/>
                </a:solidFill>
                <a:latin typeface="超世紀中顏楷" panose="02000000000000000000" pitchFamily="2" charset="-120"/>
                <a:ea typeface="超世紀中顏楷" panose="02000000000000000000" pitchFamily="2" charset="-120"/>
              </a:rPr>
              <a:t>profession.” </a:t>
            </a:r>
            <a:endParaRPr lang="en-US" altLang="zh-TW" sz="2000" dirty="0">
              <a:solidFill>
                <a:srgbClr val="002060"/>
              </a:solidFill>
              <a:latin typeface="超世紀中顏楷" panose="02000000000000000000" pitchFamily="2" charset="-120"/>
              <a:ea typeface="超世紀中顏楷" panose="02000000000000000000" pitchFamily="2" charset="-120"/>
            </a:endParaRP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Rectangle 3"/>
          <p:cNvSpPr>
            <a:spLocks noGrp="1" noChangeArrowheads="1"/>
          </p:cNvSpPr>
          <p:nvPr>
            <p:ph idx="1"/>
          </p:nvPr>
        </p:nvSpPr>
        <p:spPr>
          <a:xfrm>
            <a:off x="457200" y="476945"/>
            <a:ext cx="8229600" cy="5256311"/>
          </a:xfrm>
        </p:spPr>
        <p:txBody>
          <a:bodyPr/>
          <a:lstStyle/>
          <a:p>
            <a:pPr marL="0" indent="0">
              <a:buNone/>
            </a:pPr>
            <a:r>
              <a:rPr lang="zh-TW" altLang="en-US" dirty="0" smtClean="0"/>
              <a:t>    各位</a:t>
            </a:r>
            <a:r>
              <a:rPr lang="zh-TW" altLang="en-US" dirty="0"/>
              <a:t>扶輪社員同仁，或許聽起來我對扶輪以及扶輪擁有的最大資產有些悲觀。但是請你們相信我，如果我們的目標只是要得到更多社員，以便能有更多錢來支付伊文斯敦龐大的行政管理成本，我們不可能「光耀扶輪」。</a:t>
            </a:r>
          </a:p>
          <a:p>
            <a:pPr marL="0" indent="0">
              <a:buNone/>
            </a:pPr>
            <a:r>
              <a:rPr lang="zh-TW" altLang="en-US" dirty="0" smtClean="0"/>
              <a:t>    錢</a:t>
            </a:r>
            <a:r>
              <a:rPr lang="zh-TW" altLang="en-US" dirty="0"/>
              <a:t>，為了扶輪組織營運順暢我們的確需要錢，但是募款，不斷勸募更多錢以及捐獻，這當然不是保羅˙哈里斯心目中的「服務」。</a:t>
            </a:r>
          </a:p>
          <a:p>
            <a:pPr marL="0" indent="0">
              <a:buNone/>
            </a:pPr>
            <a:r>
              <a:rPr lang="zh-TW" altLang="en-US" dirty="0" smtClean="0"/>
              <a:t>    如果</a:t>
            </a:r>
            <a:r>
              <a:rPr lang="zh-TW" altLang="en-US" dirty="0"/>
              <a:t>這就是我們現在的情況，我們將敗得很慘，而且在不久的未來扶輪將消失。</a:t>
            </a:r>
          </a:p>
        </p:txBody>
      </p:sp>
      <p:sp>
        <p:nvSpPr>
          <p:cNvPr id="147458" name="Rectangle 2"/>
          <p:cNvSpPr>
            <a:spLocks noGrp="1" noChangeArrowheads="1"/>
          </p:cNvSpPr>
          <p:nvPr>
            <p:ph type="title"/>
          </p:nvPr>
        </p:nvSpPr>
        <p:spPr/>
        <p:txBody>
          <a:bodyPr/>
          <a:lstStyle/>
          <a:p>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3" name="Rectangle 3"/>
          <p:cNvSpPr>
            <a:spLocks noGrp="1" noChangeArrowheads="1"/>
          </p:cNvSpPr>
          <p:nvPr>
            <p:ph idx="1"/>
          </p:nvPr>
        </p:nvSpPr>
        <p:spPr>
          <a:xfrm>
            <a:off x="457200" y="332656"/>
            <a:ext cx="8219256" cy="5832648"/>
          </a:xfrm>
        </p:spPr>
        <p:txBody>
          <a:bodyPr/>
          <a:lstStyle/>
          <a:p>
            <a:pPr marL="0" indent="0">
              <a:buNone/>
            </a:pPr>
            <a:r>
              <a:rPr lang="zh-TW" altLang="en-US" dirty="0"/>
              <a:t>那麼</a:t>
            </a:r>
            <a:r>
              <a:rPr lang="zh-TW" altLang="en-US" dirty="0">
                <a:solidFill>
                  <a:srgbClr val="FF0066"/>
                </a:solidFill>
              </a:rPr>
              <a:t>我們應該怎麼做，必須怎麼做</a:t>
            </a:r>
            <a:r>
              <a:rPr lang="en-US" altLang="zh-TW" dirty="0">
                <a:solidFill>
                  <a:srgbClr val="FF0066"/>
                </a:solidFill>
              </a:rPr>
              <a:t>?</a:t>
            </a:r>
          </a:p>
          <a:p>
            <a:pPr marL="0" indent="0" algn="ctr">
              <a:buNone/>
            </a:pPr>
            <a:r>
              <a:rPr lang="zh-TW" altLang="en-US" dirty="0" smtClean="0"/>
              <a:t>依</a:t>
            </a:r>
            <a:r>
              <a:rPr lang="zh-TW" altLang="en-US" dirty="0"/>
              <a:t>我看，我們必須</a:t>
            </a:r>
            <a:r>
              <a:rPr lang="zh-TW" altLang="en-US" sz="4600" b="1" dirty="0">
                <a:solidFill>
                  <a:srgbClr val="CC3300"/>
                </a:solidFill>
              </a:rPr>
              <a:t>回歸基本</a:t>
            </a:r>
            <a:r>
              <a:rPr lang="zh-TW" altLang="en-US" dirty="0" smtClean="0"/>
              <a:t>！</a:t>
            </a:r>
            <a:endParaRPr lang="en-US" altLang="zh-TW" dirty="0" smtClean="0"/>
          </a:p>
          <a:p>
            <a:pPr marL="0" indent="0">
              <a:buNone/>
            </a:pPr>
            <a:endParaRPr lang="en-US" altLang="zh-TW" dirty="0" smtClean="0"/>
          </a:p>
          <a:p>
            <a:pPr marL="0" indent="0">
              <a:buNone/>
            </a:pPr>
            <a:r>
              <a:rPr lang="en-US" altLang="zh-TW" dirty="0" smtClean="0"/>
              <a:t>    </a:t>
            </a:r>
            <a:r>
              <a:rPr lang="zh-TW" altLang="en-US" dirty="0" smtClean="0"/>
              <a:t>回歸</a:t>
            </a:r>
            <a:r>
              <a:rPr lang="zh-TW" altLang="en-US" dirty="0"/>
              <a:t>基本並不是新的口號</a:t>
            </a:r>
            <a:r>
              <a:rPr lang="zh-TW" altLang="en-US" dirty="0" smtClean="0"/>
              <a:t>。</a:t>
            </a:r>
            <a:endParaRPr lang="en-US" altLang="zh-TW" dirty="0" smtClean="0"/>
          </a:p>
          <a:p>
            <a:pPr marL="0" indent="0">
              <a:buNone/>
            </a:pPr>
            <a:endParaRPr lang="en-US" altLang="zh-TW" dirty="0" smtClean="0"/>
          </a:p>
          <a:p>
            <a:pPr marL="0" indent="0">
              <a:buNone/>
            </a:pPr>
            <a:r>
              <a:rPr lang="zh-TW" altLang="en-US" dirty="0" smtClean="0"/>
              <a:t>不幸</a:t>
            </a:r>
            <a:r>
              <a:rPr lang="zh-TW" altLang="en-US" dirty="0"/>
              <a:t>的，我們逐漸</a:t>
            </a:r>
            <a:r>
              <a:rPr lang="zh-TW" altLang="en-US" dirty="0" smtClean="0"/>
              <a:t>忽略</a:t>
            </a:r>
            <a:endParaRPr lang="en-US" altLang="zh-TW" dirty="0" smtClean="0"/>
          </a:p>
          <a:p>
            <a:pPr marL="0" indent="0" algn="ctr">
              <a:buNone/>
            </a:pPr>
            <a:r>
              <a:rPr lang="zh-TW" altLang="en-US" sz="4000" b="1" u="sng" dirty="0" smtClean="0"/>
              <a:t>核心</a:t>
            </a:r>
            <a:r>
              <a:rPr lang="zh-TW" altLang="en-US" sz="4000" b="1" u="sng" dirty="0"/>
              <a:t>價值及永恆的扶輪</a:t>
            </a:r>
            <a:r>
              <a:rPr lang="zh-TW" altLang="en-US" sz="4000" b="1" u="sng" dirty="0" smtClean="0"/>
              <a:t>原則</a:t>
            </a:r>
            <a:endParaRPr lang="en-US" altLang="zh-TW" sz="4000" b="1" u="sng" dirty="0" smtClean="0"/>
          </a:p>
        </p:txBody>
      </p:sp>
      <p:sp>
        <p:nvSpPr>
          <p:cNvPr id="148482" name="Rectangle 2"/>
          <p:cNvSpPr>
            <a:spLocks noGrp="1" noChangeArrowheads="1"/>
          </p:cNvSpPr>
          <p:nvPr>
            <p:ph type="title"/>
          </p:nvPr>
        </p:nvSpPr>
        <p:spPr/>
        <p:txBody>
          <a:bodyPr/>
          <a:lstStyle/>
          <a:p>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p:txBody>
          <a:bodyPr/>
          <a:lstStyle/>
          <a:p>
            <a:r>
              <a:rPr lang="zh-TW" altLang="en-US" dirty="0"/>
              <a:t>我們</a:t>
            </a:r>
            <a:r>
              <a:rPr lang="zh-TW" altLang="en-US" dirty="0" smtClean="0"/>
              <a:t>不在乎</a:t>
            </a:r>
            <a:r>
              <a:rPr lang="en-US" altLang="zh-TW" dirty="0" smtClean="0"/>
              <a:t>…</a:t>
            </a:r>
          </a:p>
          <a:p>
            <a:pPr marL="0" indent="0">
              <a:buNone/>
            </a:pPr>
            <a:r>
              <a:rPr lang="en-US" altLang="zh-TW" dirty="0"/>
              <a:t> </a:t>
            </a:r>
            <a:r>
              <a:rPr lang="en-US" altLang="zh-TW" dirty="0" smtClean="0"/>
              <a:t>   </a:t>
            </a:r>
            <a:r>
              <a:rPr lang="zh-TW" altLang="en-US" dirty="0" smtClean="0">
                <a:solidFill>
                  <a:schemeClr val="tx2">
                    <a:lumMod val="60000"/>
                    <a:lumOff val="40000"/>
                  </a:schemeClr>
                </a:solidFill>
              </a:rPr>
              <a:t>實踐</a:t>
            </a:r>
            <a:r>
              <a:rPr lang="zh-TW" altLang="en-US" dirty="0">
                <a:solidFill>
                  <a:schemeClr val="tx2">
                    <a:lumMod val="60000"/>
                    <a:lumOff val="40000"/>
                  </a:schemeClr>
                </a:solidFill>
              </a:rPr>
              <a:t>職業分類原則</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solidFill>
                  <a:schemeClr val="accent1">
                    <a:lumMod val="75000"/>
                  </a:schemeClr>
                </a:solidFill>
              </a:rPr>
              <a:t>嚴格</a:t>
            </a:r>
            <a:r>
              <a:rPr lang="zh-TW" altLang="en-US" dirty="0">
                <a:solidFill>
                  <a:schemeClr val="accent1">
                    <a:lumMod val="75000"/>
                  </a:schemeClr>
                </a:solidFill>
              </a:rPr>
              <a:t>的例會出席規則</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solidFill>
                  <a:schemeClr val="accent2">
                    <a:lumMod val="75000"/>
                  </a:schemeClr>
                </a:solidFill>
              </a:rPr>
              <a:t>灌輸</a:t>
            </a:r>
            <a:r>
              <a:rPr lang="zh-TW" altLang="en-US" dirty="0">
                <a:solidFill>
                  <a:schemeClr val="accent2">
                    <a:lumMod val="75000"/>
                  </a:schemeClr>
                </a:solidFill>
              </a:rPr>
              <a:t>扶輪知識給新舊社員</a:t>
            </a:r>
            <a:r>
              <a:rPr lang="zh-TW" altLang="en-US" dirty="0" smtClean="0"/>
              <a:t>；</a:t>
            </a:r>
            <a:endParaRPr lang="en-US" altLang="zh-TW" dirty="0" smtClean="0"/>
          </a:p>
          <a:p>
            <a:pPr marL="0" indent="0">
              <a:buNone/>
            </a:pPr>
            <a:r>
              <a:rPr lang="en-US" altLang="zh-TW" dirty="0"/>
              <a:t>	</a:t>
            </a:r>
            <a:r>
              <a:rPr lang="en-US" altLang="zh-TW" dirty="0" smtClean="0"/>
              <a:t>	  </a:t>
            </a:r>
            <a:r>
              <a:rPr lang="zh-TW" altLang="en-US" dirty="0" smtClean="0">
                <a:solidFill>
                  <a:srgbClr val="FF0000"/>
                </a:solidFill>
              </a:rPr>
              <a:t>每週</a:t>
            </a:r>
            <a:r>
              <a:rPr lang="zh-TW" altLang="en-US" dirty="0">
                <a:solidFill>
                  <a:srgbClr val="FF0000"/>
                </a:solidFill>
              </a:rPr>
              <a:t>例會節目務必</a:t>
            </a:r>
            <a:r>
              <a:rPr lang="zh-TW" altLang="en-US" dirty="0" smtClean="0">
                <a:solidFill>
                  <a:srgbClr val="FF0000"/>
                </a:solidFill>
              </a:rPr>
              <a:t>優秀</a:t>
            </a:r>
            <a:endParaRPr lang="en-US" altLang="zh-TW" dirty="0" smtClean="0">
              <a:solidFill>
                <a:srgbClr val="FF0000"/>
              </a:solidFill>
            </a:endParaRPr>
          </a:p>
          <a:p>
            <a:pPr marL="0" indent="0">
              <a:buNone/>
            </a:pPr>
            <a:r>
              <a:rPr lang="en-US" altLang="zh-TW" dirty="0">
                <a:solidFill>
                  <a:srgbClr val="FF0000"/>
                </a:solidFill>
              </a:rPr>
              <a:t>	</a:t>
            </a:r>
            <a:r>
              <a:rPr lang="en-US" altLang="zh-TW" dirty="0" smtClean="0">
                <a:solidFill>
                  <a:srgbClr val="FF0000"/>
                </a:solidFill>
              </a:rPr>
              <a:t>	  </a:t>
            </a:r>
            <a:r>
              <a:rPr lang="zh-TW" altLang="en-US" dirty="0" smtClean="0">
                <a:solidFill>
                  <a:srgbClr val="FF0000"/>
                </a:solidFill>
              </a:rPr>
              <a:t>且</a:t>
            </a:r>
            <a:r>
              <a:rPr lang="zh-TW" altLang="en-US" dirty="0">
                <a:solidFill>
                  <a:srgbClr val="FF0000"/>
                </a:solidFill>
              </a:rPr>
              <a:t>有內容的重要性及必要</a:t>
            </a:r>
            <a:r>
              <a:rPr lang="zh-TW" altLang="en-US" dirty="0" smtClean="0">
                <a:solidFill>
                  <a:srgbClr val="FF0000"/>
                </a:solidFill>
              </a:rPr>
              <a:t>性</a:t>
            </a:r>
            <a:endParaRPr lang="en-US" altLang="zh-TW" dirty="0" smtClean="0">
              <a:solidFill>
                <a:srgbClr val="FF0000"/>
              </a:solidFill>
            </a:endParaRPr>
          </a:p>
          <a:p>
            <a:pPr marL="0" indent="0" algn="ctr">
              <a:buNone/>
            </a:pPr>
            <a:r>
              <a:rPr lang="zh-TW" altLang="en-US" dirty="0" smtClean="0"/>
              <a:t>以及</a:t>
            </a:r>
            <a:r>
              <a:rPr lang="zh-TW" altLang="en-US" dirty="0">
                <a:solidFill>
                  <a:srgbClr val="7030A0"/>
                </a:solidFill>
              </a:rPr>
              <a:t>促進同社社員及與其他扶輪社社員之間良好的</a:t>
            </a:r>
            <a:r>
              <a:rPr lang="zh-TW" altLang="en-US" sz="3600" b="1" dirty="0">
                <a:solidFill>
                  <a:srgbClr val="FF0066"/>
                </a:solidFill>
              </a:rPr>
              <a:t>聯誼</a:t>
            </a:r>
            <a:r>
              <a:rPr lang="zh-TW" altLang="en-US" dirty="0"/>
              <a:t>；</a:t>
            </a:r>
          </a:p>
          <a:p>
            <a:endParaRPr lang="zh-TW" altLang="en-US" dirty="0"/>
          </a:p>
        </p:txBody>
      </p:sp>
      <p:sp>
        <p:nvSpPr>
          <p:cNvPr id="4" name="標題 3"/>
          <p:cNvSpPr>
            <a:spLocks noGrp="1"/>
          </p:cNvSpPr>
          <p:nvPr>
            <p:ph type="title"/>
          </p:nvPr>
        </p:nvSpPr>
        <p:spPr/>
        <p:txBody>
          <a:bodyPr/>
          <a:lstStyle/>
          <a:p>
            <a:endParaRPr lang="zh-TW" altLang="en-US"/>
          </a:p>
        </p:txBody>
      </p:sp>
      <p:pic>
        <p:nvPicPr>
          <p:cNvPr id="6" name="圖片 5"/>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508104" y="228600"/>
            <a:ext cx="3459048" cy="2801831"/>
          </a:xfrm>
          <a:prstGeom prst="rect">
            <a:avLst/>
          </a:prstGeom>
        </p:spPr>
      </p:pic>
    </p:spTree>
    <p:extLst>
      <p:ext uri="{BB962C8B-B14F-4D97-AF65-F5344CB8AC3E}">
        <p14:creationId xmlns:p14="http://schemas.microsoft.com/office/powerpoint/2010/main" xmlns="" val="1306215130"/>
      </p:ext>
    </p:extLst>
  </p:cSld>
  <p:clrMapOvr>
    <a:masterClrMapping/>
  </p:clrMapOvr>
  <p:transition spd="med">
    <p:random/>
    <p:sndAc>
      <p:stSnd>
        <p:snd r:embed="rId2" name="type.wav"/>
      </p:stSnd>
    </p:sndAc>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7" name="Rectangle 3"/>
          <p:cNvSpPr>
            <a:spLocks noGrp="1" noChangeArrowheads="1"/>
          </p:cNvSpPr>
          <p:nvPr>
            <p:ph idx="1"/>
          </p:nvPr>
        </p:nvSpPr>
        <p:spPr/>
        <p:txBody>
          <a:bodyPr/>
          <a:lstStyle/>
          <a:p>
            <a:pPr marL="0" indent="0">
              <a:buNone/>
            </a:pPr>
            <a:r>
              <a:rPr lang="zh-TW" altLang="en-US" dirty="0" smtClean="0"/>
              <a:t>    這</a:t>
            </a:r>
            <a:r>
              <a:rPr lang="zh-TW" altLang="en-US" dirty="0"/>
              <a:t>就是扶輪的核心價值。但是為了證明這一點，我們必須透過增加更多「合格的」社員，而不是任何張三李四，以最簡單的方法來「光耀扶輪」。請記住一點，</a:t>
            </a:r>
            <a:r>
              <a:rPr lang="zh-TW" altLang="en-US" dirty="0">
                <a:solidFill>
                  <a:srgbClr val="FF0066"/>
                </a:solidFill>
              </a:rPr>
              <a:t>與其好高騖遠，不如腳踏實地，一點一滴去做</a:t>
            </a:r>
            <a:r>
              <a:rPr lang="zh-TW" altLang="en-US" dirty="0" smtClean="0">
                <a:solidFill>
                  <a:srgbClr val="FF0066"/>
                </a:solidFill>
              </a:rPr>
              <a:t>。</a:t>
            </a:r>
            <a:endParaRPr lang="zh-TW" altLang="en-US" dirty="0"/>
          </a:p>
          <a:p>
            <a:pPr marL="0" indent="0">
              <a:buNone/>
            </a:pPr>
            <a:r>
              <a:rPr lang="zh-TW" altLang="en-US" dirty="0" smtClean="0"/>
              <a:t>    各位</a:t>
            </a:r>
            <a:r>
              <a:rPr lang="zh-TW" altLang="en-US" dirty="0"/>
              <a:t>扶輪社員同仁，你們也一樣會留下你們的光輝。你們也一樣會「光耀扶輪」，讓人們看到這道光，並跟隨前進</a:t>
            </a:r>
            <a:r>
              <a:rPr lang="en-US" altLang="zh-TW" dirty="0"/>
              <a:t>…</a:t>
            </a:r>
            <a:r>
              <a:rPr lang="zh-TW" altLang="en-US" dirty="0"/>
              <a:t>這道光是服務之光</a:t>
            </a:r>
          </a:p>
        </p:txBody>
      </p:sp>
      <p:sp>
        <p:nvSpPr>
          <p:cNvPr id="2" name="標題 1"/>
          <p:cNvSpPr>
            <a:spLocks noGrp="1"/>
          </p:cNvSpPr>
          <p:nvPr>
            <p:ph type="title"/>
          </p:nvPr>
        </p:nvSpPr>
        <p:spPr/>
        <p:txBody>
          <a:bodyPr/>
          <a:lstStyle/>
          <a:p>
            <a:endParaRPr lang="zh-TW" altLang="en-US"/>
          </a:p>
        </p:txBody>
      </p:sp>
      <p:sp>
        <p:nvSpPr>
          <p:cNvPr id="149508" name="Rectangle 4"/>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49509" name="Rectangle 5"/>
          <p:cNvSpPr>
            <a:spLocks noChangeArrowheads="1"/>
          </p:cNvSpPr>
          <p:nvPr/>
        </p:nvSpPr>
        <p:spPr bwMode="auto">
          <a:xfrm>
            <a:off x="0" y="0"/>
            <a:ext cx="311150" cy="3667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sz="1800"/>
              <a:t>  </a:t>
            </a:r>
          </a:p>
        </p:txBody>
      </p:sp>
      <p:sp>
        <p:nvSpPr>
          <p:cNvPr id="149510" name="Rectangle 6"/>
          <p:cNvSpPr>
            <a:spLocks noChangeArrowheads="1"/>
          </p:cNvSpPr>
          <p:nvPr/>
        </p:nvSpPr>
        <p:spPr bwMode="auto">
          <a:xfrm>
            <a:off x="4410075" y="3230563"/>
            <a:ext cx="323850" cy="3968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spAutoFit/>
          </a:bodyPr>
          <a:lstStyle/>
          <a:p>
            <a:r>
              <a:rPr lang="en-US" altLang="zh-TW"/>
              <a:t>  </a:t>
            </a: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9" name="Rectangle 3"/>
          <p:cNvSpPr>
            <a:spLocks noGrp="1" noChangeArrowheads="1"/>
          </p:cNvSpPr>
          <p:nvPr>
            <p:ph idx="1"/>
          </p:nvPr>
        </p:nvSpPr>
        <p:spPr/>
        <p:txBody>
          <a:bodyPr/>
          <a:lstStyle/>
          <a:p>
            <a:pPr marL="0" indent="0">
              <a:buNone/>
            </a:pPr>
            <a:r>
              <a:rPr lang="zh-TW" altLang="en-US" sz="3600" dirty="0"/>
              <a:t>扶輪的首要工作在</a:t>
            </a:r>
            <a:r>
              <a:rPr lang="zh-TW" altLang="en-US" sz="3600" b="1" dirty="0">
                <a:solidFill>
                  <a:srgbClr val="CC3300"/>
                </a:solidFill>
              </a:rPr>
              <a:t>造人</a:t>
            </a:r>
            <a:endParaRPr lang="en-US" altLang="zh-TW" sz="3600" dirty="0" smtClean="0">
              <a:solidFill>
                <a:srgbClr val="CC3300"/>
              </a:solidFill>
            </a:endParaRPr>
          </a:p>
          <a:p>
            <a:pPr marL="0" indent="0">
              <a:buNone/>
            </a:pPr>
            <a:r>
              <a:rPr lang="zh-TW" altLang="en-US" sz="3600" dirty="0" smtClean="0"/>
              <a:t>扶</a:t>
            </a:r>
            <a:r>
              <a:rPr lang="zh-TW" altLang="en-US" sz="3600" dirty="0"/>
              <a:t>輪不是為愉悅的</a:t>
            </a:r>
            <a:r>
              <a:rPr lang="zh-TW" altLang="en-US" sz="3600" dirty="0" smtClean="0"/>
              <a:t>聯誼，</a:t>
            </a:r>
            <a:endParaRPr lang="en-US" altLang="zh-TW" sz="3600" dirty="0" smtClean="0"/>
          </a:p>
          <a:p>
            <a:pPr marL="0" indent="0">
              <a:buNone/>
            </a:pPr>
            <a:r>
              <a:rPr lang="zh-TW" altLang="en-US" sz="3600" dirty="0" smtClean="0"/>
              <a:t>而</a:t>
            </a:r>
            <a:r>
              <a:rPr lang="zh-TW" altLang="en-US" sz="3600" dirty="0"/>
              <a:t>成立的社交</a:t>
            </a:r>
            <a:r>
              <a:rPr lang="zh-TW" altLang="en-US" sz="3600" dirty="0" smtClean="0"/>
              <a:t>俱樂部，</a:t>
            </a:r>
            <a:endParaRPr lang="en-US" altLang="zh-TW" sz="3600" dirty="0"/>
          </a:p>
          <a:p>
            <a:pPr marL="0" indent="0">
              <a:buNone/>
            </a:pPr>
            <a:r>
              <a:rPr lang="zh-TW" altLang="en-US" sz="3600" dirty="0" smtClean="0"/>
              <a:t>也</a:t>
            </a:r>
            <a:r>
              <a:rPr lang="zh-TW" altLang="en-US" sz="3600" dirty="0"/>
              <a:t>不是另一個慈善</a:t>
            </a:r>
            <a:r>
              <a:rPr lang="zh-TW" altLang="en-US" sz="3600" dirty="0" smtClean="0"/>
              <a:t>組織</a:t>
            </a:r>
            <a:endParaRPr lang="zh-TW" altLang="en-US" sz="3600" dirty="0"/>
          </a:p>
          <a:p>
            <a:pPr marL="0" indent="0" algn="ctr">
              <a:buNone/>
            </a:pPr>
            <a:r>
              <a:rPr lang="zh-TW" altLang="en-US" b="1" dirty="0" smtClean="0"/>
              <a:t>扶</a:t>
            </a:r>
            <a:r>
              <a:rPr lang="zh-TW" altLang="en-US" b="1" dirty="0"/>
              <a:t>輪是一種  </a:t>
            </a:r>
            <a:r>
              <a:rPr lang="zh-TW" altLang="en-US" b="1" dirty="0">
                <a:solidFill>
                  <a:schemeClr val="accent1"/>
                </a:solidFill>
              </a:rPr>
              <a:t>生活的方式</a:t>
            </a:r>
          </a:p>
          <a:p>
            <a:pPr marL="0" indent="0" algn="ctr">
              <a:buNone/>
            </a:pPr>
            <a:r>
              <a:rPr lang="zh-TW" altLang="en-US" b="1" dirty="0" smtClean="0"/>
              <a:t>是</a:t>
            </a:r>
            <a:r>
              <a:rPr lang="zh-TW" altLang="en-US" b="1" dirty="0"/>
              <a:t>一種  </a:t>
            </a:r>
            <a:r>
              <a:rPr lang="zh-TW" altLang="en-US" b="1" dirty="0">
                <a:solidFill>
                  <a:srgbClr val="FF0000"/>
                </a:solidFill>
              </a:rPr>
              <a:t>思維的</a:t>
            </a:r>
            <a:r>
              <a:rPr lang="zh-TW" altLang="en-US" b="1" dirty="0" smtClean="0">
                <a:solidFill>
                  <a:srgbClr val="FF0000"/>
                </a:solidFill>
              </a:rPr>
              <a:t>態度</a:t>
            </a:r>
            <a:endParaRPr lang="zh-TW" altLang="en-US" b="1" dirty="0">
              <a:solidFill>
                <a:srgbClr val="FF0000"/>
              </a:solidFill>
            </a:endParaRPr>
          </a:p>
          <a:p>
            <a:pPr marL="0" indent="0" algn="ctr">
              <a:buNone/>
            </a:pPr>
            <a:r>
              <a:rPr lang="zh-TW" altLang="en-US" b="1" dirty="0" smtClean="0"/>
              <a:t>是</a:t>
            </a:r>
            <a:r>
              <a:rPr lang="zh-TW" altLang="en-US" b="1" dirty="0"/>
              <a:t>一種 </a:t>
            </a:r>
            <a:r>
              <a:rPr lang="zh-TW" altLang="en-US" b="1" dirty="0">
                <a:solidFill>
                  <a:srgbClr val="7030A0"/>
                </a:solidFill>
              </a:rPr>
              <a:t>心靈的境界</a:t>
            </a:r>
          </a:p>
          <a:p>
            <a:endParaRPr lang="en-US" altLang="zh-TW" dirty="0"/>
          </a:p>
        </p:txBody>
      </p:sp>
      <p:sp>
        <p:nvSpPr>
          <p:cNvPr id="121858" name="Rectangle 2"/>
          <p:cNvSpPr>
            <a:spLocks noGrp="1" noChangeArrowheads="1"/>
          </p:cNvSpPr>
          <p:nvPr>
            <p:ph type="title"/>
          </p:nvPr>
        </p:nvSpPr>
        <p:spPr>
          <a:xfrm>
            <a:off x="179512" y="260648"/>
            <a:ext cx="8208912" cy="752128"/>
          </a:xfrm>
        </p:spPr>
        <p:txBody>
          <a:bodyPr/>
          <a:lstStyle/>
          <a:p>
            <a:r>
              <a:rPr lang="zh-TW" altLang="en-US" dirty="0"/>
              <a:t>扶輪是所</a:t>
            </a:r>
            <a:r>
              <a:rPr lang="zh-TW" altLang="en-US" b="1" dirty="0" smtClean="0"/>
              <a:t>學校</a:t>
            </a:r>
            <a:endParaRPr lang="zh-TW" altLang="en-US" b="1"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8" name="Picture 4" descr="P2210818"/>
          <p:cNvPicPr>
            <a:picLocks noGrp="1" noChangeAspect="1" noChangeArrowheads="1"/>
          </p:cNvPicPr>
          <p:nvPr>
            <p:ph idx="1"/>
          </p:nvPr>
        </p:nvPicPr>
        <p:blipFill>
          <a:blip r:embed="rId3" cstate="print">
            <a:lum bright="6000" contrast="18000"/>
            <a:extLst>
              <a:ext uri="{28A0092B-C50C-407E-A947-70E740481C1C}">
                <a14:useLocalDpi xmlns:a14="http://schemas.microsoft.com/office/drawing/2010/main" xmlns="" val="0"/>
              </a:ext>
            </a:extLst>
          </a:blip>
          <a:srcRect r="1877"/>
          <a:stretch>
            <a:fillRect/>
          </a:stretch>
        </p:blipFill>
        <p:spPr>
          <a:xfrm>
            <a:off x="4602956" y="1592262"/>
            <a:ext cx="3365500" cy="4681537"/>
          </a:xfrm>
          <a:noFill/>
          <a:ln w="19050">
            <a:solidFill>
              <a:srgbClr val="000000"/>
            </a:solidFill>
            <a:miter lim="800000"/>
            <a:headEnd/>
            <a:tailEnd/>
          </a:ln>
          <a:extLst>
            <a:ext uri="{909E8E84-426E-40DD-AFC4-6F175D3DCCD1}">
              <a14:hiddenFill xmlns:a14="http://schemas.microsoft.com/office/drawing/2010/main" xmlns="">
                <a:solidFill>
                  <a:srgbClr val="FFFFFF"/>
                </a:solid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7826" name="Rectangle 2"/>
          <p:cNvSpPr>
            <a:spLocks noGrp="1" noChangeArrowheads="1"/>
          </p:cNvSpPr>
          <p:nvPr>
            <p:ph type="title"/>
          </p:nvPr>
        </p:nvSpPr>
        <p:spPr>
          <a:xfrm>
            <a:off x="457200" y="260350"/>
            <a:ext cx="8291513" cy="2663825"/>
          </a:xfrm>
        </p:spPr>
        <p:txBody>
          <a:bodyPr/>
          <a:lstStyle/>
          <a:p>
            <a:r>
              <a:rPr lang="en-US" altLang="zh-TW" sz="2800"/>
              <a:t>  </a:t>
            </a:r>
            <a:r>
              <a:rPr lang="zh-TW" altLang="en-US" sz="3600"/>
              <a:t>日本資深前總監 </a:t>
            </a:r>
            <a:r>
              <a:rPr lang="zh-TW" altLang="en-US" sz="3600" b="1"/>
              <a:t>佐藤千壽</a:t>
            </a:r>
            <a:r>
              <a:rPr lang="zh-TW" altLang="en-US" sz="3600"/>
              <a:t> 曾發表</a:t>
            </a:r>
            <a:r>
              <a:rPr lang="zh-TW" altLang="en-US" sz="3200"/>
              <a:t/>
            </a:r>
            <a:br>
              <a:rPr lang="zh-TW" altLang="en-US" sz="3200"/>
            </a:br>
            <a:r>
              <a:rPr lang="zh-TW" altLang="en-US" sz="3200"/>
              <a:t>        </a:t>
            </a:r>
            <a:r>
              <a:rPr lang="zh-TW" altLang="en-US" sz="4000"/>
              <a:t>“  扶輪之大乘與小乘之路 ”</a:t>
            </a:r>
            <a:r>
              <a:rPr lang="zh-TW" altLang="en-US" sz="3200"/>
              <a:t/>
            </a:r>
            <a:br>
              <a:rPr lang="zh-TW" altLang="en-US" sz="3200"/>
            </a:br>
            <a:r>
              <a:rPr lang="zh-TW" altLang="en-US" sz="4600"/>
              <a:t/>
            </a:r>
            <a:br>
              <a:rPr lang="zh-TW" altLang="en-US" sz="4600"/>
            </a:br>
            <a:endParaRPr lang="zh-TW" altLang="en-US" sz="4600"/>
          </a:p>
        </p:txBody>
      </p:sp>
    </p:spTree>
  </p:cSld>
  <p:clrMapOvr>
    <a:masterClrMapping/>
  </p:clrMapOvr>
  <p:transition spd="med">
    <p:random/>
    <p:sndAc>
      <p:stSnd>
        <p:snd r:embed="rId2" name="type.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77828"/>
                                        </p:tgtEl>
                                        <p:attrNameLst>
                                          <p:attrName>style.visibility</p:attrName>
                                        </p:attrNameLst>
                                      </p:cBhvr>
                                      <p:to>
                                        <p:strVal val="visible"/>
                                      </p:to>
                                    </p:set>
                                    <p:animEffect transition="in" filter="dissolve">
                                      <p:cBhvr>
                                        <p:cTn id="7" dur="500"/>
                                        <p:tgtEl>
                                          <p:spTgt spid="77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79512" y="908720"/>
            <a:ext cx="8686800" cy="5184576"/>
          </a:xfrm>
        </p:spPr>
        <p:txBody>
          <a:bodyPr/>
          <a:lstStyle/>
          <a:p>
            <a:pPr marL="0" indent="0">
              <a:buNone/>
            </a:pPr>
            <a:r>
              <a:rPr lang="zh-TW" altLang="en-US" sz="3000" dirty="0" smtClean="0"/>
              <a:t>應</a:t>
            </a:r>
            <a:r>
              <a:rPr lang="zh-TW" altLang="en-US" sz="3000" dirty="0"/>
              <a:t>先 </a:t>
            </a:r>
            <a:r>
              <a:rPr lang="zh-TW" altLang="en-US" sz="3000" dirty="0" smtClean="0"/>
              <a:t>  修身</a:t>
            </a:r>
            <a:r>
              <a:rPr lang="en-US" altLang="zh-TW" sz="3000" dirty="0"/>
              <a:t>(</a:t>
            </a:r>
            <a:r>
              <a:rPr lang="zh-TW" altLang="en-US" sz="3000" dirty="0"/>
              <a:t>小乘</a:t>
            </a:r>
            <a:r>
              <a:rPr lang="en-US" altLang="zh-TW" sz="3000" dirty="0"/>
              <a:t>)</a:t>
            </a:r>
            <a:br>
              <a:rPr lang="en-US" altLang="zh-TW" sz="3000" dirty="0"/>
            </a:br>
            <a:r>
              <a:rPr lang="en-US" altLang="zh-TW" sz="3000" dirty="0"/>
              <a:t>  </a:t>
            </a:r>
            <a:r>
              <a:rPr lang="zh-TW" altLang="en-US" sz="3000" dirty="0" smtClean="0"/>
              <a:t>才能 </a:t>
            </a:r>
            <a:r>
              <a:rPr lang="zh-TW" altLang="en-US" sz="3000" dirty="0"/>
              <a:t>齊家 治國 平天下</a:t>
            </a:r>
            <a:r>
              <a:rPr lang="en-US" altLang="zh-TW" sz="3000" dirty="0"/>
              <a:t>(</a:t>
            </a:r>
            <a:r>
              <a:rPr lang="zh-TW" altLang="en-US" sz="3000" dirty="0"/>
              <a:t>大乘</a:t>
            </a:r>
            <a:r>
              <a:rPr lang="en-US" altLang="zh-TW" sz="3000" dirty="0" smtClean="0"/>
              <a:t>)</a:t>
            </a:r>
          </a:p>
          <a:p>
            <a:pPr marL="0" indent="0" algn="ctr">
              <a:buNone/>
            </a:pPr>
            <a:r>
              <a:rPr lang="zh-TW" altLang="en-US" sz="3000" dirty="0" smtClean="0"/>
              <a:t>即</a:t>
            </a:r>
            <a:r>
              <a:rPr lang="zh-TW" altLang="en-US" sz="3000" dirty="0"/>
              <a:t>以</a:t>
            </a:r>
            <a:r>
              <a:rPr lang="zh-TW" altLang="en-US" sz="4100" b="1" dirty="0">
                <a:solidFill>
                  <a:srgbClr val="CC3300"/>
                </a:solidFill>
              </a:rPr>
              <a:t>職業</a:t>
            </a:r>
            <a:r>
              <a:rPr lang="zh-TW" altLang="en-US" sz="4100" b="1" dirty="0" smtClean="0">
                <a:solidFill>
                  <a:srgbClr val="CC3300"/>
                </a:solidFill>
              </a:rPr>
              <a:t>服務</a:t>
            </a:r>
            <a:r>
              <a:rPr lang="en-US" altLang="zh-TW" sz="4100" b="1" dirty="0">
                <a:solidFill>
                  <a:srgbClr val="CC3300"/>
                </a:solidFill>
              </a:rPr>
              <a:t>(</a:t>
            </a:r>
            <a:r>
              <a:rPr lang="en-US" altLang="zh-TW" sz="4100" b="1" dirty="0" smtClean="0">
                <a:solidFill>
                  <a:srgbClr val="CC3300"/>
                </a:solidFill>
                <a:latin typeface="GungsuhChe" pitchFamily="49" charset="-127"/>
                <a:ea typeface="GungsuhChe" pitchFamily="49" charset="-127"/>
              </a:rPr>
              <a:t>I </a:t>
            </a:r>
            <a:r>
              <a:rPr lang="en-US" altLang="zh-TW" sz="4100" b="1" dirty="0">
                <a:solidFill>
                  <a:srgbClr val="CC3300"/>
                </a:solidFill>
                <a:latin typeface="GungsuhChe" pitchFamily="49" charset="-127"/>
                <a:ea typeface="GungsuhChe" pitchFamily="49" charset="-127"/>
              </a:rPr>
              <a:t>Serve)</a:t>
            </a:r>
            <a:r>
              <a:rPr lang="zh-TW" altLang="en-US" sz="3000" dirty="0"/>
              <a:t>促進</a:t>
            </a:r>
            <a:r>
              <a:rPr lang="zh-TW" altLang="en-US" sz="3000" dirty="0" smtClean="0"/>
              <a:t>和平</a:t>
            </a:r>
            <a:r>
              <a:rPr lang="zh-TW" altLang="en-US" dirty="0"/>
              <a:t>，</a:t>
            </a:r>
            <a:r>
              <a:rPr lang="zh-TW" altLang="en-US" sz="3000" dirty="0" smtClean="0"/>
              <a:t>總之</a:t>
            </a:r>
            <a:endParaRPr lang="en-US" altLang="zh-TW" sz="2500" dirty="0"/>
          </a:p>
          <a:p>
            <a:pPr marL="0" indent="0" algn="ctr">
              <a:buNone/>
            </a:pPr>
            <a:r>
              <a:rPr lang="zh-TW" altLang="en-US" sz="3400" b="1" dirty="0" smtClean="0">
                <a:solidFill>
                  <a:srgbClr val="FF0066"/>
                </a:solidFill>
              </a:rPr>
              <a:t>扶</a:t>
            </a:r>
            <a:r>
              <a:rPr lang="zh-TW" altLang="en-US" sz="3400" b="1" dirty="0">
                <a:solidFill>
                  <a:srgbClr val="FF0066"/>
                </a:solidFill>
              </a:rPr>
              <a:t>輪</a:t>
            </a:r>
            <a:r>
              <a:rPr lang="zh-TW" altLang="en-US" sz="3400" b="1" dirty="0" smtClean="0">
                <a:solidFill>
                  <a:srgbClr val="FF0066"/>
                </a:solidFill>
              </a:rPr>
              <a:t>能</a:t>
            </a:r>
            <a:r>
              <a:rPr lang="zh-TW" altLang="en-US" sz="3400" b="1" dirty="0">
                <a:solidFill>
                  <a:srgbClr val="FF0066"/>
                </a:solidFill>
              </a:rPr>
              <a:t>，</a:t>
            </a:r>
            <a:r>
              <a:rPr lang="zh-TW" altLang="en-US" sz="3400" b="1" dirty="0" smtClean="0">
                <a:solidFill>
                  <a:srgbClr val="FF0066"/>
                </a:solidFill>
              </a:rPr>
              <a:t>但</a:t>
            </a:r>
            <a:r>
              <a:rPr lang="zh-TW" altLang="en-US" sz="3400" b="1" dirty="0">
                <a:solidFill>
                  <a:srgbClr val="FF0066"/>
                </a:solidFill>
              </a:rPr>
              <a:t>其他組織</a:t>
            </a:r>
            <a:r>
              <a:rPr lang="zh-TW" altLang="en-US" sz="3400" b="1" dirty="0" smtClean="0">
                <a:solidFill>
                  <a:srgbClr val="FF0066"/>
                </a:solidFill>
              </a:rPr>
              <a:t>不能</a:t>
            </a:r>
            <a:endParaRPr lang="en-US" altLang="zh-TW" sz="3400" b="1" dirty="0" smtClean="0">
              <a:solidFill>
                <a:srgbClr val="FF0066"/>
              </a:solidFill>
            </a:endParaRPr>
          </a:p>
          <a:p>
            <a:pPr marL="0" indent="0" algn="ctr">
              <a:buNone/>
            </a:pPr>
            <a:r>
              <a:rPr lang="zh-TW" altLang="en-US" sz="3400" dirty="0" smtClean="0"/>
              <a:t>提供</a:t>
            </a:r>
            <a:r>
              <a:rPr lang="zh-TW" altLang="en-US" sz="3400" dirty="0"/>
              <a:t>的東西</a:t>
            </a:r>
            <a:r>
              <a:rPr lang="zh-TW" altLang="en-US" sz="3400" dirty="0" smtClean="0"/>
              <a:t>中，還有</a:t>
            </a:r>
            <a:r>
              <a:rPr lang="zh-TW" altLang="en-US" sz="3400" dirty="0"/>
              <a:t>什麼比職業服務</a:t>
            </a:r>
            <a:r>
              <a:rPr lang="zh-TW" altLang="en-US" sz="3400" dirty="0" smtClean="0"/>
              <a:t>更好更</a:t>
            </a:r>
            <a:r>
              <a:rPr lang="zh-TW" altLang="en-US" sz="3400" dirty="0"/>
              <a:t>佳的觀念</a:t>
            </a:r>
            <a:r>
              <a:rPr lang="en-US" altLang="zh-TW" sz="3400" dirty="0" smtClean="0"/>
              <a:t>?</a:t>
            </a:r>
            <a:r>
              <a:rPr lang="en-US" altLang="zh-TW" sz="3000" dirty="0"/>
              <a:t/>
            </a:r>
            <a:br>
              <a:rPr lang="en-US" altLang="zh-TW" sz="3000" dirty="0"/>
            </a:br>
            <a:r>
              <a:rPr lang="zh-TW" altLang="en-US" sz="3700" dirty="0"/>
              <a:t>請各位社友帶頭前進做好自己</a:t>
            </a:r>
            <a:r>
              <a:rPr lang="zh-TW" altLang="en-US" sz="3700" dirty="0" smtClean="0"/>
              <a:t>的</a:t>
            </a:r>
            <a:endParaRPr lang="en-US" altLang="zh-TW" sz="3700" dirty="0" smtClean="0"/>
          </a:p>
          <a:p>
            <a:pPr marL="0" indent="0" algn="ctr">
              <a:buNone/>
            </a:pPr>
            <a:r>
              <a:rPr lang="zh-TW" altLang="en-US" sz="4000" b="1" dirty="0" smtClean="0">
                <a:solidFill>
                  <a:srgbClr val="7030A0"/>
                </a:solidFill>
              </a:rPr>
              <a:t>職業</a:t>
            </a:r>
            <a:r>
              <a:rPr lang="zh-TW" altLang="en-US" sz="4000" b="1" dirty="0">
                <a:solidFill>
                  <a:srgbClr val="7030A0"/>
                </a:solidFill>
              </a:rPr>
              <a:t>服務</a:t>
            </a:r>
            <a:r>
              <a:rPr lang="en-US" altLang="zh-TW" sz="4000" b="1" dirty="0">
                <a:solidFill>
                  <a:srgbClr val="7030A0"/>
                </a:solidFill>
              </a:rPr>
              <a:t>(</a:t>
            </a:r>
            <a:r>
              <a:rPr lang="en-US" altLang="zh-TW" sz="4000" b="1" dirty="0">
                <a:solidFill>
                  <a:srgbClr val="7030A0"/>
                </a:solidFill>
                <a:latin typeface="GungsuhChe" pitchFamily="49" charset="-127"/>
                <a:ea typeface="GungsuhChe" pitchFamily="49" charset="-127"/>
              </a:rPr>
              <a:t>I Serve)</a:t>
            </a:r>
            <a:endParaRPr lang="en-US" altLang="zh-TW" sz="4000" dirty="0">
              <a:solidFill>
                <a:srgbClr val="7030A0"/>
              </a:solidFill>
              <a:latin typeface="GungsuhChe" pitchFamily="49" charset="-127"/>
              <a:ea typeface="GungsuhChe" pitchFamily="49" charset="-127"/>
            </a:endParaRPr>
          </a:p>
        </p:txBody>
      </p:sp>
      <p:sp>
        <p:nvSpPr>
          <p:cNvPr id="61442" name="Rectangle 2"/>
          <p:cNvSpPr>
            <a:spLocks noGrp="1" noChangeArrowheads="1"/>
          </p:cNvSpPr>
          <p:nvPr>
            <p:ph type="title"/>
          </p:nvPr>
        </p:nvSpPr>
        <p:spPr/>
        <p:txBody>
          <a:bodyPr/>
          <a:lstStyle/>
          <a:p>
            <a:r>
              <a:rPr lang="en-US" altLang="zh-TW" dirty="0" smtClean="0"/>
              <a:t>COOKIE</a:t>
            </a:r>
            <a:r>
              <a:rPr lang="zh-TW" altLang="en-US" dirty="0" smtClean="0"/>
              <a:t>我認為</a:t>
            </a:r>
            <a:r>
              <a:rPr lang="en-US" altLang="zh-TW" dirty="0" smtClean="0"/>
              <a:t>…</a:t>
            </a:r>
            <a:endParaRPr lang="zh-TW" altLang="zh-TW"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457200" y="1412776"/>
            <a:ext cx="8229600" cy="4525963"/>
          </a:xfrm>
        </p:spPr>
        <p:txBody>
          <a:bodyPr/>
          <a:lstStyle/>
          <a:p>
            <a:pPr>
              <a:lnSpc>
                <a:spcPct val="90000"/>
              </a:lnSpc>
            </a:pPr>
            <a:r>
              <a:rPr lang="zh-TW" altLang="en-US" sz="2400" b="1" dirty="0"/>
              <a:t>社員及擴展月</a:t>
            </a:r>
            <a:r>
              <a:rPr lang="en-US" altLang="zh-TW" sz="2400" b="1" dirty="0" smtClean="0"/>
              <a:t>-------</a:t>
            </a:r>
            <a:r>
              <a:rPr lang="en-US" altLang="zh-TW" sz="2400" b="1" dirty="0"/>
              <a:t>8 </a:t>
            </a:r>
            <a:r>
              <a:rPr lang="zh-TW" altLang="en-US" sz="2400" b="1" dirty="0"/>
              <a:t>月</a:t>
            </a:r>
          </a:p>
          <a:p>
            <a:pPr>
              <a:lnSpc>
                <a:spcPct val="90000"/>
              </a:lnSpc>
            </a:pPr>
            <a:r>
              <a:rPr lang="zh-TW" altLang="en-US" sz="2400" b="1" dirty="0">
                <a:solidFill>
                  <a:schemeClr val="hlink"/>
                </a:solidFill>
              </a:rPr>
              <a:t>新世代月</a:t>
            </a:r>
            <a:r>
              <a:rPr lang="en-US" altLang="zh-TW" sz="2400" b="1" dirty="0" smtClean="0"/>
              <a:t>-----------</a:t>
            </a:r>
            <a:r>
              <a:rPr lang="en-US" altLang="zh-TW" sz="2400" b="1" dirty="0"/>
              <a:t>9 </a:t>
            </a:r>
            <a:r>
              <a:rPr lang="zh-TW" altLang="en-US" sz="2400" b="1" dirty="0"/>
              <a:t>月 </a:t>
            </a:r>
            <a:r>
              <a:rPr lang="en-US" altLang="zh-TW" sz="2400" b="1" dirty="0" smtClean="0"/>
              <a:t>-----</a:t>
            </a:r>
            <a:r>
              <a:rPr lang="zh-TW" altLang="en-US" sz="2400" b="1" i="1" dirty="0"/>
              <a:t>基礎教育及識字月</a:t>
            </a:r>
          </a:p>
          <a:p>
            <a:pPr>
              <a:lnSpc>
                <a:spcPct val="90000"/>
              </a:lnSpc>
            </a:pPr>
            <a:r>
              <a:rPr lang="zh-TW" altLang="en-US" sz="2400" b="1" dirty="0">
                <a:solidFill>
                  <a:srgbClr val="FF0066"/>
                </a:solidFill>
              </a:rPr>
              <a:t>職業服務月</a:t>
            </a:r>
            <a:r>
              <a:rPr lang="en-US" altLang="zh-TW" sz="2400" b="1" dirty="0" smtClean="0"/>
              <a:t>--------10</a:t>
            </a:r>
            <a:r>
              <a:rPr lang="zh-TW" altLang="en-US" sz="2400" b="1" dirty="0" smtClean="0"/>
              <a:t> 月</a:t>
            </a:r>
            <a:r>
              <a:rPr lang="en-US" altLang="zh-TW" sz="2400" b="1" i="1" dirty="0" smtClean="0"/>
              <a:t>------</a:t>
            </a:r>
            <a:r>
              <a:rPr lang="zh-TW" altLang="en-US" sz="2400" b="1" i="1" dirty="0"/>
              <a:t>經濟及社區發展月</a:t>
            </a:r>
          </a:p>
          <a:p>
            <a:pPr>
              <a:lnSpc>
                <a:spcPct val="90000"/>
              </a:lnSpc>
            </a:pPr>
            <a:r>
              <a:rPr lang="zh-TW" altLang="en-US" sz="2400" b="1" dirty="0"/>
              <a:t>扶輪基金月</a:t>
            </a:r>
            <a:r>
              <a:rPr lang="en-US" altLang="zh-TW" sz="2400" b="1" dirty="0" smtClean="0"/>
              <a:t>--------11</a:t>
            </a:r>
            <a:r>
              <a:rPr lang="zh-TW" altLang="en-US" sz="2400" b="1" dirty="0" smtClean="0"/>
              <a:t> 月</a:t>
            </a:r>
            <a:endParaRPr lang="zh-TW" altLang="en-US" sz="2400" b="1" dirty="0"/>
          </a:p>
          <a:p>
            <a:pPr>
              <a:lnSpc>
                <a:spcPct val="90000"/>
              </a:lnSpc>
            </a:pPr>
            <a:r>
              <a:rPr lang="zh-TW" altLang="en-US" sz="2400" b="1" dirty="0"/>
              <a:t>家庭月</a:t>
            </a:r>
            <a:r>
              <a:rPr lang="en-US" altLang="zh-TW" sz="2400" b="1" dirty="0" smtClean="0"/>
              <a:t>------------12</a:t>
            </a:r>
            <a:r>
              <a:rPr lang="zh-TW" altLang="en-US" sz="2400" b="1" dirty="0" smtClean="0"/>
              <a:t> 月</a:t>
            </a:r>
            <a:r>
              <a:rPr lang="en-US" altLang="zh-TW" sz="2400" b="1" dirty="0" smtClean="0"/>
              <a:t>------</a:t>
            </a:r>
            <a:r>
              <a:rPr lang="zh-TW" altLang="en-US" sz="2400" b="1" i="1" dirty="0" smtClean="0"/>
              <a:t>預防</a:t>
            </a:r>
            <a:r>
              <a:rPr lang="zh-TW" altLang="en-US" sz="2400" b="1" i="1" dirty="0"/>
              <a:t>與治療疾病月</a:t>
            </a:r>
          </a:p>
          <a:p>
            <a:pPr>
              <a:lnSpc>
                <a:spcPct val="90000"/>
              </a:lnSpc>
            </a:pPr>
            <a:r>
              <a:rPr lang="zh-TW" altLang="en-US" sz="2400" b="1" dirty="0"/>
              <a:t>扶輪理解推行月</a:t>
            </a:r>
            <a:r>
              <a:rPr lang="en-US" altLang="zh-TW" sz="2400" b="1" dirty="0" smtClean="0"/>
              <a:t>-----1 </a:t>
            </a:r>
            <a:r>
              <a:rPr lang="zh-TW" altLang="en-US" sz="2400" b="1" dirty="0"/>
              <a:t>月</a:t>
            </a:r>
            <a:r>
              <a:rPr lang="en-US" altLang="zh-TW" sz="2400" b="1" dirty="0" smtClean="0"/>
              <a:t>------</a:t>
            </a:r>
            <a:r>
              <a:rPr lang="zh-TW" altLang="en-US" sz="2400" b="1" i="1" dirty="0" smtClean="0">
                <a:solidFill>
                  <a:srgbClr val="FF0066"/>
                </a:solidFill>
              </a:rPr>
              <a:t>職業</a:t>
            </a:r>
            <a:r>
              <a:rPr lang="zh-TW" altLang="en-US" sz="2400" b="1" i="1" dirty="0">
                <a:solidFill>
                  <a:srgbClr val="FF0066"/>
                </a:solidFill>
              </a:rPr>
              <a:t>服務月</a:t>
            </a:r>
          </a:p>
          <a:p>
            <a:pPr>
              <a:lnSpc>
                <a:spcPct val="90000"/>
              </a:lnSpc>
            </a:pPr>
            <a:r>
              <a:rPr lang="zh-TW" altLang="en-US" sz="2400" b="1" dirty="0"/>
              <a:t>世界暸解月</a:t>
            </a:r>
            <a:r>
              <a:rPr lang="en-US" altLang="zh-TW" sz="2400" b="1" dirty="0" smtClean="0"/>
              <a:t>---------2 </a:t>
            </a:r>
            <a:r>
              <a:rPr lang="zh-TW" altLang="en-US" sz="2400" b="1" dirty="0"/>
              <a:t>月</a:t>
            </a:r>
            <a:r>
              <a:rPr lang="en-US" altLang="zh-TW" sz="2400" b="1" dirty="0" smtClean="0"/>
              <a:t>------</a:t>
            </a:r>
            <a:r>
              <a:rPr lang="zh-TW" altLang="en-US" sz="2400" b="1" i="1" dirty="0" smtClean="0"/>
              <a:t>和平</a:t>
            </a:r>
            <a:r>
              <a:rPr lang="zh-TW" altLang="en-US" sz="2400" b="1" i="1" dirty="0"/>
              <a:t>與預防</a:t>
            </a:r>
            <a:r>
              <a:rPr lang="en-US" altLang="zh-TW" sz="2400" b="1" i="1" dirty="0"/>
              <a:t>/</a:t>
            </a:r>
            <a:r>
              <a:rPr lang="zh-TW" altLang="en-US" sz="2400" b="1" i="1" dirty="0"/>
              <a:t>解決衝突月</a:t>
            </a:r>
          </a:p>
          <a:p>
            <a:pPr>
              <a:lnSpc>
                <a:spcPct val="90000"/>
              </a:lnSpc>
            </a:pPr>
            <a:r>
              <a:rPr lang="zh-TW" altLang="en-US" sz="2400" b="1" dirty="0"/>
              <a:t>識字月</a:t>
            </a:r>
            <a:r>
              <a:rPr lang="en-US" altLang="zh-TW" sz="2400" b="1" dirty="0" smtClean="0"/>
              <a:t>-------------3 </a:t>
            </a:r>
            <a:r>
              <a:rPr lang="zh-TW" altLang="en-US" sz="2400" b="1" dirty="0"/>
              <a:t>月</a:t>
            </a:r>
            <a:r>
              <a:rPr lang="en-US" altLang="zh-TW" sz="2400" b="1" dirty="0" smtClean="0"/>
              <a:t>------</a:t>
            </a:r>
            <a:r>
              <a:rPr lang="zh-TW" altLang="en-US" sz="2400" b="1" i="1" dirty="0" smtClean="0"/>
              <a:t>水</a:t>
            </a:r>
            <a:r>
              <a:rPr lang="zh-TW" altLang="en-US" sz="2400" b="1" i="1" dirty="0"/>
              <a:t>及衛生設施月</a:t>
            </a:r>
          </a:p>
          <a:p>
            <a:pPr>
              <a:lnSpc>
                <a:spcPct val="90000"/>
              </a:lnSpc>
            </a:pPr>
            <a:r>
              <a:rPr lang="zh-TW" altLang="en-US" sz="2400" b="1" dirty="0"/>
              <a:t>雜誌月</a:t>
            </a:r>
            <a:r>
              <a:rPr lang="en-US" altLang="zh-TW" sz="2400" b="1" dirty="0" smtClean="0"/>
              <a:t>-------------</a:t>
            </a:r>
            <a:r>
              <a:rPr lang="en-US" altLang="zh-TW" sz="2400" b="1" dirty="0"/>
              <a:t>4 </a:t>
            </a:r>
            <a:r>
              <a:rPr lang="zh-TW" altLang="en-US" sz="2400" b="1" dirty="0"/>
              <a:t>月</a:t>
            </a:r>
            <a:r>
              <a:rPr lang="en-US" altLang="zh-TW" sz="2400" b="1" dirty="0" smtClean="0"/>
              <a:t>------</a:t>
            </a:r>
            <a:r>
              <a:rPr lang="zh-TW" altLang="en-US" sz="2400" b="1" i="1" dirty="0" smtClean="0"/>
              <a:t>母親</a:t>
            </a:r>
            <a:r>
              <a:rPr lang="zh-TW" altLang="en-US" sz="2400" b="1" i="1" dirty="0"/>
              <a:t>及兒童健康月</a:t>
            </a:r>
          </a:p>
          <a:p>
            <a:pPr>
              <a:lnSpc>
                <a:spcPct val="90000"/>
              </a:lnSpc>
            </a:pPr>
            <a:r>
              <a:rPr lang="zh-TW" altLang="en-US" sz="2400" b="1" dirty="0"/>
              <a:t>                   </a:t>
            </a:r>
            <a:r>
              <a:rPr lang="en-US" altLang="zh-TW" sz="2400" b="1" dirty="0" smtClean="0"/>
              <a:t>5 </a:t>
            </a:r>
            <a:r>
              <a:rPr lang="zh-TW" altLang="en-US" sz="2400" b="1" dirty="0"/>
              <a:t>月</a:t>
            </a:r>
            <a:r>
              <a:rPr lang="en-US" altLang="zh-TW" sz="2400" b="1" dirty="0" smtClean="0"/>
              <a:t>------</a:t>
            </a:r>
            <a:r>
              <a:rPr lang="zh-TW" altLang="en-US" sz="2400" b="1" i="1" dirty="0">
                <a:solidFill>
                  <a:schemeClr val="hlink"/>
                </a:solidFill>
              </a:rPr>
              <a:t>青少年服務月</a:t>
            </a:r>
            <a:r>
              <a:rPr lang="zh-TW" altLang="en-US" sz="2400" b="1" dirty="0"/>
              <a:t>  </a:t>
            </a:r>
          </a:p>
          <a:p>
            <a:pPr>
              <a:lnSpc>
                <a:spcPct val="90000"/>
              </a:lnSpc>
            </a:pPr>
            <a:r>
              <a:rPr lang="zh-TW" altLang="en-US" sz="2400" b="1" dirty="0"/>
              <a:t>扶輪聯誼月</a:t>
            </a:r>
            <a:r>
              <a:rPr lang="en-US" altLang="zh-TW" sz="2400" b="1" dirty="0" smtClean="0"/>
              <a:t>---------</a:t>
            </a:r>
            <a:r>
              <a:rPr lang="en-US" altLang="zh-TW" sz="2400" b="1" dirty="0"/>
              <a:t>6 </a:t>
            </a:r>
            <a:r>
              <a:rPr lang="zh-TW" altLang="en-US" sz="2400" b="1" dirty="0"/>
              <a:t>月</a:t>
            </a:r>
          </a:p>
        </p:txBody>
      </p:sp>
      <p:sp>
        <p:nvSpPr>
          <p:cNvPr id="144386" name="Rectangle 2"/>
          <p:cNvSpPr>
            <a:spLocks noGrp="1" noChangeArrowheads="1"/>
          </p:cNvSpPr>
          <p:nvPr>
            <p:ph type="title"/>
          </p:nvPr>
        </p:nvSpPr>
        <p:spPr>
          <a:xfrm>
            <a:off x="467544" y="444624"/>
            <a:ext cx="8208912" cy="752128"/>
          </a:xfrm>
        </p:spPr>
        <p:txBody>
          <a:bodyPr/>
          <a:lstStyle/>
          <a:p>
            <a:r>
              <a:rPr lang="zh-TW" altLang="en-US" sz="3200" b="1" dirty="0"/>
              <a:t>為表彰及聚焦服務，理事會訂定以下特別月</a:t>
            </a:r>
            <a:r>
              <a:rPr lang="en-US" altLang="zh-TW" sz="2400" b="1" dirty="0"/>
              <a:t>2014.10</a:t>
            </a:r>
            <a:r>
              <a:rPr lang="zh-TW" altLang="en-US" sz="2400" b="1" dirty="0"/>
              <a:t>理事會已修改如下以凸顯焦點</a:t>
            </a:r>
            <a:r>
              <a:rPr lang="zh-TW" altLang="en-US" sz="2400" b="1" dirty="0" smtClean="0"/>
              <a:t>領域</a:t>
            </a:r>
            <a:r>
              <a:rPr lang="en-US" altLang="zh-TW" sz="2400" b="1" dirty="0"/>
              <a:t/>
            </a:r>
            <a:br>
              <a:rPr lang="en-US" altLang="zh-TW" sz="2400" b="1" dirty="0"/>
            </a:br>
            <a:r>
              <a:rPr lang="zh-TW" altLang="en-US" sz="2400" b="1" dirty="0"/>
              <a:t> </a:t>
            </a:r>
            <a:r>
              <a:rPr lang="zh-TW" altLang="en-US" sz="2400" b="1" dirty="0" smtClean="0"/>
              <a:t>                                                                </a:t>
            </a:r>
            <a:r>
              <a:rPr lang="zh-TW" altLang="en-US" sz="2400" b="1" i="1" dirty="0" smtClean="0"/>
              <a:t>預計</a:t>
            </a:r>
            <a:r>
              <a:rPr lang="zh-TW" altLang="en-US" sz="2400" b="1" i="1" dirty="0"/>
              <a:t>將於</a:t>
            </a:r>
            <a:r>
              <a:rPr lang="en-US" altLang="zh-TW" sz="2400" b="1" i="1" dirty="0"/>
              <a:t>2016-17</a:t>
            </a:r>
            <a:r>
              <a:rPr lang="zh-TW" altLang="en-US" sz="2400" b="1" i="1" dirty="0"/>
              <a:t>以後實施</a:t>
            </a:r>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2" name="Picture 4" descr="riemblem_c_large"/>
          <p:cNvPicPr>
            <a:picLocks noGrp="1" noChangeAspect="1" noChangeArrowheads="1"/>
          </p:cNvPicPr>
          <p:nvPr>
            <p:ph type="title"/>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tretch>
            <a:fillRect/>
          </a:stretch>
        </p:blipFill>
        <p:spPr>
          <a:xfrm>
            <a:off x="539551" y="314424"/>
            <a:ext cx="3330599" cy="3330599"/>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63491" name="Rectangle 3"/>
          <p:cNvSpPr>
            <a:spLocks noGrp="1" noChangeArrowheads="1"/>
          </p:cNvSpPr>
          <p:nvPr>
            <p:ph type="body" idx="1"/>
          </p:nvPr>
        </p:nvSpPr>
        <p:spPr/>
        <p:txBody>
          <a:bodyPr/>
          <a:lstStyle/>
          <a:p>
            <a:pPr algn="r"/>
            <a:r>
              <a:rPr lang="en-US" altLang="zh-TW" sz="3400" dirty="0"/>
              <a:t>                       </a:t>
            </a:r>
            <a:r>
              <a:rPr lang="en-US" altLang="zh-TW" sz="6200" dirty="0"/>
              <a:t>          </a:t>
            </a:r>
            <a:br>
              <a:rPr lang="en-US" altLang="zh-TW" sz="6200" dirty="0"/>
            </a:br>
            <a:r>
              <a:rPr lang="en-US" altLang="zh-TW" sz="6200" dirty="0"/>
              <a:t>            </a:t>
            </a:r>
            <a:r>
              <a:rPr lang="zh-TW" altLang="en-US" sz="10200" b="1" dirty="0"/>
              <a:t>謝 </a:t>
            </a:r>
            <a:r>
              <a:rPr lang="zh-TW" altLang="en-US" sz="10200" b="1" dirty="0" smtClean="0"/>
              <a:t>謝！</a:t>
            </a:r>
            <a:endParaRPr lang="zh-TW" altLang="en-US" sz="10200" b="1" dirty="0"/>
          </a:p>
        </p:txBody>
      </p:sp>
    </p:spTree>
  </p:cSld>
  <p:clrMapOvr>
    <a:masterClrMapping/>
  </p:clrMapOvr>
  <p:transition spd="med">
    <p:random/>
    <p:sndAc>
      <p:stSnd>
        <p:snd r:embed="rId2" name="typ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pPr marL="0" indent="0">
              <a:buNone/>
            </a:pPr>
            <a:r>
              <a:rPr lang="zh-TW" altLang="en-US" dirty="0"/>
              <a:t/>
            </a:r>
            <a:br>
              <a:rPr lang="zh-TW" altLang="en-US" dirty="0"/>
            </a:br>
            <a:r>
              <a:rPr lang="zh-TW" altLang="en-US" dirty="0"/>
              <a:t>  </a:t>
            </a:r>
            <a:r>
              <a:rPr lang="zh-TW" altLang="en-US" sz="3200" dirty="0"/>
              <a:t>如同</a:t>
            </a:r>
            <a:r>
              <a:rPr lang="zh-TW" altLang="en-US" sz="3200" b="1" dirty="0"/>
              <a:t>社員在扶輪裡代表著他們的</a:t>
            </a:r>
            <a:r>
              <a:rPr lang="zh-TW" altLang="en-US" sz="3200" b="1" u="sng" dirty="0"/>
              <a:t>職業</a:t>
            </a:r>
            <a:r>
              <a:rPr lang="zh-TW" altLang="en-US" sz="3200" dirty="0"/>
              <a:t/>
            </a:r>
            <a:br>
              <a:rPr lang="zh-TW" altLang="en-US" sz="3200" dirty="0"/>
            </a:br>
            <a:r>
              <a:rPr lang="zh-TW" altLang="en-US" sz="3200" dirty="0"/>
              <a:t/>
            </a:r>
            <a:br>
              <a:rPr lang="zh-TW" altLang="en-US" sz="3200" dirty="0"/>
            </a:br>
            <a:r>
              <a:rPr lang="zh-TW" altLang="en-US" sz="3200" dirty="0"/>
              <a:t> 因此</a:t>
            </a:r>
            <a:r>
              <a:rPr lang="zh-TW" altLang="en-US" sz="3200" b="1" dirty="0"/>
              <a:t>在他們的職業裡則他們代表著</a:t>
            </a:r>
            <a:r>
              <a:rPr lang="zh-TW" altLang="en-US" sz="3200" b="1" u="sng" dirty="0"/>
              <a:t>扶輪</a:t>
            </a:r>
            <a:endParaRPr lang="zh-TW" altLang="en-US" u="sng" dirty="0"/>
          </a:p>
        </p:txBody>
      </p:sp>
      <p:sp>
        <p:nvSpPr>
          <p:cNvPr id="18434" name="Rectangle 2"/>
          <p:cNvSpPr>
            <a:spLocks noGrp="1" noChangeArrowheads="1"/>
          </p:cNvSpPr>
          <p:nvPr>
            <p:ph type="title"/>
          </p:nvPr>
        </p:nvSpPr>
        <p:spPr/>
        <p:txBody>
          <a:bodyPr/>
          <a:lstStyle/>
          <a:p>
            <a:r>
              <a:rPr lang="zh-TW" altLang="en-US" b="1" dirty="0"/>
              <a:t>職業分類</a:t>
            </a:r>
            <a:r>
              <a:rPr lang="zh-TW" altLang="en-US" dirty="0"/>
              <a:t>及</a:t>
            </a:r>
            <a:r>
              <a:rPr lang="zh-TW" altLang="en-US" b="1" dirty="0"/>
              <a:t>職業服務</a:t>
            </a:r>
            <a:r>
              <a:rPr lang="zh-TW" altLang="en-US" dirty="0"/>
              <a:t>是密切相關</a:t>
            </a:r>
            <a:endParaRPr lang="zh-TW" altLang="en-US" sz="4000" b="1" dirty="0">
              <a:solidFill>
                <a:srgbClr val="002060"/>
              </a:solidFill>
            </a:endParaRPr>
          </a:p>
        </p:txBody>
      </p:sp>
      <p:graphicFrame>
        <p:nvGraphicFramePr>
          <p:cNvPr id="5" name="資料庫圖表 4"/>
          <p:cNvGraphicFramePr/>
          <p:nvPr>
            <p:extLst>
              <p:ext uri="{D42A27DB-BD31-4B8C-83A1-F6EECF244321}">
                <p14:modId xmlns:p14="http://schemas.microsoft.com/office/powerpoint/2010/main" xmlns="" val="1308646814"/>
              </p:ext>
            </p:extLst>
          </p:nvPr>
        </p:nvGraphicFramePr>
        <p:xfrm>
          <a:off x="4476328" y="3701256"/>
          <a:ext cx="3984104" cy="21040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med">
    <p:random/>
    <p:sndAc>
      <p:stSnd>
        <p:snd r:embed="rId2" name="type.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323528" y="1442964"/>
            <a:ext cx="8219256" cy="4293096"/>
          </a:xfrm>
        </p:spPr>
        <p:txBody>
          <a:bodyPr/>
          <a:lstStyle/>
          <a:p>
            <a:r>
              <a:rPr lang="zh-TW" altLang="en-US" sz="3200" dirty="0">
                <a:solidFill>
                  <a:srgbClr val="002060"/>
                </a:solidFill>
              </a:rPr>
              <a:t>扶輪社員</a:t>
            </a:r>
            <a:r>
              <a:rPr lang="zh-TW" altLang="en-US" sz="3200" b="1" dirty="0">
                <a:solidFill>
                  <a:srgbClr val="002060"/>
                </a:solidFill>
              </a:rPr>
              <a:t>資格的</a:t>
            </a:r>
            <a:r>
              <a:rPr lang="zh-TW" altLang="en-US" sz="3200" b="1" dirty="0" smtClean="0">
                <a:solidFill>
                  <a:srgbClr val="002060"/>
                </a:solidFill>
              </a:rPr>
              <a:t>原則，建立</a:t>
            </a:r>
            <a:r>
              <a:rPr lang="zh-TW" altLang="en-US" sz="3200" b="1" dirty="0">
                <a:solidFill>
                  <a:srgbClr val="002060"/>
                </a:solidFill>
              </a:rPr>
              <a:t>在職業分類上</a:t>
            </a:r>
            <a:r>
              <a:rPr lang="zh-TW" altLang="en-US" sz="3200" dirty="0">
                <a:solidFill>
                  <a:srgbClr val="002060"/>
                </a:solidFill>
              </a:rPr>
              <a:t/>
            </a:r>
            <a:br>
              <a:rPr lang="zh-TW" altLang="en-US" sz="3200" dirty="0">
                <a:solidFill>
                  <a:srgbClr val="002060"/>
                </a:solidFill>
              </a:rPr>
            </a:br>
            <a:r>
              <a:rPr lang="zh-TW" altLang="en-US" sz="3200" dirty="0">
                <a:solidFill>
                  <a:srgbClr val="002060"/>
                </a:solidFill>
              </a:rPr>
              <a:t>      </a:t>
            </a:r>
            <a:r>
              <a:rPr lang="en-US" altLang="zh-TW" sz="2000" b="1" i="1" dirty="0">
                <a:solidFill>
                  <a:srgbClr val="002060"/>
                </a:solidFill>
              </a:rPr>
              <a:t>Rotary’s Principle Of Membership Based On Classification</a:t>
            </a:r>
            <a:br>
              <a:rPr lang="en-US" altLang="zh-TW" sz="2000" b="1" i="1" dirty="0">
                <a:solidFill>
                  <a:srgbClr val="002060"/>
                </a:solidFill>
              </a:rPr>
            </a:br>
            <a:r>
              <a:rPr lang="en-US" altLang="zh-TW" sz="2000" b="1" i="1" dirty="0">
                <a:solidFill>
                  <a:srgbClr val="002060"/>
                </a:solidFill>
              </a:rPr>
              <a:t/>
            </a:r>
            <a:br>
              <a:rPr lang="en-US" altLang="zh-TW" sz="2000" b="1" i="1" dirty="0">
                <a:solidFill>
                  <a:srgbClr val="002060"/>
                </a:solidFill>
              </a:rPr>
            </a:br>
            <a:r>
              <a:rPr lang="en-US" altLang="zh-TW" sz="2000" b="1" i="1" dirty="0">
                <a:solidFill>
                  <a:srgbClr val="002060"/>
                </a:solidFill>
              </a:rPr>
              <a:t/>
            </a:r>
            <a:br>
              <a:rPr lang="en-US" altLang="zh-TW" sz="2000" b="1" i="1" dirty="0">
                <a:solidFill>
                  <a:srgbClr val="002060"/>
                </a:solidFill>
              </a:rPr>
            </a:br>
            <a:r>
              <a:rPr lang="zh-TW" altLang="en-US" sz="3200" dirty="0">
                <a:solidFill>
                  <a:srgbClr val="002060"/>
                </a:solidFill>
              </a:rPr>
              <a:t>職業分類係</a:t>
            </a:r>
            <a:r>
              <a:rPr lang="zh-TW" altLang="en-US" sz="3200" u="sng" dirty="0">
                <a:solidFill>
                  <a:srgbClr val="002060"/>
                </a:solidFill>
              </a:rPr>
              <a:t>決定某人對社會之活動與</a:t>
            </a:r>
            <a:r>
              <a:rPr lang="zh-TW" altLang="en-US" sz="3200" u="sng" dirty="0" smtClean="0">
                <a:solidFill>
                  <a:srgbClr val="002060"/>
                </a:solidFill>
              </a:rPr>
              <a:t>服務</a:t>
            </a:r>
            <a:r>
              <a:rPr lang="en-US" altLang="zh-TW" sz="3200" dirty="0" smtClean="0">
                <a:solidFill>
                  <a:srgbClr val="002060"/>
                </a:solidFill>
              </a:rPr>
              <a:t/>
            </a:r>
            <a:br>
              <a:rPr lang="en-US" altLang="zh-TW" sz="3200" dirty="0" smtClean="0">
                <a:solidFill>
                  <a:srgbClr val="002060"/>
                </a:solidFill>
              </a:rPr>
            </a:br>
            <a:r>
              <a:rPr lang="zh-TW" altLang="en-US" sz="3200" dirty="0" smtClean="0">
                <a:solidFill>
                  <a:srgbClr val="002060"/>
                </a:solidFill>
              </a:rPr>
              <a:t>而</a:t>
            </a:r>
            <a:r>
              <a:rPr lang="zh-TW" altLang="en-US" sz="3200" dirty="0">
                <a:solidFill>
                  <a:srgbClr val="002060"/>
                </a:solidFill>
              </a:rPr>
              <a:t>非在社會所居之</a:t>
            </a:r>
            <a:r>
              <a:rPr lang="zh-TW" altLang="en-US" sz="3200" dirty="0" smtClean="0">
                <a:solidFill>
                  <a:srgbClr val="002060"/>
                </a:solidFill>
              </a:rPr>
              <a:t>地位</a:t>
            </a:r>
            <a:endParaRPr lang="zh-TW" altLang="en-US" b="1" i="1" dirty="0">
              <a:solidFill>
                <a:srgbClr val="002060"/>
              </a:solidFill>
            </a:endParaRPr>
          </a:p>
        </p:txBody>
      </p:sp>
      <p:sp>
        <p:nvSpPr>
          <p:cNvPr id="17414" name="Rectangle 6"/>
          <p:cNvSpPr>
            <a:spLocks noChangeArrowheads="1"/>
          </p:cNvSpPr>
          <p:nvPr/>
        </p:nvSpPr>
        <p:spPr bwMode="auto">
          <a:xfrm>
            <a:off x="457200" y="260648"/>
            <a:ext cx="7488237" cy="11387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spAutoFit/>
          </a:bodyPr>
          <a:lstStyle/>
          <a:p>
            <a:pPr algn="ctr"/>
            <a:r>
              <a:rPr kumimoji="0" lang="zh-TW" altLang="en-US" sz="3600" b="1" dirty="0">
                <a:solidFill>
                  <a:srgbClr val="FF0066"/>
                </a:solidFill>
              </a:rPr>
              <a:t>活動或服務 </a:t>
            </a:r>
            <a:r>
              <a:rPr kumimoji="0" lang="zh-TW" altLang="en-US" sz="3600" b="1" dirty="0" smtClean="0">
                <a:solidFill>
                  <a:srgbClr val="FF0066"/>
                </a:solidFill>
              </a:rPr>
              <a:t>   </a:t>
            </a:r>
            <a:r>
              <a:rPr kumimoji="0" lang="en-US" altLang="zh-TW" sz="3600" b="1" i="1" dirty="0" smtClean="0">
                <a:solidFill>
                  <a:srgbClr val="FF0066"/>
                </a:solidFill>
              </a:rPr>
              <a:t>— </a:t>
            </a:r>
            <a:r>
              <a:rPr kumimoji="0" lang="zh-TW" altLang="en-US" sz="3600" b="1" dirty="0">
                <a:solidFill>
                  <a:srgbClr val="FF0066"/>
                </a:solidFill>
              </a:rPr>
              <a:t>非地位</a:t>
            </a:r>
            <a:r>
              <a:rPr kumimoji="0" lang="zh-TW" altLang="en-US" sz="3200" b="1" dirty="0">
                <a:solidFill>
                  <a:srgbClr val="FF0066"/>
                </a:solidFill>
              </a:rPr>
              <a:t/>
            </a:r>
            <a:br>
              <a:rPr kumimoji="0" lang="zh-TW" altLang="en-US" sz="3200" b="1" dirty="0">
                <a:solidFill>
                  <a:srgbClr val="FF0066"/>
                </a:solidFill>
              </a:rPr>
            </a:br>
            <a:r>
              <a:rPr kumimoji="0" lang="en-US" altLang="zh-TW" sz="3200" b="1" i="1" dirty="0" smtClean="0">
                <a:solidFill>
                  <a:srgbClr val="FF0066"/>
                </a:solidFill>
              </a:rPr>
              <a:t>Activity </a:t>
            </a:r>
            <a:r>
              <a:rPr kumimoji="0" lang="en-US" altLang="zh-TW" sz="3200" b="1" i="1" dirty="0">
                <a:solidFill>
                  <a:srgbClr val="FF0066"/>
                </a:solidFill>
              </a:rPr>
              <a:t>Or Service  </a:t>
            </a:r>
            <a:r>
              <a:rPr kumimoji="0" lang="en-US" altLang="zh-TW" sz="3200" b="1" i="1" dirty="0" smtClean="0">
                <a:solidFill>
                  <a:srgbClr val="FF0066"/>
                </a:solidFill>
              </a:rPr>
              <a:t>—</a:t>
            </a:r>
            <a:r>
              <a:rPr kumimoji="0" lang="zh-TW" altLang="en-US" sz="3200" b="1" i="1" dirty="0" smtClean="0">
                <a:solidFill>
                  <a:srgbClr val="FF0066"/>
                </a:solidFill>
              </a:rPr>
              <a:t> </a:t>
            </a:r>
            <a:r>
              <a:rPr kumimoji="0" lang="en-US" altLang="zh-TW" sz="3200" b="1" i="1" dirty="0" smtClean="0">
                <a:solidFill>
                  <a:srgbClr val="FF0066"/>
                </a:solidFill>
              </a:rPr>
              <a:t>Not position</a:t>
            </a:r>
            <a:endParaRPr kumimoji="0" lang="en-US" altLang="zh-TW" sz="2400" b="1" dirty="0">
              <a:solidFill>
                <a:srgbClr val="FF0066"/>
              </a:solidFill>
            </a:endParaRPr>
          </a:p>
        </p:txBody>
      </p:sp>
    </p:spTree>
  </p:cSld>
  <p:clrMapOvr>
    <a:masterClrMapping/>
  </p:clrMapOvr>
  <p:transition spd="med">
    <p:random/>
    <p:sndAc>
      <p:stSnd>
        <p:snd r:embed="rId2" name="type.wav"/>
      </p:stSnd>
    </p:sndAc>
  </p:transition>
  <p:timing>
    <p:tnLst>
      <p:par>
        <p:cTn id="1" dur="indefinite" restart="never" nodeType="tmRoot"/>
      </p:par>
    </p:tnLst>
  </p:timing>
</p:sld>
</file>

<file path=ppt/theme/theme1.xml><?xml version="1.0" encoding="utf-8"?>
<a:theme xmlns:a="http://schemas.openxmlformats.org/drawingml/2006/main" name="佈景主題2">
  <a:themeElements>
    <a:clrScheme name="Rotary-NewBrand_Pallette">
      <a:dk1>
        <a:srgbClr val="958D85"/>
      </a:dk1>
      <a:lt1>
        <a:sysClr val="window" lastClr="FFFFFF"/>
      </a:lt1>
      <a:dk2>
        <a:srgbClr val="00246C"/>
      </a:dk2>
      <a:lt2>
        <a:srgbClr val="E6E5D8"/>
      </a:lt2>
      <a:accent1>
        <a:srgbClr val="01B4E7"/>
      </a:accent1>
      <a:accent2>
        <a:srgbClr val="FEBD11"/>
      </a:accent2>
      <a:accent3>
        <a:srgbClr val="009999"/>
      </a:accent3>
      <a:accent4>
        <a:srgbClr val="872175"/>
      </a:accent4>
      <a:accent5>
        <a:srgbClr val="D91B5C"/>
      </a:accent5>
      <a:accent6>
        <a:srgbClr val="FF760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佈景主題2" id="{A82C1707-7514-4549-88A2-1E9F3142C01D}" vid="{E78986A9-EF2C-484B-85D1-1E161290C140}"/>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1067</TotalTime>
  <Words>2065</Words>
  <Application>Microsoft Office PowerPoint</Application>
  <PresentationFormat>如螢幕大小 (4:3)</PresentationFormat>
  <Paragraphs>330</Paragraphs>
  <Slides>78</Slides>
  <Notes>0</Notes>
  <HiddenSlides>0</HiddenSlides>
  <MMClips>0</MMClips>
  <ScaleCrop>false</ScaleCrop>
  <HeadingPairs>
    <vt:vector size="4" baseType="variant">
      <vt:variant>
        <vt:lpstr>佈景主題</vt:lpstr>
      </vt:variant>
      <vt:variant>
        <vt:i4>1</vt:i4>
      </vt:variant>
      <vt:variant>
        <vt:lpstr>投影片標題</vt:lpstr>
      </vt:variant>
      <vt:variant>
        <vt:i4>78</vt:i4>
      </vt:variant>
    </vt:vector>
  </HeadingPairs>
  <TitlesOfParts>
    <vt:vector size="79" baseType="lpstr">
      <vt:lpstr>佈景主題2</vt:lpstr>
      <vt:lpstr>投影片 1</vt:lpstr>
      <vt:lpstr>                      D.P.G. Cookie  牙醫                          前總監  吳 輝 龍</vt:lpstr>
      <vt:lpstr>投影片 3</vt:lpstr>
      <vt:lpstr>何謂 神主牌</vt:lpstr>
      <vt:lpstr>阿根廷 偉大作家 喬治 波吉 Jorge Borges</vt:lpstr>
      <vt:lpstr>投影片 6</vt:lpstr>
      <vt:lpstr>建立在職業分類上的社員資格     是扶輪特色之一        並是其早期驚人成長的基礎  保羅哈理斯說…  “每一位扶輪社員     是理想主義的扶輪與他同業或職業      中間一條 連接的鍊環”  “Each Rotarian is a Connecting Linkconnecting link  between the idealism of Rotary and his trade or profession.” </vt:lpstr>
      <vt:lpstr>職業分類及職業服務是密切相關</vt:lpstr>
      <vt:lpstr>扶輪社員資格的原則，建立在職業分類上       Rotary’s Principle Of Membership Based On Classification   職業分類係決定某人對社會之活動與服務 而非在社會所居之地位</vt:lpstr>
      <vt:lpstr>職業分類</vt:lpstr>
      <vt:lpstr>投影片 11</vt:lpstr>
      <vt:lpstr>農業/Agriculture  空氣調節設備/Air Conditioning 鋁製品工業/Aluminum Industry  廣播服務/Broadcasting Service  建築材料/Building Materials  化學工業/Chemical Industry 建築業/Construction Service</vt:lpstr>
      <vt:lpstr>投影片 13</vt:lpstr>
      <vt:lpstr>扶輪創始人 Paul Harris   及其友人 The four original Rotarians</vt:lpstr>
      <vt:lpstr>投影片 15</vt:lpstr>
      <vt:lpstr>投影片 16</vt:lpstr>
      <vt:lpstr>扶輪的創始</vt:lpstr>
      <vt:lpstr>投影片 18</vt:lpstr>
      <vt:lpstr>國際扶輪總部</vt:lpstr>
      <vt:lpstr>投影片 20</vt:lpstr>
      <vt:lpstr>投影片 21</vt:lpstr>
      <vt:lpstr>投影片 22</vt:lpstr>
      <vt:lpstr>投影片 23</vt:lpstr>
      <vt:lpstr>The Paul Harris Room at One Rotary Center in Evanston, Illinois, USA </vt:lpstr>
      <vt:lpstr>投影片 25</vt:lpstr>
      <vt:lpstr>投影片 26</vt:lpstr>
      <vt:lpstr>投影片 27</vt:lpstr>
      <vt:lpstr>芝加哥扶輪社章程1906.1</vt:lpstr>
      <vt:lpstr>投影片 29</vt:lpstr>
      <vt:lpstr>投影片 30</vt:lpstr>
      <vt:lpstr>採納了社員卡特(Carter)建議於1906.12 增訂新章程</vt:lpstr>
      <vt:lpstr>投影片 32</vt:lpstr>
      <vt:lpstr>投影片 33</vt:lpstr>
      <vt:lpstr>投影片 34</vt:lpstr>
      <vt:lpstr>投影片 35</vt:lpstr>
      <vt:lpstr>投影片 36</vt:lpstr>
      <vt:lpstr>投影片 37</vt:lpstr>
      <vt:lpstr>     I Serve V.S. We Serve</vt:lpstr>
      <vt:lpstr>投影片 39</vt:lpstr>
      <vt:lpstr>投影片 40</vt:lpstr>
      <vt:lpstr>投影片 41</vt:lpstr>
      <vt:lpstr>投影片 42</vt:lpstr>
      <vt:lpstr>投影片 43</vt:lpstr>
      <vt:lpstr>投影片 44</vt:lpstr>
      <vt:lpstr>投影片 45</vt:lpstr>
      <vt:lpstr>投影片 46</vt:lpstr>
      <vt:lpstr>四大考驗 The 4-way Test</vt:lpstr>
      <vt:lpstr>扶輪之宗旨在於鼓勵並培養以服務精神為可貴事業之基礎，尤其著重於鼓勵與培養：</vt:lpstr>
      <vt:lpstr>投影片 49</vt:lpstr>
      <vt:lpstr>投影片 50</vt:lpstr>
      <vt:lpstr>扶輪行為準則Rotary Code of Conduct</vt:lpstr>
      <vt:lpstr>作為一位扶輪社友，我將…</vt:lpstr>
      <vt:lpstr>作為一位扶輪社友，我將…</vt:lpstr>
      <vt:lpstr>扶輪社員間事業及專業關係</vt:lpstr>
      <vt:lpstr>投影片 55</vt:lpstr>
      <vt:lpstr>投影片 56</vt:lpstr>
      <vt:lpstr>橄欖油沒橄欖  花生油沒花生 醬油用鹽酸發酵 拿塑化劑當起雲劑 三聚氰胺 順丁烯二酸 少吃死不了人? 吃台灣米長大?台灣米變越南米</vt:lpstr>
      <vt:lpstr>投影片 58</vt:lpstr>
      <vt:lpstr>投影片 59</vt:lpstr>
      <vt:lpstr>R.I.前社長Saboo說</vt:lpstr>
      <vt:lpstr>投影片 61</vt:lpstr>
      <vt:lpstr>反觀台灣…</vt:lpstr>
      <vt:lpstr>職業服務的重要～</vt:lpstr>
      <vt:lpstr>投影片 64</vt:lpstr>
      <vt:lpstr>投影片 65</vt:lpstr>
      <vt:lpstr>R.I.前社長白義德說…</vt:lpstr>
      <vt:lpstr>看見扶輪的危機</vt:lpstr>
      <vt:lpstr>投影片 68</vt:lpstr>
      <vt:lpstr>投影片 69</vt:lpstr>
      <vt:lpstr>投影片 70</vt:lpstr>
      <vt:lpstr>投影片 71</vt:lpstr>
      <vt:lpstr>投影片 72</vt:lpstr>
      <vt:lpstr>投影片 73</vt:lpstr>
      <vt:lpstr>扶輪是所學校</vt:lpstr>
      <vt:lpstr>  日本資深前總監 佐藤千壽 曾發表         “  扶輪之大乘與小乘之路 ”  </vt:lpstr>
      <vt:lpstr>COOKIE我認為…</vt:lpstr>
      <vt:lpstr>為表彰及聚焦服務，理事會訂定以下特別月2014.10理事會已修改如下以凸顯焦點領域                                                                  預計將於2016-17以後實施</vt:lpstr>
      <vt:lpstr>投影片 78</vt:lpstr>
    </vt:vector>
  </TitlesOfParts>
  <Company>Hollings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Hsu22</dc:creator>
  <cp:lastModifiedBy>Rotary-Nina</cp:lastModifiedBy>
  <cp:revision>104</cp:revision>
  <dcterms:created xsi:type="dcterms:W3CDTF">2012-09-05T16:30:18Z</dcterms:created>
  <dcterms:modified xsi:type="dcterms:W3CDTF">2015-10-21T08:42:02Z</dcterms:modified>
</cp:coreProperties>
</file>