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1"/>
  </p:notesMasterIdLst>
  <p:sldIdLst>
    <p:sldId id="256" r:id="rId3"/>
    <p:sldId id="290" r:id="rId4"/>
    <p:sldId id="288" r:id="rId5"/>
    <p:sldId id="287" r:id="rId6"/>
    <p:sldId id="264" r:id="rId7"/>
    <p:sldId id="280" r:id="rId8"/>
    <p:sldId id="281" r:id="rId9"/>
    <p:sldId id="274" r:id="rId10"/>
    <p:sldId id="278" r:id="rId11"/>
    <p:sldId id="279" r:id="rId12"/>
    <p:sldId id="275" r:id="rId13"/>
    <p:sldId id="271" r:id="rId14"/>
    <p:sldId id="285" r:id="rId15"/>
    <p:sldId id="286" r:id="rId16"/>
    <p:sldId id="282" r:id="rId17"/>
    <p:sldId id="283" r:id="rId18"/>
    <p:sldId id="284" r:id="rId19"/>
    <p:sldId id="28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B5DC7A4-7CAB-45A5-A7CD-0D0DB5F74151}">
          <p14:sldIdLst>
            <p14:sldId id="256"/>
          </p14:sldIdLst>
        </p14:section>
        <p14:section name="未命名的章節" id="{7048E545-9F73-435C-9767-52F437BD30B7}">
          <p14:sldIdLst/>
        </p14:section>
        <p14:section name="未命名的章節" id="{E8E9A36A-1746-4159-A087-79980FBA91ED}">
          <p14:sldIdLst>
            <p14:sldId id="290"/>
            <p14:sldId id="288"/>
            <p14:sldId id="287"/>
            <p14:sldId id="264"/>
            <p14:sldId id="280"/>
            <p14:sldId id="281"/>
            <p14:sldId id="274"/>
            <p14:sldId id="278"/>
            <p14:sldId id="279"/>
            <p14:sldId id="275"/>
            <p14:sldId id="271"/>
            <p14:sldId id="285"/>
            <p14:sldId id="286"/>
            <p14:sldId id="282"/>
            <p14:sldId id="283"/>
            <p14:sldId id="284"/>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720" autoAdjust="0"/>
  </p:normalViewPr>
  <p:slideViewPr>
    <p:cSldViewPr snapToGrid="0">
      <p:cViewPr varScale="1">
        <p:scale>
          <a:sx n="101" d="100"/>
          <a:sy n="101" d="100"/>
        </p:scale>
        <p:origin x="1896" y="102"/>
      </p:cViewPr>
      <p:guideLst>
        <p:guide orient="horz" pos="2160"/>
        <p:guide pos="2880"/>
      </p:guideLst>
    </p:cSldViewPr>
  </p:slideViewPr>
  <p:outlineViewPr>
    <p:cViewPr>
      <p:scale>
        <a:sx n="33" d="100"/>
        <a:sy n="33" d="100"/>
      </p:scale>
      <p:origin x="0" y="-61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6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oleObject" Target="file:///\\RI-FS09\Secure$\Financial%20Services\FI100%20Investment%20&amp;%20Cash%20Mgmt%20-%20Private\financial%20presentations\2014%20convention\TRF%20Funding%20model%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I-FS09\Secure$\Financial%20Services\FI100%20Investment%20&amp;%20Cash%20Mgmt%20-%20Private\financial%20presentations\2014%20convention\TRF%20Funding%20model%20charts.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068130125189"/>
          <c:y val="0.19740723142365824"/>
          <c:w val="0.74111416936354757"/>
          <c:h val="0.68277197031405557"/>
        </c:manualLayout>
      </c:layout>
      <c:pieChart>
        <c:varyColors val="1"/>
        <c:dLbls>
          <c:showLegendKey val="0"/>
          <c:showVal val="0"/>
          <c:showCatName val="0"/>
          <c:showSerName val="0"/>
          <c:showPercent val="0"/>
          <c:showBubbleSize val="0"/>
          <c:showLeaderLines val="0"/>
        </c:dLbls>
        <c:firstSliceAng val="0"/>
      </c:pieChart>
      <c:spPr>
        <a:noFill/>
        <a:ln w="22670">
          <a:noFill/>
        </a:ln>
      </c:spPr>
    </c:plotArea>
    <c:plotVisOnly val="1"/>
    <c:dispBlanksAs val="gap"/>
    <c:showDLblsOverMax val="0"/>
  </c:chart>
  <c:txPr>
    <a:bodyPr/>
    <a:lstStyle/>
    <a:p>
      <a:pPr>
        <a:defRPr>
          <a:latin typeface="Arial Narrow" pitchFamily="34" charset="0"/>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2655399493982167"/>
          <c:y val="7.6923076923076927E-2"/>
        </c:manualLayout>
      </c:layout>
      <c:overlay val="0"/>
      <c:txPr>
        <a:bodyPr/>
        <a:lstStyle/>
        <a:p>
          <a:pPr>
            <a:defRPr>
              <a:solidFill>
                <a:srgbClr val="17458F"/>
              </a:solidFill>
            </a:defRPr>
          </a:pPr>
          <a:endParaRPr lang="zh-TW"/>
        </a:p>
      </c:txPr>
    </c:title>
    <c:autoTitleDeleted val="0"/>
    <c:plotArea>
      <c:layout>
        <c:manualLayout>
          <c:layoutTarget val="inner"/>
          <c:xMode val="edge"/>
          <c:yMode val="edge"/>
          <c:x val="0.5540710789529687"/>
          <c:y val="0.15552574197456087"/>
          <c:w val="0.36633243479700173"/>
          <c:h val="0.62558308096103377"/>
        </c:manualLayout>
      </c:layout>
      <c:pieChart>
        <c:varyColors val="1"/>
        <c:ser>
          <c:idx val="0"/>
          <c:order val="0"/>
          <c:tx>
            <c:strRef>
              <c:f>'Slide 7 new'!$B$1</c:f>
              <c:strCache>
                <c:ptCount val="1"/>
                <c:pt idx="0">
                  <c:v>New Funding Model</c:v>
                </c:pt>
              </c:strCache>
            </c:strRef>
          </c:tx>
          <c:dPt>
            <c:idx val="0"/>
            <c:bubble3D val="0"/>
            <c:spPr>
              <a:solidFill>
                <a:srgbClr val="17458F"/>
              </a:solidFill>
            </c:spPr>
            <c:extLst xmlns:c16r2="http://schemas.microsoft.com/office/drawing/2015/06/chart">
              <c:ext xmlns:c16="http://schemas.microsoft.com/office/drawing/2014/chart" uri="{C3380CC4-5D6E-409C-BE32-E72D297353CC}">
                <c16:uniqueId val="{00000001-6007-4CDD-A896-48501510EFFF}"/>
              </c:ext>
            </c:extLst>
          </c:dPt>
          <c:dPt>
            <c:idx val="1"/>
            <c:bubble3D val="0"/>
            <c:spPr>
              <a:solidFill>
                <a:srgbClr val="F7A81B"/>
              </a:solidFill>
            </c:spPr>
            <c:extLst xmlns:c16r2="http://schemas.microsoft.com/office/drawing/2015/06/chart">
              <c:ext xmlns:c16="http://schemas.microsoft.com/office/drawing/2014/chart" uri="{C3380CC4-5D6E-409C-BE32-E72D297353CC}">
                <c16:uniqueId val="{00000003-6007-4CDD-A896-48501510EFFF}"/>
              </c:ext>
            </c:extLst>
          </c:dPt>
          <c:dPt>
            <c:idx val="2"/>
            <c:bubble3D val="0"/>
            <c:spPr>
              <a:solidFill>
                <a:srgbClr val="D91B5C"/>
              </a:solidFill>
            </c:spPr>
            <c:extLst xmlns:c16r2="http://schemas.microsoft.com/office/drawing/2015/06/chart">
              <c:ext xmlns:c16="http://schemas.microsoft.com/office/drawing/2014/chart" uri="{C3380CC4-5D6E-409C-BE32-E72D297353CC}">
                <c16:uniqueId val="{00000005-6007-4CDD-A896-48501510EFFF}"/>
              </c:ext>
            </c:extLst>
          </c:dPt>
          <c:dPt>
            <c:idx val="3"/>
            <c:bubble3D val="0"/>
            <c:spPr>
              <a:solidFill>
                <a:srgbClr val="009999"/>
              </a:solidFill>
            </c:spPr>
            <c:extLst xmlns:c16r2="http://schemas.microsoft.com/office/drawing/2015/06/chart">
              <c:ext xmlns:c16="http://schemas.microsoft.com/office/drawing/2014/chart" uri="{C3380CC4-5D6E-409C-BE32-E72D297353CC}">
                <c16:uniqueId val="{00000007-6007-4CDD-A896-48501510EFFF}"/>
              </c:ext>
            </c:extLst>
          </c:dPt>
          <c:cat>
            <c:strRef>
              <c:f>'Slide 7 new'!$A$2:$A$5</c:f>
              <c:strCache>
                <c:ptCount val="4"/>
                <c:pt idx="0">
                  <c:v>Annual Fund Investment Earnings</c:v>
                </c:pt>
                <c:pt idx="1">
                  <c:v>Endowment Fund Spendable Earnings</c:v>
                </c:pt>
                <c:pt idx="2">
                  <c:v>5% of Annual Fund Contributions</c:v>
                </c:pt>
                <c:pt idx="3">
                  <c:v>5% of Cash Contributions for Global Grants</c:v>
                </c:pt>
              </c:strCache>
            </c:strRef>
          </c:cat>
          <c:val>
            <c:numRef>
              <c:f>'Slide 7 new'!$B$2:$B$5</c:f>
              <c:numCache>
                <c:formatCode>General</c:formatCode>
                <c:ptCount val="4"/>
                <c:pt idx="0">
                  <c:v>74</c:v>
                </c:pt>
                <c:pt idx="1">
                  <c:v>3</c:v>
                </c:pt>
                <c:pt idx="2">
                  <c:v>20</c:v>
                </c:pt>
                <c:pt idx="3">
                  <c:v>3</c:v>
                </c:pt>
              </c:numCache>
            </c:numRef>
          </c:val>
          <c:extLst xmlns:c16r2="http://schemas.microsoft.com/office/drawing/2015/06/chart">
            <c:ext xmlns:c16="http://schemas.microsoft.com/office/drawing/2014/chart" uri="{C3380CC4-5D6E-409C-BE32-E72D297353CC}">
              <c16:uniqueId val="{00000008-6007-4CDD-A896-48501510EFFF}"/>
            </c:ext>
          </c:extLst>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6.941270161742602E-2"/>
          <c:y val="0.86461342332208468"/>
          <c:w val="0.87969311528366656"/>
          <c:h val="0.12110086239220097"/>
        </c:manualLayout>
      </c:layout>
      <c:overlay val="0"/>
      <c:txPr>
        <a:bodyPr/>
        <a:lstStyle/>
        <a:p>
          <a:pPr>
            <a:defRPr sz="1800">
              <a:solidFill>
                <a:srgbClr val="58585A"/>
              </a:solidFill>
            </a:defRPr>
          </a:pPr>
          <a:endParaRPr lang="zh-TW"/>
        </a:p>
      </c:txPr>
    </c:legend>
    <c:plotVisOnly val="1"/>
    <c:dispBlanksAs val="gap"/>
    <c:showDLblsOverMax val="0"/>
  </c:chart>
  <c:txPr>
    <a:bodyPr/>
    <a:lstStyle/>
    <a:p>
      <a:pPr>
        <a:defRPr>
          <a:latin typeface="Arial Narrow" pitchFamily="34" charset="0"/>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17458F"/>
                </a:solidFill>
              </a:defRPr>
            </a:pPr>
            <a:r>
              <a:rPr lang="en-US">
                <a:solidFill>
                  <a:srgbClr val="17458F"/>
                </a:solidFill>
              </a:rPr>
              <a:t>Current</a:t>
            </a:r>
            <a:r>
              <a:rPr lang="en-US" baseline="0">
                <a:solidFill>
                  <a:srgbClr val="17458F"/>
                </a:solidFill>
              </a:rPr>
              <a:t> Funding Model</a:t>
            </a:r>
          </a:p>
        </c:rich>
      </c:tx>
      <c:overlay val="0"/>
    </c:title>
    <c:autoTitleDeleted val="0"/>
    <c:plotArea>
      <c:layout/>
      <c:pieChart>
        <c:varyColors val="1"/>
        <c:ser>
          <c:idx val="0"/>
          <c:order val="0"/>
          <c:tx>
            <c:strRef>
              <c:f>'Slide 7 current'!$B$1</c:f>
              <c:strCache>
                <c:ptCount val="1"/>
                <c:pt idx="0">
                  <c:v>Current Funding Model</c:v>
                </c:pt>
              </c:strCache>
            </c:strRef>
          </c:tx>
          <c:dPt>
            <c:idx val="0"/>
            <c:bubble3D val="0"/>
            <c:spPr>
              <a:solidFill>
                <a:srgbClr val="17458F"/>
              </a:solidFill>
            </c:spPr>
            <c:extLst xmlns:c16r2="http://schemas.microsoft.com/office/drawing/2015/06/chart">
              <c:ext xmlns:c16="http://schemas.microsoft.com/office/drawing/2014/chart" uri="{C3380CC4-5D6E-409C-BE32-E72D297353CC}">
                <c16:uniqueId val="{00000001-F66B-4C0B-AFE9-55368202FBA5}"/>
              </c:ext>
            </c:extLst>
          </c:dPt>
          <c:dPt>
            <c:idx val="1"/>
            <c:bubble3D val="0"/>
            <c:spPr>
              <a:solidFill>
                <a:srgbClr val="F7A81B"/>
              </a:solidFill>
            </c:spPr>
            <c:extLst xmlns:c16r2="http://schemas.microsoft.com/office/drawing/2015/06/chart">
              <c:ext xmlns:c16="http://schemas.microsoft.com/office/drawing/2014/chart" uri="{C3380CC4-5D6E-409C-BE32-E72D297353CC}">
                <c16:uniqueId val="{00000003-F66B-4C0B-AFE9-55368202FBA5}"/>
              </c:ext>
            </c:extLst>
          </c:dPt>
          <c:cat>
            <c:strRef>
              <c:f>'Slide 7 current'!$A$2:$A$3</c:f>
              <c:strCache>
                <c:ptCount val="2"/>
                <c:pt idx="0">
                  <c:v>Annual Fund Investment Earnings</c:v>
                </c:pt>
                <c:pt idx="1">
                  <c:v>Endowment Fund Spendable Earnings</c:v>
                </c:pt>
              </c:strCache>
            </c:strRef>
          </c:cat>
          <c:val>
            <c:numRef>
              <c:f>'Slide 7 current'!$B$2:$B$3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4-F66B-4C0B-AFE9-55368202FBA5}"/>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a:latin typeface="Arial Narrow" pitchFamily="34" charset="0"/>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Arial Narrow" panose="020B0606020202030204" pitchFamily="34" charset="0"/>
                <a:ea typeface="+mn-ea"/>
                <a:cs typeface="+mn-cs"/>
              </a:defRPr>
            </a:pPr>
            <a:r>
              <a:rPr lang="en-US" b="1"/>
              <a:t>Top 10 Member Countries</a:t>
            </a:r>
          </a:p>
        </c:rich>
      </c:tx>
      <c:layout>
        <c:manualLayout>
          <c:xMode val="edge"/>
          <c:yMode val="edge"/>
          <c:x val="0.21306741384191549"/>
          <c:y val="1.086948222381293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Arial Narrow" panose="020B0606020202030204" pitchFamily="34" charset="0"/>
              <a:ea typeface="+mn-ea"/>
              <a:cs typeface="+mn-cs"/>
            </a:defRPr>
          </a:pPr>
          <a:endParaRPr lang="zh-TW"/>
        </a:p>
      </c:txPr>
    </c:title>
    <c:autoTitleDeleted val="0"/>
    <c:plotArea>
      <c:layout>
        <c:manualLayout>
          <c:layoutTarget val="inner"/>
          <c:xMode val="edge"/>
          <c:yMode val="edge"/>
          <c:x val="0.32200711278877903"/>
          <c:y val="0.12119897036722733"/>
          <c:w val="0.63501017658354575"/>
          <c:h val="0.87717633023144848"/>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legend>
      <c:legendPos val="l"/>
      <c:layout>
        <c:manualLayout>
          <c:xMode val="edge"/>
          <c:yMode val="edge"/>
          <c:x val="3.4677408635981295E-2"/>
          <c:y val="0.22042941079337741"/>
          <c:w val="1.4468619993658111E-2"/>
          <c:h val="9.9545799428539181E-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Narrow" panose="020B0606020202030204" pitchFamily="34" charset="0"/>
              <a:ea typeface="+mn-ea"/>
              <a:cs typeface="+mn-cs"/>
            </a:defRPr>
          </a:pPr>
          <a:endParaRPr lang="zh-TW"/>
        </a:p>
      </c:txPr>
    </c:legend>
    <c:plotVisOnly val="1"/>
    <c:dispBlanksAs val="gap"/>
    <c:showDLblsOverMax val="0"/>
  </c:chart>
  <c:spPr>
    <a:noFill/>
    <a:ln>
      <a:noFill/>
    </a:ln>
    <a:effectLst/>
  </c:spPr>
  <c:txPr>
    <a:bodyPr/>
    <a:lstStyle/>
    <a:p>
      <a:pPr>
        <a:defRPr>
          <a:solidFill>
            <a:schemeClr val="tx2"/>
          </a:solidFill>
          <a:latin typeface="Arial Narrow" panose="020B0606020202030204" pitchFamily="34" charset="0"/>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7319214408546"/>
          <c:y val="8.6230431105786334E-2"/>
          <c:w val="0.64266876640419945"/>
          <c:h val="0.85461272128218013"/>
        </c:manualLayout>
      </c:layout>
      <c:barChart>
        <c:barDir val="bar"/>
        <c:grouping val="clustered"/>
        <c:varyColors val="0"/>
        <c:ser>
          <c:idx val="0"/>
          <c:order val="0"/>
          <c:tx>
            <c:strRef>
              <c:f>Sheet1!$B$1</c:f>
              <c:strCache>
                <c:ptCount val="1"/>
                <c:pt idx="0">
                  <c:v>Total Members by Level</c:v>
                </c:pt>
              </c:strCache>
            </c:strRef>
          </c:tx>
          <c:spPr>
            <a:solidFill>
              <a:schemeClr val="accent1"/>
            </a:solidFill>
            <a:ln w="19050">
              <a:noFill/>
            </a:ln>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AC4B-4E23-8C10-9101FF098365}"/>
              </c:ext>
            </c:extLst>
          </c:dPt>
          <c:dPt>
            <c:idx val="1"/>
            <c:invertIfNegative val="0"/>
            <c:bubble3D val="0"/>
            <c:spPr>
              <a:solidFill>
                <a:srgbClr val="FFC00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AC4B-4E23-8C10-9101FF098365}"/>
              </c:ext>
            </c:extLst>
          </c:dPt>
          <c:dPt>
            <c:idx val="2"/>
            <c:invertIfNegative val="0"/>
            <c:bubble3D val="0"/>
            <c:spPr>
              <a:solidFill>
                <a:srgbClr val="0070C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AC4B-4E23-8C10-9101FF098365}"/>
              </c:ext>
            </c:extLst>
          </c:dPt>
          <c:dPt>
            <c:idx val="3"/>
            <c:invertIfNegative val="0"/>
            <c:bubble3D val="0"/>
            <c:spPr>
              <a:solidFill>
                <a:srgbClr val="C9DEE9"/>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AC4B-4E23-8C10-9101FF098365}"/>
              </c:ext>
            </c:extLst>
          </c:dPt>
          <c:dPt>
            <c:idx val="4"/>
            <c:invertIfNegative val="0"/>
            <c:bubble3D val="0"/>
            <c:spPr>
              <a:solidFill>
                <a:srgbClr val="687D9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AC4B-4E23-8C10-9101FF098365}"/>
              </c:ext>
            </c:extLst>
          </c:dPt>
          <c:dPt>
            <c:idx val="5"/>
            <c:invertIfNegative val="0"/>
            <c:bubble3D val="0"/>
            <c:spPr>
              <a:solidFill>
                <a:srgbClr val="0070C0"/>
              </a:solidFill>
              <a:ln w="1905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B-AC4B-4E23-8C10-9101FF098365}"/>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95000"/>
                        </a:schemeClr>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dLbl>
            <c:dLbl>
              <c:idx val="3"/>
              <c:layout>
                <c:manualLayout>
                  <c:x val="-2.0018702594119074E-4"/>
                  <c:y val="0"/>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Arial Narrow" panose="020B0606020202030204" pitchFamily="34" charset="0"/>
                      <a:ea typeface="+mn-ea"/>
                      <a:cs typeface="+mn-cs"/>
                    </a:defRPr>
                  </a:pPr>
                  <a:endParaRPr lang="zh-TW"/>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C4B-4E23-8C10-9101FF098365}"/>
                </c:ext>
                <c:ext xmlns:c15="http://schemas.microsoft.com/office/drawing/2012/chart" uri="{CE6537A1-D6FC-4f65-9D91-7224C49458BB}">
                  <c15:layout/>
                </c:ext>
              </c:extLst>
            </c:dLbl>
            <c:dLbl>
              <c:idx val="4"/>
              <c:layout>
                <c:manualLayout>
                  <c:x val="2.1939768304823967E-3"/>
                  <c:y val="2.2222218333819658E-3"/>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Arial Narrow" panose="020B0606020202030204" pitchFamily="34" charset="0"/>
                      <a:ea typeface="+mn-ea"/>
                      <a:cs typeface="+mn-cs"/>
                    </a:defRPr>
                  </a:pPr>
                  <a:endParaRPr lang="zh-TW"/>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C4B-4E23-8C10-9101FF098365}"/>
                </c:ext>
                <c:ext xmlns:c15="http://schemas.microsoft.com/office/drawing/2012/chart" uri="{CE6537A1-D6FC-4f65-9D91-7224C49458BB}">
                  <c15:layout/>
                </c:ext>
              </c:extLst>
            </c:dLbl>
            <c:dLbl>
              <c:idx val="5"/>
              <c:layout>
                <c:manualLayout>
                  <c:x val="3.0250475156122724E-3"/>
                  <c:y val="-4.4444436667640131E-3"/>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Arial Narrow" panose="020B0606020202030204" pitchFamily="34" charset="0"/>
                      <a:ea typeface="+mn-ea"/>
                      <a:cs typeface="+mn-cs"/>
                    </a:defRPr>
                  </a:pPr>
                  <a:endParaRPr lang="zh-TW"/>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C4B-4E23-8C10-9101FF09836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7458F"/>
                    </a:solidFill>
                    <a:latin typeface="Arial Narrow" panose="020B0606020202030204" pitchFamily="34" charset="0"/>
                    <a:ea typeface="+mn-ea"/>
                    <a:cs typeface="+mn-cs"/>
                  </a:defRPr>
                </a:pPr>
                <a:endParaRPr lang="zh-TW"/>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50000"/>
                        </a:schemeClr>
                      </a:solidFill>
                      <a:round/>
                    </a:ln>
                    <a:effectLst/>
                  </c:spPr>
                </c15:leaderLines>
              </c:ext>
            </c:extLst>
          </c:dLbls>
          <c:cat>
            <c:strRef>
              <c:f>Sheet1!$A$2:$A$7</c:f>
              <c:strCache>
                <c:ptCount val="6"/>
                <c:pt idx="0">
                  <c:v>Trustees Circle
$250,000-$499,999</c:v>
                </c:pt>
                <c:pt idx="1">
                  <c:v>Chair’s Circle
$500,000-$999,999</c:v>
                </c:pt>
                <c:pt idx="2">
                  <c:v>Foundation Circle
$1,000,000-$2,499,999</c:v>
                </c:pt>
                <c:pt idx="3">
                  <c:v>Platinum Trustees Circle
$2,500,000-$4,999,999</c:v>
                </c:pt>
                <c:pt idx="4">
                  <c:v>Platinum Chair’s Circle
$5,000,000-$9,999,999</c:v>
                </c:pt>
                <c:pt idx="5">
                  <c:v>Platinum Foundation Circle
$10,000,000+</c:v>
                </c:pt>
              </c:strCache>
            </c:strRef>
          </c:cat>
          <c:val>
            <c:numRef>
              <c:f>Sheet1!$B$2:$B$7</c:f>
              <c:numCache>
                <c:formatCode>General</c:formatCode>
                <c:ptCount val="6"/>
                <c:pt idx="0">
                  <c:v>457</c:v>
                </c:pt>
                <c:pt idx="1">
                  <c:v>110</c:v>
                </c:pt>
                <c:pt idx="2">
                  <c:v>78</c:v>
                </c:pt>
                <c:pt idx="3">
                  <c:v>7</c:v>
                </c:pt>
                <c:pt idx="4">
                  <c:v>5</c:v>
                </c:pt>
                <c:pt idx="5">
                  <c:v>1</c:v>
                </c:pt>
              </c:numCache>
            </c:numRef>
          </c:val>
          <c:extLst xmlns:c16r2="http://schemas.microsoft.com/office/drawing/2015/06/chart">
            <c:ext xmlns:c16="http://schemas.microsoft.com/office/drawing/2014/chart" uri="{C3380CC4-5D6E-409C-BE32-E72D297353CC}">
              <c16:uniqueId val="{00000000-202A-4A53-A2A9-AF10ED8BBD64}"/>
            </c:ext>
          </c:extLst>
        </c:ser>
        <c:dLbls>
          <c:showLegendKey val="0"/>
          <c:showVal val="0"/>
          <c:showCatName val="0"/>
          <c:showSerName val="0"/>
          <c:showPercent val="0"/>
          <c:showBubbleSize val="0"/>
        </c:dLbls>
        <c:gapWidth val="25"/>
        <c:overlap val="-79"/>
        <c:axId val="530949544"/>
        <c:axId val="530954248"/>
      </c:barChart>
      <c:valAx>
        <c:axId val="53095424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530949544"/>
        <c:crosses val="autoZero"/>
        <c:crossBetween val="between"/>
      </c:valAx>
      <c:catAx>
        <c:axId val="5309495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Arial Narrow" panose="020B0606020202030204" pitchFamily="34" charset="0"/>
                <a:ea typeface="+mn-ea"/>
                <a:cs typeface="+mn-cs"/>
              </a:defRPr>
            </a:pPr>
            <a:endParaRPr lang="zh-TW"/>
          </a:p>
        </c:txPr>
        <c:crossAx val="53095424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80577427821522"/>
          <c:y val="4.3904286221559168E-2"/>
          <c:w val="0.56833493095971699"/>
          <c:h val="0.88604741792243569"/>
        </c:manualLayout>
      </c:layout>
      <c:doughnutChart>
        <c:varyColors val="1"/>
        <c:ser>
          <c:idx val="0"/>
          <c:order val="0"/>
          <c:tx>
            <c:strRef>
              <c:f>Sheet1!$B$1</c:f>
              <c:strCache>
                <c:ptCount val="1"/>
                <c:pt idx="0">
                  <c:v>Sales</c:v>
                </c:pt>
              </c:strCache>
            </c:strRef>
          </c:tx>
          <c:spPr>
            <a:ln w="28575">
              <a:solidFill>
                <a:schemeClr val="bg1"/>
              </a:solidFill>
            </a:ln>
            <a:effectLst/>
          </c:spPr>
          <c:dPt>
            <c:idx val="0"/>
            <c:bubble3D val="0"/>
            <c:spPr>
              <a:solidFill>
                <a:schemeClr val="accent1"/>
              </a:solidFill>
              <a:ln w="28575">
                <a:solidFill>
                  <a:schemeClr val="bg1"/>
                </a:solidFill>
              </a:ln>
              <a:effectLst/>
            </c:spPr>
            <c:extLst xmlns:c16r2="http://schemas.microsoft.com/office/drawing/2015/06/chart">
              <c:ext xmlns:c16="http://schemas.microsoft.com/office/drawing/2014/chart" uri="{C3380CC4-5D6E-409C-BE32-E72D297353CC}">
                <c16:uniqueId val="{00000001-8303-4C97-AF11-9B44DA28ECD5}"/>
              </c:ext>
            </c:extLst>
          </c:dPt>
          <c:dPt>
            <c:idx val="1"/>
            <c:bubble3D val="0"/>
            <c:spPr>
              <a:solidFill>
                <a:schemeClr val="accent2"/>
              </a:solidFill>
              <a:ln w="28575">
                <a:solidFill>
                  <a:schemeClr val="bg1"/>
                </a:solidFill>
              </a:ln>
              <a:effectLst/>
            </c:spPr>
            <c:extLst xmlns:c16r2="http://schemas.microsoft.com/office/drawing/2015/06/chart">
              <c:ext xmlns:c16="http://schemas.microsoft.com/office/drawing/2014/chart" uri="{C3380CC4-5D6E-409C-BE32-E72D297353CC}">
                <c16:uniqueId val="{00000003-8303-4C97-AF11-9B44DA28ECD5}"/>
              </c:ext>
            </c:extLst>
          </c:dPt>
          <c:dPt>
            <c:idx val="2"/>
            <c:bubble3D val="0"/>
            <c:spPr>
              <a:solidFill>
                <a:srgbClr val="C9DEE9"/>
              </a:solidFill>
              <a:ln w="28575">
                <a:solidFill>
                  <a:schemeClr val="bg1"/>
                </a:solidFill>
              </a:ln>
              <a:effectLst/>
            </c:spPr>
            <c:extLst xmlns:c16r2="http://schemas.microsoft.com/office/drawing/2015/06/chart">
              <c:ext xmlns:c16="http://schemas.microsoft.com/office/drawing/2014/chart" uri="{C3380CC4-5D6E-409C-BE32-E72D297353CC}">
                <c16:uniqueId val="{00000005-8303-4C97-AF11-9B44DA28ECD5}"/>
              </c:ext>
            </c:extLst>
          </c:dPt>
          <c:dPt>
            <c:idx val="3"/>
            <c:bubble3D val="0"/>
            <c:spPr>
              <a:solidFill>
                <a:srgbClr val="005DAA"/>
              </a:solidFill>
              <a:ln w="28575">
                <a:solidFill>
                  <a:schemeClr val="bg1"/>
                </a:solidFill>
              </a:ln>
              <a:effectLst/>
            </c:spPr>
            <c:extLst xmlns:c16r2="http://schemas.microsoft.com/office/drawing/2015/06/chart">
              <c:ext xmlns:c16="http://schemas.microsoft.com/office/drawing/2014/chart" uri="{C3380CC4-5D6E-409C-BE32-E72D297353CC}">
                <c16:uniqueId val="{00000007-8303-4C97-AF11-9B44DA28ECD5}"/>
              </c:ext>
            </c:extLst>
          </c:dPt>
          <c:dPt>
            <c:idx val="4"/>
            <c:bubble3D val="0"/>
            <c:spPr>
              <a:solidFill>
                <a:srgbClr val="9EA6B4"/>
              </a:solidFill>
              <a:ln w="28575">
                <a:solidFill>
                  <a:schemeClr val="bg1"/>
                </a:solidFill>
              </a:ln>
              <a:effectLst/>
            </c:spPr>
            <c:extLst xmlns:c16r2="http://schemas.microsoft.com/office/drawing/2015/06/chart">
              <c:ext xmlns:c16="http://schemas.microsoft.com/office/drawing/2014/chart" uri="{C3380CC4-5D6E-409C-BE32-E72D297353CC}">
                <c16:uniqueId val="{00000009-8303-4C97-AF11-9B44DA28ECD5}"/>
              </c:ext>
            </c:extLst>
          </c:dPt>
          <c:dPt>
            <c:idx val="5"/>
            <c:bubble3D val="0"/>
            <c:spPr>
              <a:solidFill>
                <a:schemeClr val="accent6"/>
              </a:solidFill>
              <a:ln w="28575">
                <a:solidFill>
                  <a:schemeClr val="bg1"/>
                </a:solidFill>
              </a:ln>
              <a:effectLst/>
            </c:spPr>
            <c:extLst xmlns:c16r2="http://schemas.microsoft.com/office/drawing/2015/06/chart">
              <c:ext xmlns:c16="http://schemas.microsoft.com/office/drawing/2014/chart" uri="{C3380CC4-5D6E-409C-BE32-E72D297353CC}">
                <c16:uniqueId val="{0000000B-8303-4C97-AF11-9B44DA28ECD5}"/>
              </c:ext>
            </c:extLst>
          </c:dPt>
          <c:dPt>
            <c:idx val="6"/>
            <c:bubble3D val="0"/>
            <c:spPr>
              <a:solidFill>
                <a:srgbClr val="D91B5C"/>
              </a:solidFill>
              <a:ln w="28575">
                <a:solidFill>
                  <a:schemeClr val="bg1"/>
                </a:solidFill>
              </a:ln>
              <a:effectLst/>
            </c:spPr>
            <c:extLst xmlns:c16r2="http://schemas.microsoft.com/office/drawing/2015/06/chart">
              <c:ext xmlns:c16="http://schemas.microsoft.com/office/drawing/2014/chart" uri="{C3380CC4-5D6E-409C-BE32-E72D297353CC}">
                <c16:uniqueId val="{0000000D-8303-4C97-AF11-9B44DA28ECD5}"/>
              </c:ext>
            </c:extLst>
          </c:dPt>
          <c:dPt>
            <c:idx val="7"/>
            <c:bubble3D val="0"/>
            <c:spPr>
              <a:solidFill>
                <a:srgbClr val="872175"/>
              </a:solidFill>
              <a:ln w="28575">
                <a:solidFill>
                  <a:schemeClr val="bg1"/>
                </a:solidFill>
              </a:ln>
              <a:effectLst/>
            </c:spPr>
            <c:extLst xmlns:c16r2="http://schemas.microsoft.com/office/drawing/2015/06/chart">
              <c:ext xmlns:c16="http://schemas.microsoft.com/office/drawing/2014/chart" uri="{C3380CC4-5D6E-409C-BE32-E72D297353CC}">
                <c16:uniqueId val="{0000000F-8303-4C97-AF11-9B44DA28ECD5}"/>
              </c:ext>
            </c:extLst>
          </c:dPt>
          <c:dPt>
            <c:idx val="8"/>
            <c:bubble3D val="0"/>
            <c:spPr>
              <a:solidFill>
                <a:srgbClr val="C6BCD0"/>
              </a:solidFill>
              <a:ln w="28575">
                <a:solidFill>
                  <a:schemeClr val="bg1"/>
                </a:solidFill>
              </a:ln>
              <a:effectLst/>
            </c:spPr>
            <c:extLst xmlns:c16r2="http://schemas.microsoft.com/office/drawing/2015/06/chart">
              <c:ext xmlns:c16="http://schemas.microsoft.com/office/drawing/2014/chart" uri="{C3380CC4-5D6E-409C-BE32-E72D297353CC}">
                <c16:uniqueId val="{00000011-8303-4C97-AF11-9B44DA28ECD5}"/>
              </c:ext>
            </c:extLst>
          </c:dPt>
          <c:dPt>
            <c:idx val="9"/>
            <c:bubble3D val="0"/>
            <c:spPr>
              <a:solidFill>
                <a:srgbClr val="687D90"/>
              </a:solidFill>
              <a:ln w="28575">
                <a:solidFill>
                  <a:schemeClr val="bg1"/>
                </a:solidFill>
              </a:ln>
              <a:effectLst/>
            </c:spPr>
            <c:extLst xmlns:c16r2="http://schemas.microsoft.com/office/drawing/2015/06/chart">
              <c:ext xmlns:c16="http://schemas.microsoft.com/office/drawing/2014/chart" uri="{C3380CC4-5D6E-409C-BE32-E72D297353CC}">
                <c16:uniqueId val="{00000013-8303-4C97-AF11-9B44DA28ECD5}"/>
              </c:ext>
            </c:extLst>
          </c:dPt>
          <c:dLbls>
            <c:dLbl>
              <c:idx val="0"/>
              <c:layout>
                <c:manualLayout>
                  <c:x val="3.0434782608695653E-2"/>
                  <c:y val="7.24637543337984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303-4C97-AF11-9B44DA28ECD5}"/>
                </c:ext>
                <c:ext xmlns:c15="http://schemas.microsoft.com/office/drawing/2012/chart" uri="{CE6537A1-D6FC-4f65-9D91-7224C49458BB}">
                  <c15:layout/>
                </c:ext>
              </c:extLst>
            </c:dLbl>
            <c:dLbl>
              <c:idx val="1"/>
              <c:layout>
                <c:manualLayout>
                  <c:x val="-4.0579710144927589E-2"/>
                  <c:y val="3.14009602113125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303-4C97-AF11-9B44DA28ECD5}"/>
                </c:ext>
                <c:ext xmlns:c15="http://schemas.microsoft.com/office/drawing/2012/chart" uri="{CE6537A1-D6FC-4f65-9D91-7224C49458BB}">
                  <c15:layout/>
                </c:ext>
              </c:extLst>
            </c:dLbl>
            <c:dLbl>
              <c:idx val="2"/>
              <c:layout>
                <c:manualLayout>
                  <c:x val="-5.942028985507251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303-4C97-AF11-9B44DA28ECD5}"/>
                </c:ext>
                <c:ext xmlns:c15="http://schemas.microsoft.com/office/drawing/2012/chart" uri="{CE6537A1-D6FC-4f65-9D91-7224C49458BB}">
                  <c15:layout/>
                </c:ext>
              </c:extLst>
            </c:dLbl>
            <c:dLbl>
              <c:idx val="3"/>
              <c:layout>
                <c:manualLayout>
                  <c:x val="-4.3478260869565168E-2"/>
                  <c:y val="-4.10627941224857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303-4C97-AF11-9B44DA28ECD5}"/>
                </c:ext>
                <c:ext xmlns:c15="http://schemas.microsoft.com/office/drawing/2012/chart" uri="{CE6537A1-D6FC-4f65-9D91-7224C49458BB}">
                  <c15:layout/>
                </c:ext>
              </c:extLst>
            </c:dLbl>
            <c:dLbl>
              <c:idx val="4"/>
              <c:layout>
                <c:manualLayout>
                  <c:x val="-3.3333333333333333E-2"/>
                  <c:y val="-7.00482958560051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303-4C97-AF11-9B44DA28ECD5}"/>
                </c:ext>
                <c:ext xmlns:c15="http://schemas.microsoft.com/office/drawing/2012/chart" uri="{CE6537A1-D6FC-4f65-9D91-7224C49458BB}">
                  <c15:layout/>
                </c:ext>
              </c:extLst>
            </c:dLbl>
            <c:dLbl>
              <c:idx val="5"/>
              <c:layout>
                <c:manualLayout>
                  <c:x val="-2.8985507246376812E-2"/>
                  <c:y val="-8.69565052005581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303-4C97-AF11-9B44DA28ECD5}"/>
                </c:ext>
                <c:ext xmlns:c15="http://schemas.microsoft.com/office/drawing/2012/chart" uri="{CE6537A1-D6FC-4f65-9D91-7224C49458BB}">
                  <c15:layout/>
                </c:ext>
              </c:extLst>
            </c:dLbl>
            <c:dLbl>
              <c:idx val="6"/>
              <c:layout>
                <c:manualLayout>
                  <c:x val="-2.4637681159420291E-2"/>
                  <c:y val="-0.10144925606731788"/>
                </c:manualLayout>
              </c:layout>
              <c:spPr>
                <a:noFill/>
                <a:ln>
                  <a:noFill/>
                </a:ln>
                <a:effectLst/>
              </c:spPr>
              <c:txPr>
                <a:bodyPr rot="0" spcFirstLastPara="1" vertOverflow="overflow" horzOverflow="overflow" vert="horz" wrap="square" lIns="38100" tIns="19050" rIns="38100" bIns="19050" anchor="t" anchorCtr="0">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zh-TW"/>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303-4C97-AF11-9B44DA28ECD5}"/>
                </c:ext>
                <c:ext xmlns:c15="http://schemas.microsoft.com/office/drawing/2012/chart" uri="{CE6537A1-D6FC-4f65-9D91-7224C49458BB}">
                  <c15:layout/>
                </c:ext>
              </c:extLst>
            </c:dLbl>
            <c:dLbl>
              <c:idx val="7"/>
              <c:layout>
                <c:manualLayout>
                  <c:x val="-1.8840579710145033E-2"/>
                  <c:y val="-0.103864714545111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303-4C97-AF11-9B44DA28ECD5}"/>
                </c:ext>
                <c:ext xmlns:c15="http://schemas.microsoft.com/office/drawing/2012/chart" uri="{CE6537A1-D6FC-4f65-9D91-7224C49458BB}">
                  <c15:layout/>
                </c:ext>
              </c:extLst>
            </c:dLbl>
            <c:dLbl>
              <c:idx val="8"/>
              <c:layout>
                <c:manualLayout>
                  <c:x val="-1.0144927536231883E-2"/>
                  <c:y val="-0.1135265484562842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8303-4C97-AF11-9B44DA28ECD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t" anchorCtr="0">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zh-TW"/>
              </a:p>
            </c:txPr>
            <c:showLegendKey val="0"/>
            <c:showVal val="1"/>
            <c:showCatName val="0"/>
            <c:showSerName val="0"/>
            <c:showPercent val="0"/>
            <c:showBubbleSize val="0"/>
            <c:showLeaderLines val="1"/>
            <c:leaderLines>
              <c:spPr>
                <a:ln w="9525" cap="flat" cmpd="sng" algn="ctr">
                  <a:solidFill>
                    <a:schemeClr val="tx1">
                      <a:lumMod val="50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Sheet1!$A$2:$A$11</c:f>
              <c:strCache>
                <c:ptCount val="10"/>
                <c:pt idx="0">
                  <c:v>United States</c:v>
                </c:pt>
                <c:pt idx="1">
                  <c:v>Taiwan</c:v>
                </c:pt>
                <c:pt idx="2">
                  <c:v>India</c:v>
                </c:pt>
                <c:pt idx="3">
                  <c:v>Korea, Republic of</c:v>
                </c:pt>
                <c:pt idx="4">
                  <c:v>Japan</c:v>
                </c:pt>
                <c:pt idx="5">
                  <c:v>Canada</c:v>
                </c:pt>
                <c:pt idx="6">
                  <c:v>Brazil</c:v>
                </c:pt>
                <c:pt idx="7">
                  <c:v>Australia</c:v>
                </c:pt>
                <c:pt idx="8">
                  <c:v>Nigeria</c:v>
                </c:pt>
                <c:pt idx="9">
                  <c:v>Hong Kong</c:v>
                </c:pt>
              </c:strCache>
            </c:strRef>
          </c:cat>
          <c:val>
            <c:numRef>
              <c:f>Sheet1!$B$2:$B$11</c:f>
              <c:numCache>
                <c:formatCode>General</c:formatCode>
                <c:ptCount val="10"/>
                <c:pt idx="0">
                  <c:v>370</c:v>
                </c:pt>
                <c:pt idx="1">
                  <c:v>62</c:v>
                </c:pt>
                <c:pt idx="2">
                  <c:v>43</c:v>
                </c:pt>
                <c:pt idx="3">
                  <c:v>43</c:v>
                </c:pt>
                <c:pt idx="4">
                  <c:v>27</c:v>
                </c:pt>
                <c:pt idx="5">
                  <c:v>18</c:v>
                </c:pt>
                <c:pt idx="6">
                  <c:v>11</c:v>
                </c:pt>
                <c:pt idx="7">
                  <c:v>10</c:v>
                </c:pt>
                <c:pt idx="8">
                  <c:v>10</c:v>
                </c:pt>
                <c:pt idx="9">
                  <c:v>9</c:v>
                </c:pt>
              </c:numCache>
            </c:numRef>
          </c:val>
          <c:extLst xmlns:c16r2="http://schemas.microsoft.com/office/drawing/2015/06/chart">
            <c:ext xmlns:c16="http://schemas.microsoft.com/office/drawing/2014/chart" uri="{C3380CC4-5D6E-409C-BE32-E72D297353CC}">
              <c16:uniqueId val="{00000000-F303-4899-9B73-0BAA97E4432C}"/>
            </c:ext>
          </c:extLst>
        </c:ser>
        <c:dLbls>
          <c:showLegendKey val="0"/>
          <c:showVal val="0"/>
          <c:showCatName val="0"/>
          <c:showSerName val="0"/>
          <c:showPercent val="0"/>
          <c:showBubbleSize val="0"/>
          <c:showLeaderLines val="1"/>
        </c:dLbls>
        <c:firstSliceAng val="0"/>
        <c:holeSize val="37"/>
      </c:doughnutChart>
      <c:spPr>
        <a:noFill/>
        <a:ln>
          <a:noFill/>
        </a:ln>
        <a:effectLst/>
      </c:spPr>
    </c:plotArea>
    <c:legend>
      <c:legendPos val="l"/>
      <c:layout>
        <c:manualLayout>
          <c:xMode val="edge"/>
          <c:yMode val="edge"/>
          <c:x val="9.554695880406254E-2"/>
          <c:y val="8.757919898451845E-2"/>
          <c:w val="0.24248567842063221"/>
          <c:h val="0.78800433869596809"/>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Arial Narrow" panose="020B0606020202030204" pitchFamily="34" charset="0"/>
              <a:ea typeface="+mn-ea"/>
              <a:cs typeface="+mn-cs"/>
            </a:defRPr>
          </a:pPr>
          <a:endParaRPr lang="zh-TW"/>
        </a:p>
      </c:txPr>
    </c:legend>
    <c:plotVisOnly val="1"/>
    <c:dispBlanksAs val="gap"/>
    <c:showDLblsOverMax val="0"/>
  </c:chart>
  <c:spPr>
    <a:noFill/>
    <a:ln>
      <a:noFill/>
    </a:ln>
    <a:effectLst/>
  </c:spPr>
  <c:txPr>
    <a:bodyPr/>
    <a:lstStyle/>
    <a:p>
      <a:pPr>
        <a:defRPr>
          <a:solidFill>
            <a:schemeClr val="tx2"/>
          </a:solidFill>
          <a:latin typeface="Arial Narrow" panose="020B0606020202030204" pitchFamily="34" charset="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4B5A0-091E-4149-A578-99174379B3E8}" type="datetimeFigureOut">
              <a:rPr lang="zh-TW" altLang="en-US" smtClean="0"/>
              <a:t>2017/9/21</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FA9BA-FE83-42A5-9C74-C8EDA878D4DF}" type="slidenum">
              <a:rPr lang="zh-TW" altLang="en-US" smtClean="0"/>
              <a:t>‹#›</a:t>
            </a:fld>
            <a:endParaRPr lang="zh-TW" altLang="en-US"/>
          </a:p>
        </p:txBody>
      </p:sp>
    </p:spTree>
    <p:extLst>
      <p:ext uri="{BB962C8B-B14F-4D97-AF65-F5344CB8AC3E}">
        <p14:creationId xmlns:p14="http://schemas.microsoft.com/office/powerpoint/2010/main" val="354000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D9CAE52-F928-4C2C-B171-A688C4C7EEA6}" type="slidenum">
              <a:rPr lang="zh-TW" altLang="en-US" smtClean="0"/>
              <a:pPr/>
              <a:t>2</a:t>
            </a:fld>
            <a:endParaRPr lang="zh-TW" altLang="en-US"/>
          </a:p>
        </p:txBody>
      </p:sp>
    </p:spTree>
    <p:extLst>
      <p:ext uri="{BB962C8B-B14F-4D97-AF65-F5344CB8AC3E}">
        <p14:creationId xmlns:p14="http://schemas.microsoft.com/office/powerpoint/2010/main" val="368331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message</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5</a:t>
            </a:fld>
            <a:endParaRPr lang="en-US" dirty="0"/>
          </a:p>
        </p:txBody>
      </p:sp>
    </p:spTree>
    <p:extLst>
      <p:ext uri="{BB962C8B-B14F-4D97-AF65-F5344CB8AC3E}">
        <p14:creationId xmlns:p14="http://schemas.microsoft.com/office/powerpoint/2010/main" val="429285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Arial" charset="0"/>
                <a:cs typeface="Arial" charset="0"/>
              </a:defRPr>
            </a:lvl1pPr>
            <a:lvl2pPr marL="729057" indent="-280406" defTabSz="914437">
              <a:defRPr>
                <a:solidFill>
                  <a:schemeClr val="tx1"/>
                </a:solidFill>
                <a:latin typeface="Arial" charset="0"/>
                <a:cs typeface="Arial" charset="0"/>
              </a:defRPr>
            </a:lvl2pPr>
            <a:lvl3pPr marL="1121626" indent="-224325" defTabSz="914437">
              <a:defRPr>
                <a:solidFill>
                  <a:schemeClr val="tx1"/>
                </a:solidFill>
                <a:latin typeface="Arial" charset="0"/>
                <a:cs typeface="Arial" charset="0"/>
              </a:defRPr>
            </a:lvl3pPr>
            <a:lvl4pPr marL="1570276" indent="-224325" defTabSz="914437">
              <a:defRPr>
                <a:solidFill>
                  <a:schemeClr val="tx1"/>
                </a:solidFill>
                <a:latin typeface="Arial" charset="0"/>
                <a:cs typeface="Arial" charset="0"/>
              </a:defRPr>
            </a:lvl4pPr>
            <a:lvl5pPr marL="2018927" indent="-224325" defTabSz="914437">
              <a:defRPr>
                <a:solidFill>
                  <a:schemeClr val="tx1"/>
                </a:solidFill>
                <a:latin typeface="Arial" charset="0"/>
                <a:cs typeface="Arial" charset="0"/>
              </a:defRPr>
            </a:lvl5pPr>
            <a:lvl6pPr marL="2467577" indent="-224325" defTabSz="914437" eaLnBrk="0" fontAlgn="base" hangingPunct="0">
              <a:spcBef>
                <a:spcPct val="0"/>
              </a:spcBef>
              <a:spcAft>
                <a:spcPct val="0"/>
              </a:spcAft>
              <a:defRPr>
                <a:solidFill>
                  <a:schemeClr val="tx1"/>
                </a:solidFill>
                <a:latin typeface="Arial" charset="0"/>
                <a:cs typeface="Arial" charset="0"/>
              </a:defRPr>
            </a:lvl6pPr>
            <a:lvl7pPr marL="2916227" indent="-224325" defTabSz="914437" eaLnBrk="0" fontAlgn="base" hangingPunct="0">
              <a:spcBef>
                <a:spcPct val="0"/>
              </a:spcBef>
              <a:spcAft>
                <a:spcPct val="0"/>
              </a:spcAft>
              <a:defRPr>
                <a:solidFill>
                  <a:schemeClr val="tx1"/>
                </a:solidFill>
                <a:latin typeface="Arial" charset="0"/>
                <a:cs typeface="Arial" charset="0"/>
              </a:defRPr>
            </a:lvl7pPr>
            <a:lvl8pPr marL="3364878" indent="-224325" defTabSz="914437" eaLnBrk="0" fontAlgn="base" hangingPunct="0">
              <a:spcBef>
                <a:spcPct val="0"/>
              </a:spcBef>
              <a:spcAft>
                <a:spcPct val="0"/>
              </a:spcAft>
              <a:defRPr>
                <a:solidFill>
                  <a:schemeClr val="tx1"/>
                </a:solidFill>
                <a:latin typeface="Arial" charset="0"/>
                <a:cs typeface="Arial" charset="0"/>
              </a:defRPr>
            </a:lvl8pPr>
            <a:lvl9pPr marL="3813528" indent="-224325" defTabSz="914437" eaLnBrk="0" fontAlgn="base" hangingPunct="0">
              <a:spcBef>
                <a:spcPct val="0"/>
              </a:spcBef>
              <a:spcAft>
                <a:spcPct val="0"/>
              </a:spcAft>
              <a:defRPr>
                <a:solidFill>
                  <a:schemeClr val="tx1"/>
                </a:solidFill>
                <a:latin typeface="Arial" charset="0"/>
                <a:cs typeface="Arial" charset="0"/>
              </a:defRPr>
            </a:lvl9pPr>
          </a:lstStyle>
          <a:p>
            <a:fld id="{17F329AF-1D03-45C9-8D45-1E418036B634}" type="slidenum">
              <a:rPr lang="en-US" smtClean="0"/>
              <a:pPr/>
              <a:t>8</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nSpc>
                <a:spcPts val="1300"/>
              </a:lnSpc>
              <a:spcBef>
                <a:spcPts val="600"/>
              </a:spcBef>
              <a:spcAft>
                <a:spcPts val="0"/>
              </a:spcAft>
              <a:buFont typeface="Arial" pitchFamily="34" charset="0"/>
              <a:buChar char="•"/>
            </a:pPr>
            <a:r>
              <a:rPr lang="en-US" sz="1200" dirty="0">
                <a:solidFill>
                  <a:schemeClr val="tx1"/>
                </a:solidFill>
                <a:effectLst/>
                <a:latin typeface="Times New Roman"/>
                <a:ea typeface="Times New Roman"/>
                <a:cs typeface="BerkeleyStd-Book"/>
              </a:rPr>
              <a:t>Looking at the timeline here, we see funds being spent on</a:t>
            </a:r>
            <a:r>
              <a:rPr lang="en-US" sz="1200" baseline="0" dirty="0">
                <a:solidFill>
                  <a:schemeClr val="tx1"/>
                </a:solidFill>
                <a:effectLst/>
                <a:latin typeface="Times New Roman"/>
                <a:ea typeface="Times New Roman"/>
                <a:cs typeface="BerkeleyStd-Book"/>
              </a:rPr>
              <a:t> district activities in</a:t>
            </a:r>
            <a:r>
              <a:rPr lang="en-US" sz="1200" dirty="0">
                <a:solidFill>
                  <a:schemeClr val="tx1"/>
                </a:solidFill>
                <a:effectLst/>
                <a:latin typeface="Times New Roman"/>
                <a:ea typeface="Times New Roman"/>
                <a:cs typeface="BerkeleyStd-Book"/>
              </a:rPr>
              <a:t> 2014-15</a:t>
            </a:r>
            <a:r>
              <a:rPr lang="en-US" sz="1200" baseline="0" dirty="0">
                <a:solidFill>
                  <a:schemeClr val="tx1"/>
                </a:solidFill>
                <a:effectLst/>
                <a:latin typeface="Times New Roman"/>
                <a:ea typeface="Times New Roman"/>
                <a:cs typeface="BerkeleyStd-Book"/>
              </a:rPr>
              <a:t>.</a:t>
            </a:r>
          </a:p>
          <a:p>
            <a:pPr marL="171450" marR="0" indent="-171450">
              <a:lnSpc>
                <a:spcPts val="1300"/>
              </a:lnSpc>
              <a:spcBef>
                <a:spcPts val="600"/>
              </a:spcBef>
              <a:spcAft>
                <a:spcPts val="0"/>
              </a:spcAft>
              <a:buFont typeface="Arial" pitchFamily="34" charset="0"/>
              <a:buChar char="•"/>
            </a:pPr>
            <a:endParaRPr lang="en-US" sz="1200" baseline="0" dirty="0">
              <a:solidFill>
                <a:schemeClr val="tx1"/>
              </a:solidFill>
              <a:effectLst/>
              <a:latin typeface="Times New Roman"/>
              <a:ea typeface="Times New Roman"/>
              <a:cs typeface="BerkeleyStd-Book"/>
            </a:endParaRPr>
          </a:p>
          <a:p>
            <a:pPr marL="171450" marR="0" indent="-171450">
              <a:lnSpc>
                <a:spcPts val="1300"/>
              </a:lnSpc>
              <a:spcBef>
                <a:spcPts val="600"/>
              </a:spcBef>
              <a:spcAft>
                <a:spcPts val="0"/>
              </a:spcAft>
              <a:buFont typeface="Arial" pitchFamily="34" charset="0"/>
              <a:buChar char="•"/>
            </a:pPr>
            <a:r>
              <a:rPr lang="en-US" sz="1200" dirty="0">
                <a:solidFill>
                  <a:schemeClr val="tx1"/>
                </a:solidFill>
                <a:effectLst/>
                <a:latin typeface="Times New Roman"/>
                <a:ea typeface="Times New Roman"/>
                <a:cs typeface="BerkeleyStd-Book"/>
              </a:rPr>
              <a:t>Any unused DDF (that is, funds remaining after all approved grant applications and donations have been reported to the Foundation) from 2014-15 will be rolled over into 2015-16. </a:t>
            </a:r>
          </a:p>
          <a:p>
            <a:pPr marL="171450" marR="0" indent="-171450">
              <a:lnSpc>
                <a:spcPts val="1300"/>
              </a:lnSpc>
              <a:spcBef>
                <a:spcPts val="600"/>
              </a:spcBef>
              <a:spcAft>
                <a:spcPts val="0"/>
              </a:spcAft>
              <a:buFont typeface="Arial" pitchFamily="34" charset="0"/>
              <a:buChar char="•"/>
            </a:pPr>
            <a:endParaRPr lang="en-US" sz="1200" dirty="0">
              <a:solidFill>
                <a:schemeClr val="tx1"/>
              </a:solidFill>
              <a:effectLst/>
              <a:latin typeface="Times New Roman"/>
              <a:ea typeface="Times New Roman"/>
              <a:cs typeface="BerkeleyStd-Book"/>
            </a:endParaRPr>
          </a:p>
          <a:p>
            <a:pPr marL="171450" marR="0" indent="-171450">
              <a:lnSpc>
                <a:spcPts val="1300"/>
              </a:lnSpc>
              <a:spcBef>
                <a:spcPts val="600"/>
              </a:spcBef>
              <a:spcAft>
                <a:spcPts val="0"/>
              </a:spcAft>
              <a:buFont typeface="Arial" pitchFamily="34" charset="0"/>
              <a:buChar char="•"/>
            </a:pPr>
            <a:r>
              <a:rPr lang="en-US" sz="1200" dirty="0">
                <a:solidFill>
                  <a:schemeClr val="tx1"/>
                </a:solidFill>
                <a:effectLst/>
                <a:latin typeface="Times New Roman"/>
                <a:ea typeface="Times New Roman"/>
                <a:cs typeface="BerkeleyStd-Book"/>
              </a:rPr>
              <a:t>These rollover funds </a:t>
            </a:r>
            <a:r>
              <a:rPr lang="en-US" sz="1200" i="1" u="none" dirty="0">
                <a:solidFill>
                  <a:schemeClr val="tx1"/>
                </a:solidFill>
                <a:effectLst/>
                <a:latin typeface="Times New Roman"/>
                <a:ea typeface="Times New Roman"/>
                <a:cs typeface="BerkeleyStd-Book"/>
              </a:rPr>
              <a:t>cannot,</a:t>
            </a:r>
            <a:r>
              <a:rPr lang="en-US" sz="1200" i="0" u="none" dirty="0">
                <a:solidFill>
                  <a:schemeClr val="tx1"/>
                </a:solidFill>
                <a:effectLst/>
                <a:latin typeface="Times New Roman"/>
                <a:ea typeface="Times New Roman"/>
                <a:cs typeface="BerkeleyStd-Book"/>
              </a:rPr>
              <a:t> however,</a:t>
            </a:r>
            <a:r>
              <a:rPr lang="en-US" sz="1200" dirty="0">
                <a:solidFill>
                  <a:schemeClr val="tx1"/>
                </a:solidFill>
                <a:effectLst/>
                <a:latin typeface="Times New Roman"/>
                <a:ea typeface="Times New Roman"/>
                <a:cs typeface="BerkeleyStd-Book"/>
              </a:rPr>
              <a:t> be used toward a 2015-16 district grant.</a:t>
            </a:r>
          </a:p>
          <a:p>
            <a:pPr marL="457200" marR="0" indent="-457200">
              <a:lnSpc>
                <a:spcPts val="1300"/>
              </a:lnSpc>
              <a:spcBef>
                <a:spcPts val="600"/>
              </a:spcBef>
              <a:spcAft>
                <a:spcPts val="0"/>
              </a:spcAft>
            </a:pPr>
            <a:endParaRPr lang="en-US" sz="1200" dirty="0">
              <a:solidFill>
                <a:schemeClr val="tx1"/>
              </a:solidFill>
              <a:effectLst/>
              <a:latin typeface="Times New Roman"/>
              <a:ea typeface="Times New Roman"/>
              <a:cs typeface="BerkeleyStd-Book"/>
            </a:endParaRPr>
          </a:p>
          <a:p>
            <a:pPr eaLnBrk="1" hangingPunct="1"/>
            <a:endParaRPr lang="en-US" dirty="0"/>
          </a:p>
        </p:txBody>
      </p:sp>
    </p:spTree>
    <p:extLst>
      <p:ext uri="{BB962C8B-B14F-4D97-AF65-F5344CB8AC3E}">
        <p14:creationId xmlns:p14="http://schemas.microsoft.com/office/powerpoint/2010/main" val="253002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1BDFA-D0DB-4C0E-9C03-CBA5121D14B1}" type="slidenum">
              <a:rPr lang="en-US" altLang="zh-TW"/>
              <a:pPr/>
              <a:t>9</a:t>
            </a:fld>
            <a:endParaRPr lang="en-US" altLang="zh-TW"/>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701675" y="4416425"/>
            <a:ext cx="5607050" cy="4183063"/>
          </a:xfrm>
        </p:spPr>
        <p:txBody>
          <a:bodyPr/>
          <a:lstStyle/>
          <a:p>
            <a:pPr>
              <a:buFontTx/>
              <a:buChar char="•"/>
            </a:pPr>
            <a:r>
              <a:rPr lang="en-CA" sz="1600" b="1"/>
              <a:t>Funds used for projects in current year were provided by Rotarians three years ago. Money because of the motivational efforts of predecessor.</a:t>
            </a:r>
          </a:p>
          <a:p>
            <a:pPr>
              <a:buFontTx/>
              <a:buChar char="•"/>
            </a:pPr>
            <a:r>
              <a:rPr lang="en-CA" sz="1600" b="1"/>
              <a:t>Responsibility is to provide motivation to district to leave more opportunity for district leadership three years hence.</a:t>
            </a:r>
          </a:p>
          <a:p>
            <a:pPr>
              <a:buFontTx/>
              <a:buChar char="•"/>
            </a:pPr>
            <a:r>
              <a:rPr lang="en-US" altLang="zh-TW" sz="1600" b="1"/>
              <a:t>Highlight fact that all funds may not be used.</a:t>
            </a:r>
          </a:p>
          <a:p>
            <a:pPr>
              <a:buFontTx/>
              <a:buChar char="•"/>
            </a:pPr>
            <a:r>
              <a:rPr lang="en-US" altLang="zh-TW" sz="1600" b="1"/>
              <a:t>Highlight that all unused DDF will roll forward to the next year so it will be available for immediate use.</a:t>
            </a:r>
          </a:p>
          <a:p>
            <a:pPr>
              <a:buFontTx/>
              <a:buChar char="•"/>
            </a:pPr>
            <a:r>
              <a:rPr lang="en-US" altLang="zh-TW" sz="1600" b="1"/>
              <a:t>Highlight that all returned DDF for cancelled projects will become available in the current year for immediate use.</a:t>
            </a:r>
            <a:endParaRPr lang="en-CA" sz="1600" b="1"/>
          </a:p>
        </p:txBody>
      </p:sp>
    </p:spTree>
    <p:extLst>
      <p:ext uri="{BB962C8B-B14F-4D97-AF65-F5344CB8AC3E}">
        <p14:creationId xmlns:p14="http://schemas.microsoft.com/office/powerpoint/2010/main" val="42237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44" indent="-168244">
              <a:buFont typeface="Arial" pitchFamily="34" charset="0"/>
              <a:buChar char="•"/>
              <a:defRPr/>
            </a:pPr>
            <a:r>
              <a:rPr lang="en-US" dirty="0">
                <a:latin typeface="Arial" pitchFamily="34" charset="0"/>
                <a:cs typeface="ヒラギノ角ゴ Pro W3" pitchFamily="-84" charset="-128"/>
              </a:rPr>
              <a:t>Beginning 1 July 2015, we will be setting aside additional sources of funds to pay for the Foundation’s operating expenses if they are needed.  </a:t>
            </a:r>
          </a:p>
          <a:p>
            <a:pPr marL="168244" indent="-168244">
              <a:buFont typeface="Arial" pitchFamily="34" charset="0"/>
              <a:buChar char="•"/>
              <a:defRPr/>
            </a:pPr>
            <a:r>
              <a:rPr lang="en-US" dirty="0">
                <a:latin typeface="Arial" pitchFamily="34" charset="0"/>
                <a:cs typeface="ヒラギノ角ゴ Pro W3" pitchFamily="-84" charset="-128"/>
              </a:rPr>
              <a:t>Annual Fund investment earnings (shown in dark blue) will continue to be the primary source of funds, but they will be supplemented by some additional sources.</a:t>
            </a:r>
          </a:p>
          <a:p>
            <a:pPr marL="168244" indent="-168244">
              <a:buFont typeface="Arial" pitchFamily="34" charset="0"/>
              <a:buChar char="•"/>
              <a:defRPr/>
            </a:pPr>
            <a:r>
              <a:rPr lang="en-US" dirty="0">
                <a:latin typeface="Arial" pitchFamily="34" charset="0"/>
                <a:cs typeface="ヒラギノ角ゴ Pro W3" pitchFamily="-84" charset="-128"/>
              </a:rPr>
              <a:t>5% of contributions to the Annual Fund will be set aside to pay for operating expenses and/or to build the operating reserve.  This includes contributions designated to SHARE and to Areas of Focus. </a:t>
            </a:r>
            <a:r>
              <a:rPr lang="en-US" dirty="0"/>
              <a:t>Contributions to Areas of Focus would result in 95% of the contribution supporting the Area of Focus program and 5% would be allocated to Operating Expenses.  5% of Annual Fund Contributions will</a:t>
            </a:r>
            <a:r>
              <a:rPr lang="en-US" dirty="0">
                <a:latin typeface="Arial" pitchFamily="34" charset="0"/>
                <a:cs typeface="ヒラギノ角ゴ Pro W3" pitchFamily="-84" charset="-128"/>
              </a:rPr>
              <a:t> provide about 20% of the funding sources and is shown in pink.</a:t>
            </a:r>
          </a:p>
          <a:p>
            <a:pPr marL="168244" indent="-168244">
              <a:buFont typeface="Arial" pitchFamily="34" charset="0"/>
              <a:buChar char="•"/>
              <a:defRPr/>
            </a:pPr>
            <a:r>
              <a:rPr lang="en-US" dirty="0">
                <a:latin typeface="Arial" pitchFamily="34" charset="0"/>
                <a:cs typeface="ヒラギノ角ゴ Pro W3" pitchFamily="-84" charset="-128"/>
              </a:rPr>
              <a:t>5% of cash contributions to fund global grants will also be set aside.  This amount is shown in the lighter blue.  Given cash contributions are not invested for three years, they do not generate any earnings to help pay for the costs associated with processing those contributions.</a:t>
            </a:r>
          </a:p>
          <a:p>
            <a:pPr marL="168244" indent="-168244">
              <a:buFont typeface="Arial" pitchFamily="34" charset="0"/>
              <a:buChar char="•"/>
              <a:defRPr/>
            </a:pPr>
            <a:r>
              <a:rPr lang="en-US" dirty="0">
                <a:latin typeface="Arial" pitchFamily="34" charset="0"/>
                <a:cs typeface="ヒラギノ角ゴ Pro W3" pitchFamily="-84" charset="-128"/>
              </a:rPr>
              <a:t>Shown in yellow are the Endowment Fund spendable earnings, which currently provide some funding for operating expenses.</a:t>
            </a:r>
          </a:p>
          <a:p>
            <a:pPr marL="168244" indent="-168244">
              <a:buFont typeface="Arial" pitchFamily="34" charset="0"/>
              <a:buChar char="•"/>
              <a:defRPr/>
            </a:pPr>
            <a:endParaRPr lang="en-US" dirty="0">
              <a:latin typeface="Arial" pitchFamily="34" charset="0"/>
              <a:cs typeface="ヒラギノ角ゴ Pro W3" pitchFamily="-84" charset="-128"/>
            </a:endParaRPr>
          </a:p>
          <a:p>
            <a:r>
              <a:rPr lang="en-US" sz="1200" b="0" kern="1200" dirty="0">
                <a:solidFill>
                  <a:schemeClr val="tx1"/>
                </a:solidFill>
                <a:effectLst/>
                <a:latin typeface="+mn-lt"/>
                <a:ea typeface="+mn-ea"/>
                <a:cs typeface="+mn-cs"/>
              </a:rPr>
              <a:t>Why</a:t>
            </a:r>
            <a:r>
              <a:rPr lang="en-US" sz="1200" b="0" kern="1200" baseline="0" dirty="0">
                <a:solidFill>
                  <a:schemeClr val="tx1"/>
                </a:solidFill>
                <a:effectLst/>
                <a:latin typeface="+mn-lt"/>
                <a:ea typeface="+mn-ea"/>
                <a:cs typeface="+mn-cs"/>
              </a:rPr>
              <a:t> did we make a change to our funding model?</a:t>
            </a:r>
          </a:p>
          <a:p>
            <a:endParaRPr lang="en-US" sz="1200" kern="1200" baseline="0" dirty="0">
              <a:solidFill>
                <a:schemeClr val="tx1"/>
              </a:solidFill>
              <a:effectLst/>
              <a:latin typeface="+mn-lt"/>
              <a:ea typeface="+mn-ea"/>
              <a:cs typeface="+mn-cs"/>
            </a:endParaRPr>
          </a:p>
          <a:p>
            <a:pPr marL="171450" indent="-171450">
              <a:buFont typeface="Arial" pitchFamily="34" charset="0"/>
              <a:buChar char="•"/>
            </a:pPr>
            <a:r>
              <a:rPr lang="en-US" sz="1200" kern="1200" dirty="0">
                <a:solidFill>
                  <a:schemeClr val="tx1"/>
                </a:solidFill>
                <a:effectLst/>
                <a:latin typeface="+mn-lt"/>
                <a:ea typeface="+mn-ea"/>
                <a:cs typeface="+mn-cs"/>
              </a:rPr>
              <a:t>Thanks</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the generosity and hard work of Rotarians, our Foundation has been </a:t>
            </a:r>
            <a:r>
              <a:rPr lang="en-US" sz="1200" b="0" i="0" kern="1200" dirty="0">
                <a:solidFill>
                  <a:schemeClr val="tx1"/>
                </a:solidFill>
                <a:effectLst/>
                <a:latin typeface="+mn-lt"/>
                <a:ea typeface="+mn-ea"/>
                <a:cs typeface="+mn-cs"/>
              </a:rPr>
              <a:t>Doing Good in the World </a:t>
            </a:r>
            <a:r>
              <a:rPr lang="en-US" sz="1200" kern="1200" dirty="0">
                <a:solidFill>
                  <a:schemeClr val="tx1"/>
                </a:solidFill>
                <a:effectLst/>
                <a:latin typeface="+mn-lt"/>
                <a:ea typeface="+mn-ea"/>
                <a:cs typeface="+mn-cs"/>
              </a:rPr>
              <a:t>for almost a century</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pPr marL="171450" indent="-171450">
              <a:buFont typeface="Arial" pitchFamily="34" charset="0"/>
              <a:buChar char="•"/>
            </a:pPr>
            <a:r>
              <a:rPr lang="en-US" sz="1200" kern="1200" baseline="0" dirty="0">
                <a:solidFill>
                  <a:schemeClr val="tx1"/>
                </a:solidFill>
                <a:effectLst/>
                <a:latin typeface="+mn-lt"/>
                <a:ea typeface="+mn-ea"/>
                <a:cs typeface="+mn-cs"/>
              </a:rPr>
              <a:t>Through the years, our practice was to fund operating expenses with returns from investments. While this worked well during good years, it did not safeguard the Foundation’s future viability.</a:t>
            </a:r>
          </a:p>
          <a:p>
            <a:endParaRPr lang="en-US" sz="1200" kern="1200" baseline="0" dirty="0">
              <a:solidFill>
                <a:schemeClr val="tx1"/>
              </a:solidFill>
              <a:effectLst/>
              <a:latin typeface="+mn-lt"/>
              <a:ea typeface="+mn-ea"/>
              <a:cs typeface="+mn-cs"/>
            </a:endParaRPr>
          </a:p>
          <a:p>
            <a:pPr marL="171450" indent="-171450">
              <a:buFont typeface="Arial" pitchFamily="34" charset="0"/>
              <a:buChar char="•"/>
            </a:pPr>
            <a:r>
              <a:rPr lang="en-US" sz="1200" kern="1200" baseline="0" dirty="0">
                <a:solidFill>
                  <a:schemeClr val="tx1"/>
                </a:solidFill>
                <a:effectLst/>
                <a:latin typeface="+mn-lt"/>
                <a:ea typeface="+mn-ea"/>
                <a:cs typeface="+mn-cs"/>
              </a:rPr>
              <a:t>To ensure that we can continue this good work, a new funding model that will secure the Foundation’s future has been approved.</a:t>
            </a:r>
          </a:p>
          <a:p>
            <a:pPr marL="0" indent="0">
              <a:buFont typeface="Arial" pitchFamily="34" charset="0"/>
              <a:buNone/>
            </a:pPr>
            <a:endParaRPr lang="en-US" sz="1200" kern="1200" baseline="0" dirty="0">
              <a:solidFill>
                <a:schemeClr val="tx1"/>
              </a:solidFill>
              <a:effectLst/>
              <a:latin typeface="+mn-lt"/>
              <a:ea typeface="+mn-ea"/>
              <a:cs typeface="+mn-cs"/>
            </a:endParaRPr>
          </a:p>
          <a:p>
            <a:pPr marL="0" indent="0">
              <a:buFont typeface="Arial" pitchFamily="34" charset="0"/>
              <a:buNone/>
            </a:pPr>
            <a:endParaRPr lang="en-US" sz="1200" kern="1200" baseline="0" dirty="0">
              <a:solidFill>
                <a:schemeClr val="tx1"/>
              </a:solidFill>
              <a:effectLst/>
              <a:latin typeface="+mn-lt"/>
              <a:ea typeface="+mn-ea"/>
              <a:cs typeface="+mn-cs"/>
            </a:endParaRPr>
          </a:p>
          <a:p>
            <a:pPr marL="168244" indent="-168244">
              <a:buFont typeface="Arial" pitchFamily="34" charset="0"/>
              <a:buChar char="•"/>
              <a:defRPr/>
            </a:pPr>
            <a:endParaRPr lang="en-US" dirty="0">
              <a:latin typeface="Arial" pitchFamily="34" charset="0"/>
              <a:cs typeface="ヒラギノ角ゴ Pro W3" pitchFamily="-84" charset="-128"/>
            </a:endParaRPr>
          </a:p>
          <a:p>
            <a:pPr>
              <a:defRPr/>
            </a:pPr>
            <a:endParaRPr lang="en-US" dirty="0">
              <a:latin typeface="Arial" pitchFamily="34" charset="0"/>
              <a:cs typeface="ヒラギノ角ゴ Pro W3" pitchFamily="-84" charset="-128"/>
            </a:endParaRPr>
          </a:p>
          <a:p>
            <a:pPr>
              <a:defRPr/>
            </a:pPr>
            <a:endParaRPr lang="en-US" dirty="0">
              <a:latin typeface="Arial" pitchFamily="34" charset="0"/>
              <a:cs typeface="ヒラギノ角ゴ Pro W3" pitchFamily="-8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pitchFamily="34" charset="0"/>
                <a:ea typeface="ＭＳ Ｐゴシック" pitchFamily="34" charset="-128"/>
              </a:defRPr>
            </a:lvl1pPr>
            <a:lvl2pPr marL="729057" indent="-280406" defTabSz="914437" eaLnBrk="0" hangingPunct="0">
              <a:defRPr sz="2400">
                <a:solidFill>
                  <a:schemeClr val="tx1"/>
                </a:solidFill>
                <a:latin typeface="Arial" pitchFamily="34" charset="0"/>
                <a:ea typeface="ＭＳ Ｐゴシック" pitchFamily="34" charset="-128"/>
              </a:defRPr>
            </a:lvl2pPr>
            <a:lvl3pPr marL="1121626" indent="-224325" defTabSz="914437" eaLnBrk="0" hangingPunct="0">
              <a:defRPr sz="2400">
                <a:solidFill>
                  <a:schemeClr val="tx1"/>
                </a:solidFill>
                <a:latin typeface="Arial" pitchFamily="34" charset="0"/>
                <a:ea typeface="ＭＳ Ｐゴシック" pitchFamily="34" charset="-128"/>
              </a:defRPr>
            </a:lvl3pPr>
            <a:lvl4pPr marL="1570276" indent="-224325" defTabSz="914437" eaLnBrk="0" hangingPunct="0">
              <a:defRPr sz="2400">
                <a:solidFill>
                  <a:schemeClr val="tx1"/>
                </a:solidFill>
                <a:latin typeface="Arial" pitchFamily="34" charset="0"/>
                <a:ea typeface="ＭＳ Ｐゴシック" pitchFamily="34" charset="-128"/>
              </a:defRPr>
            </a:lvl4pPr>
            <a:lvl5pPr marL="2018927" indent="-224325" defTabSz="914437" eaLnBrk="0" hangingPunct="0">
              <a:defRPr sz="2400">
                <a:solidFill>
                  <a:schemeClr val="tx1"/>
                </a:solidFill>
                <a:latin typeface="Arial" pitchFamily="34" charset="0"/>
                <a:ea typeface="ＭＳ Ｐゴシック" pitchFamily="3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B77FFE2-5704-41C6-8946-E77271F54239}" type="slidenum">
              <a:rPr lang="en-US" sz="1200">
                <a:ea typeface="ヒラギノ角ゴ Pro W3" pitchFamily="-84" charset="-128"/>
              </a:rPr>
              <a:pPr/>
              <a:t>11</a:t>
            </a:fld>
            <a:endParaRPr lang="en-US" sz="1200" dirty="0">
              <a:ea typeface="ヒラギノ角ゴ Pro W3" pitchFamily="-84" charset="-128"/>
            </a:endParaRPr>
          </a:p>
        </p:txBody>
      </p:sp>
    </p:spTree>
    <p:extLst>
      <p:ext uri="{BB962C8B-B14F-4D97-AF65-F5344CB8AC3E}">
        <p14:creationId xmlns:p14="http://schemas.microsoft.com/office/powerpoint/2010/main" val="135855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80B46780-72D9-44E8-B0F3-C97717BB04B0}" type="slidenum">
              <a:rPr lang="en-US" altLang="en-US" smtClean="0"/>
              <a:pPr>
                <a:defRPr/>
              </a:pPr>
              <a:t>15</a:t>
            </a:fld>
            <a:endParaRPr lang="en-US" altLang="en-US"/>
          </a:p>
        </p:txBody>
      </p:sp>
    </p:spTree>
    <p:extLst>
      <p:ext uri="{BB962C8B-B14F-4D97-AF65-F5344CB8AC3E}">
        <p14:creationId xmlns:p14="http://schemas.microsoft.com/office/powerpoint/2010/main" val="62980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0B46780-72D9-44E8-B0F3-C97717BB04B0}" type="slidenum">
              <a:rPr lang="en-US" altLang="en-US" smtClean="0"/>
              <a:pPr>
                <a:defRPr/>
              </a:pPr>
              <a:t>16</a:t>
            </a:fld>
            <a:endParaRPr lang="en-US" altLang="en-US"/>
          </a:p>
        </p:txBody>
      </p:sp>
    </p:spTree>
    <p:extLst>
      <p:ext uri="{BB962C8B-B14F-4D97-AF65-F5344CB8AC3E}">
        <p14:creationId xmlns:p14="http://schemas.microsoft.com/office/powerpoint/2010/main" val="114537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B46780-72D9-44E8-B0F3-C97717BB04B0}" type="slidenum">
              <a:rPr lang="en-US" altLang="en-US" smtClean="0"/>
              <a:pPr>
                <a:defRPr/>
              </a:pPr>
              <a:t>17</a:t>
            </a:fld>
            <a:endParaRPr lang="en-US" altLang="en-US"/>
          </a:p>
        </p:txBody>
      </p:sp>
    </p:spTree>
    <p:extLst>
      <p:ext uri="{BB962C8B-B14F-4D97-AF65-F5344CB8AC3E}">
        <p14:creationId xmlns:p14="http://schemas.microsoft.com/office/powerpoint/2010/main" val="247293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128C2C4B-7A2C-4C37-898E-78EE8A1B5973}" type="datetime1">
              <a:rPr lang="zh-TW" altLang="en-US" smtClean="0"/>
              <a:t>2017/9/21</a:t>
            </a:fld>
            <a:endParaRPr lang="zh-TW" altLang="en-US"/>
          </a:p>
        </p:txBody>
      </p:sp>
      <p:sp>
        <p:nvSpPr>
          <p:cNvPr id="5" name="Footer Placeholder 4"/>
          <p:cNvSpPr>
            <a:spLocks noGrp="1"/>
          </p:cNvSpPr>
          <p:nvPr>
            <p:ph type="ftr" sz="quarter" idx="11"/>
          </p:nvPr>
        </p:nvSpPr>
        <p:spPr/>
        <p:txBody>
          <a:bodyPr/>
          <a:lstStyle/>
          <a:p>
            <a:r>
              <a:rPr lang="en-US" altLang="zh-TW"/>
              <a:t>2017 DRFS</a:t>
            </a:r>
            <a:endParaRPr lang="zh-TW" altLang="en-US"/>
          </a:p>
        </p:txBody>
      </p:sp>
      <p:sp>
        <p:nvSpPr>
          <p:cNvPr id="6" name="Slide Number Placeholder 5"/>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416068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35907DF-CD06-4B9D-8686-7E5201EC0E23}" type="datetime1">
              <a:rPr lang="zh-TW" altLang="en-US" smtClean="0"/>
              <a:t>2017/9/21</a:t>
            </a:fld>
            <a:endParaRPr lang="zh-TW" altLang="en-US"/>
          </a:p>
        </p:txBody>
      </p:sp>
      <p:sp>
        <p:nvSpPr>
          <p:cNvPr id="5" name="Footer Placeholder 4"/>
          <p:cNvSpPr>
            <a:spLocks noGrp="1"/>
          </p:cNvSpPr>
          <p:nvPr>
            <p:ph type="ftr" sz="quarter" idx="11"/>
          </p:nvPr>
        </p:nvSpPr>
        <p:spPr/>
        <p:txBody>
          <a:bodyPr/>
          <a:lstStyle/>
          <a:p>
            <a:r>
              <a:rPr lang="en-US" altLang="zh-TW"/>
              <a:t>2017 DRFS</a:t>
            </a:r>
            <a:endParaRPr lang="zh-TW" altLang="en-US"/>
          </a:p>
        </p:txBody>
      </p:sp>
      <p:sp>
        <p:nvSpPr>
          <p:cNvPr id="6" name="Slide Number Placeholder 5"/>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211639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027394F-8433-43A3-BCDB-5B3560A10153}" type="datetime1">
              <a:rPr lang="zh-TW" altLang="en-US" smtClean="0"/>
              <a:t>2017/9/21</a:t>
            </a:fld>
            <a:endParaRPr lang="zh-TW" altLang="en-US"/>
          </a:p>
        </p:txBody>
      </p:sp>
      <p:sp>
        <p:nvSpPr>
          <p:cNvPr id="5" name="Footer Placeholder 4"/>
          <p:cNvSpPr>
            <a:spLocks noGrp="1"/>
          </p:cNvSpPr>
          <p:nvPr>
            <p:ph type="ftr" sz="quarter" idx="11"/>
          </p:nvPr>
        </p:nvSpPr>
        <p:spPr/>
        <p:txBody>
          <a:bodyPr/>
          <a:lstStyle/>
          <a:p>
            <a:r>
              <a:rPr lang="en-US" altLang="zh-TW"/>
              <a:t>2017 DRFS</a:t>
            </a:r>
            <a:endParaRPr lang="zh-TW" altLang="en-US"/>
          </a:p>
        </p:txBody>
      </p:sp>
      <p:sp>
        <p:nvSpPr>
          <p:cNvPr id="6" name="Slide Number Placeholder 5"/>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364539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4865723-E61C-4C06-B95A-8871AD3DA542}" type="datetime1">
              <a:rPr lang="zh-TW" altLang="en-US" smtClean="0"/>
              <a:t>2017/9/21</a:t>
            </a:fld>
            <a:endParaRPr lang="zh-TW" altLang="en-US"/>
          </a:p>
        </p:txBody>
      </p:sp>
      <p:sp>
        <p:nvSpPr>
          <p:cNvPr id="5" name="Footer Placeholder 4"/>
          <p:cNvSpPr>
            <a:spLocks noGrp="1"/>
          </p:cNvSpPr>
          <p:nvPr>
            <p:ph type="ftr" sz="quarter" idx="11"/>
          </p:nvPr>
        </p:nvSpPr>
        <p:spPr/>
        <p:txBody>
          <a:bodyPr/>
          <a:lstStyle/>
          <a:p>
            <a:r>
              <a:rPr lang="en-US" altLang="zh-TW"/>
              <a:t>2017 DRFS</a:t>
            </a:r>
            <a:endParaRPr lang="zh-TW" altLang="en-US"/>
          </a:p>
        </p:txBody>
      </p:sp>
      <p:sp>
        <p:nvSpPr>
          <p:cNvPr id="6" name="Slide Number Placeholder 5"/>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191792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EB4F479-3A8F-4827-B0C1-0769E7559898}" type="datetime1">
              <a:rPr lang="zh-TW" altLang="en-US" smtClean="0"/>
              <a:t>2017/9/21</a:t>
            </a:fld>
            <a:endParaRPr lang="zh-TW" altLang="en-US"/>
          </a:p>
        </p:txBody>
      </p:sp>
      <p:sp>
        <p:nvSpPr>
          <p:cNvPr id="5" name="Footer Placeholder 4"/>
          <p:cNvSpPr>
            <a:spLocks noGrp="1"/>
          </p:cNvSpPr>
          <p:nvPr>
            <p:ph type="ftr" sz="quarter" idx="11"/>
          </p:nvPr>
        </p:nvSpPr>
        <p:spPr/>
        <p:txBody>
          <a:bodyPr/>
          <a:lstStyle/>
          <a:p>
            <a:r>
              <a:rPr lang="en-US" altLang="zh-TW"/>
              <a:t>2017 DRFS</a:t>
            </a:r>
            <a:endParaRPr lang="zh-TW" altLang="en-US"/>
          </a:p>
        </p:txBody>
      </p:sp>
      <p:sp>
        <p:nvSpPr>
          <p:cNvPr id="6" name="Slide Number Placeholder 5"/>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195496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256A31E-7C60-4CCE-9321-5E9102179970}" type="datetime1">
              <a:rPr lang="zh-TW" altLang="en-US" smtClean="0"/>
              <a:t>2017/9/21</a:t>
            </a:fld>
            <a:endParaRPr lang="zh-TW" altLang="en-US"/>
          </a:p>
        </p:txBody>
      </p:sp>
      <p:sp>
        <p:nvSpPr>
          <p:cNvPr id="6" name="Footer Placeholder 5"/>
          <p:cNvSpPr>
            <a:spLocks noGrp="1"/>
          </p:cNvSpPr>
          <p:nvPr>
            <p:ph type="ftr" sz="quarter" idx="11"/>
          </p:nvPr>
        </p:nvSpPr>
        <p:spPr/>
        <p:txBody>
          <a:bodyPr/>
          <a:lstStyle/>
          <a:p>
            <a:r>
              <a:rPr lang="en-US" altLang="zh-TW"/>
              <a:t>2017 DRFS</a:t>
            </a:r>
            <a:endParaRPr lang="zh-TW" altLang="en-US"/>
          </a:p>
        </p:txBody>
      </p:sp>
      <p:sp>
        <p:nvSpPr>
          <p:cNvPr id="7" name="Slide Number Placeholder 6"/>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118630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0D84E48-C6A1-40D7-8B5C-32B62479F3CD}" type="datetime1">
              <a:rPr lang="zh-TW" altLang="en-US" smtClean="0"/>
              <a:t>2017/9/21</a:t>
            </a:fld>
            <a:endParaRPr lang="zh-TW" altLang="en-US"/>
          </a:p>
        </p:txBody>
      </p:sp>
      <p:sp>
        <p:nvSpPr>
          <p:cNvPr id="8" name="Footer Placeholder 7"/>
          <p:cNvSpPr>
            <a:spLocks noGrp="1"/>
          </p:cNvSpPr>
          <p:nvPr>
            <p:ph type="ftr" sz="quarter" idx="11"/>
          </p:nvPr>
        </p:nvSpPr>
        <p:spPr/>
        <p:txBody>
          <a:bodyPr/>
          <a:lstStyle/>
          <a:p>
            <a:r>
              <a:rPr lang="en-US" altLang="zh-TW"/>
              <a:t>2017 DRFS</a:t>
            </a:r>
            <a:endParaRPr lang="zh-TW" altLang="en-US"/>
          </a:p>
        </p:txBody>
      </p:sp>
      <p:sp>
        <p:nvSpPr>
          <p:cNvPr id="9" name="Slide Number Placeholder 8"/>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42736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C88151D-50D5-4610-B9BE-ECA0BC5075E2}" type="datetime1">
              <a:rPr lang="zh-TW" altLang="en-US" smtClean="0"/>
              <a:t>2017/9/21</a:t>
            </a:fld>
            <a:endParaRPr lang="zh-TW" altLang="en-US"/>
          </a:p>
        </p:txBody>
      </p:sp>
      <p:sp>
        <p:nvSpPr>
          <p:cNvPr id="4" name="Footer Placeholder 3"/>
          <p:cNvSpPr>
            <a:spLocks noGrp="1"/>
          </p:cNvSpPr>
          <p:nvPr>
            <p:ph type="ftr" sz="quarter" idx="11"/>
          </p:nvPr>
        </p:nvSpPr>
        <p:spPr/>
        <p:txBody>
          <a:bodyPr/>
          <a:lstStyle/>
          <a:p>
            <a:r>
              <a:rPr lang="en-US" altLang="zh-TW"/>
              <a:t>2017 DRFS</a:t>
            </a:r>
            <a:endParaRPr lang="zh-TW" altLang="en-US"/>
          </a:p>
        </p:txBody>
      </p:sp>
      <p:sp>
        <p:nvSpPr>
          <p:cNvPr id="5" name="Slide Number Placeholder 4"/>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11381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8457F-F92A-4D73-9893-E1EAA8BEACE3}" type="datetime1">
              <a:rPr lang="zh-TW" altLang="en-US" smtClean="0"/>
              <a:t>2017/9/21</a:t>
            </a:fld>
            <a:endParaRPr lang="zh-TW" altLang="en-US"/>
          </a:p>
        </p:txBody>
      </p:sp>
      <p:sp>
        <p:nvSpPr>
          <p:cNvPr id="3" name="Footer Placeholder 2"/>
          <p:cNvSpPr>
            <a:spLocks noGrp="1"/>
          </p:cNvSpPr>
          <p:nvPr>
            <p:ph type="ftr" sz="quarter" idx="11"/>
          </p:nvPr>
        </p:nvSpPr>
        <p:spPr/>
        <p:txBody>
          <a:bodyPr/>
          <a:lstStyle/>
          <a:p>
            <a:r>
              <a:rPr lang="en-US" altLang="zh-TW"/>
              <a:t>2017 DRFS</a:t>
            </a:r>
            <a:endParaRPr lang="zh-TW" altLang="en-US"/>
          </a:p>
        </p:txBody>
      </p:sp>
      <p:sp>
        <p:nvSpPr>
          <p:cNvPr id="4" name="Slide Number Placeholder 3"/>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74657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A607608-7963-4C77-A77E-214A048A403A}" type="datetime1">
              <a:rPr lang="zh-TW" altLang="en-US" smtClean="0"/>
              <a:t>2017/9/21</a:t>
            </a:fld>
            <a:endParaRPr lang="zh-TW" altLang="en-US"/>
          </a:p>
        </p:txBody>
      </p:sp>
      <p:sp>
        <p:nvSpPr>
          <p:cNvPr id="6" name="Footer Placeholder 5"/>
          <p:cNvSpPr>
            <a:spLocks noGrp="1"/>
          </p:cNvSpPr>
          <p:nvPr>
            <p:ph type="ftr" sz="quarter" idx="11"/>
          </p:nvPr>
        </p:nvSpPr>
        <p:spPr/>
        <p:txBody>
          <a:bodyPr/>
          <a:lstStyle/>
          <a:p>
            <a:r>
              <a:rPr lang="en-US" altLang="zh-TW"/>
              <a:t>2017 DRFS</a:t>
            </a:r>
            <a:endParaRPr lang="zh-TW" altLang="en-US"/>
          </a:p>
        </p:txBody>
      </p:sp>
      <p:sp>
        <p:nvSpPr>
          <p:cNvPr id="7" name="Slide Number Placeholder 6"/>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211323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E24B0F1E-7DAA-4E12-ABDD-A2E27EC73E37}" type="datetime1">
              <a:rPr lang="zh-TW" altLang="en-US" smtClean="0"/>
              <a:t>2017/9/21</a:t>
            </a:fld>
            <a:endParaRPr lang="zh-TW" altLang="en-US"/>
          </a:p>
        </p:txBody>
      </p:sp>
      <p:sp>
        <p:nvSpPr>
          <p:cNvPr id="6" name="Footer Placeholder 5"/>
          <p:cNvSpPr>
            <a:spLocks noGrp="1"/>
          </p:cNvSpPr>
          <p:nvPr>
            <p:ph type="ftr" sz="quarter" idx="11"/>
          </p:nvPr>
        </p:nvSpPr>
        <p:spPr/>
        <p:txBody>
          <a:bodyPr/>
          <a:lstStyle/>
          <a:p>
            <a:r>
              <a:rPr lang="en-US" altLang="zh-TW"/>
              <a:t>2017 DRFS</a:t>
            </a:r>
            <a:endParaRPr lang="zh-TW" altLang="en-US"/>
          </a:p>
        </p:txBody>
      </p:sp>
      <p:sp>
        <p:nvSpPr>
          <p:cNvPr id="7" name="Slide Number Placeholder 6"/>
          <p:cNvSpPr>
            <a:spLocks noGrp="1"/>
          </p:cNvSpPr>
          <p:nvPr>
            <p:ph type="sldNum" sz="quarter" idx="12"/>
          </p:nvPr>
        </p:nvSpPr>
        <p:spPr/>
        <p:txBody>
          <a:body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306574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4B0DA-8E65-4A24-A5A3-F4E8B15F8DFF}" type="datetime1">
              <a:rPr lang="zh-TW" altLang="en-US" smtClean="0"/>
              <a:t>2017/9/21</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a:t>2017 DRFS</a:t>
            </a:r>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1C9E0-124D-4390-A76F-3A0D8A21350C}" type="slidenum">
              <a:rPr lang="zh-TW" altLang="en-US" smtClean="0"/>
              <a:t>‹#›</a:t>
            </a:fld>
            <a:endParaRPr lang="zh-TW" altLang="en-US"/>
          </a:p>
        </p:txBody>
      </p:sp>
    </p:spTree>
    <p:extLst>
      <p:ext uri="{BB962C8B-B14F-4D97-AF65-F5344CB8AC3E}">
        <p14:creationId xmlns:p14="http://schemas.microsoft.com/office/powerpoint/2010/main" val="3262816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0F0">
            <a:alpha val="50000"/>
          </a:srgbClr>
        </a:solidFill>
        <a:effectLst/>
      </p:bgPr>
    </p:bg>
    <p:spTree>
      <p:nvGrpSpPr>
        <p:cNvPr id="1" name=""/>
        <p:cNvGrpSpPr/>
        <p:nvPr/>
      </p:nvGrpSpPr>
      <p:grpSpPr>
        <a:xfrm>
          <a:off x="0" y="0"/>
          <a:ext cx="0" cy="0"/>
          <a:chOff x="0" y="0"/>
          <a:chExt cx="0" cy="0"/>
        </a:xfrm>
      </p:grpSpPr>
      <p:sp>
        <p:nvSpPr>
          <p:cNvPr id="2" name="TextBox 2"/>
          <p:cNvSpPr txBox="1"/>
          <p:nvPr userDrawn="1"/>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chemeClr val="bg1"/>
                </a:solidFill>
                <a:latin typeface="Arial Narrow Bold"/>
                <a:cs typeface="Arial Narrow Bold"/>
              </a:rPr>
              <a:t>2014</a:t>
            </a:r>
          </a:p>
        </p:txBody>
      </p:sp>
    </p:spTree>
    <p:extLst>
      <p:ext uri="{BB962C8B-B14F-4D97-AF65-F5344CB8AC3E}">
        <p14:creationId xmlns:p14="http://schemas.microsoft.com/office/powerpoint/2010/main" val="1444157570"/>
      </p:ext>
    </p:extLst>
  </p:cSld>
  <p:clrMap bg1="lt1" tx1="dk1" bg2="lt2" tx2="dk2" accent1="accent1" accent2="accent2" accent3="accent3" accent4="accent4" accent5="accent5" accent6="accent6" hlink="hlink" folHlink="folHlink"/>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A7ED928-806B-4081-9B21-26AA56B17C3E}"/>
              </a:ext>
            </a:extLst>
          </p:cNvPr>
          <p:cNvSpPr>
            <a:spLocks noGrp="1"/>
          </p:cNvSpPr>
          <p:nvPr>
            <p:ph type="ctrTitle"/>
          </p:nvPr>
        </p:nvSpPr>
        <p:spPr>
          <a:xfrm>
            <a:off x="742950" y="2166373"/>
            <a:ext cx="7772400" cy="2387600"/>
          </a:xfrm>
        </p:spPr>
        <p:txBody>
          <a:bodyPr>
            <a:normAutofit/>
          </a:bodyPr>
          <a:lstStyle/>
          <a:p>
            <a:r>
              <a:rPr lang="zh-TW" altLang="en-US" dirty="0"/>
              <a:t>分享制度及鉅額捐獻</a:t>
            </a:r>
            <a:r>
              <a:rPr lang="en-US" altLang="zh-TW" dirty="0"/>
              <a:t/>
            </a:r>
            <a:br>
              <a:rPr lang="en-US" altLang="zh-TW" dirty="0"/>
            </a:br>
            <a:endParaRPr lang="zh-TW" altLang="en-US" dirty="0"/>
          </a:p>
        </p:txBody>
      </p:sp>
      <p:sp>
        <p:nvSpPr>
          <p:cNvPr id="3" name="副標題 2">
            <a:extLst>
              <a:ext uri="{FF2B5EF4-FFF2-40B4-BE49-F238E27FC236}">
                <a16:creationId xmlns:a16="http://schemas.microsoft.com/office/drawing/2014/main" xmlns="" id="{9A495867-87E7-4822-9516-535CAA722B03}"/>
              </a:ext>
            </a:extLst>
          </p:cNvPr>
          <p:cNvSpPr>
            <a:spLocks noGrp="1"/>
          </p:cNvSpPr>
          <p:nvPr>
            <p:ph type="subTitle" idx="1"/>
          </p:nvPr>
        </p:nvSpPr>
        <p:spPr>
          <a:xfrm>
            <a:off x="1143000" y="4934383"/>
            <a:ext cx="6858000" cy="962243"/>
          </a:xfrm>
        </p:spPr>
        <p:txBody>
          <a:bodyPr>
            <a:normAutofit fontScale="92500" lnSpcReduction="20000"/>
          </a:bodyPr>
          <a:lstStyle/>
          <a:p>
            <a:r>
              <a:rPr lang="en-US" altLang="zh-TW" sz="3600" dirty="0"/>
              <a:t>PDG </a:t>
            </a:r>
            <a:r>
              <a:rPr lang="en-US" altLang="zh-TW" sz="3600" dirty="0" smtClean="0"/>
              <a:t>Doctor P-J Lin</a:t>
            </a:r>
          </a:p>
          <a:p>
            <a:r>
              <a:rPr lang="en-US" altLang="zh-TW" sz="3600" dirty="0" smtClean="0"/>
              <a:t>D3462 DRFC chair</a:t>
            </a:r>
            <a:endParaRPr lang="zh-TW" altLang="en-US" sz="3600" dirty="0"/>
          </a:p>
        </p:txBody>
      </p:sp>
      <p:pic>
        <p:nvPicPr>
          <p:cNvPr id="5" name="圖片 4">
            <a:extLst>
              <a:ext uri="{FF2B5EF4-FFF2-40B4-BE49-F238E27FC236}">
                <a16:creationId xmlns:a16="http://schemas.microsoft.com/office/drawing/2014/main" xmlns="" id="{C1D33F63-52E9-4BAF-822C-7531C6D6F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418" y="454794"/>
            <a:ext cx="3332019" cy="1251854"/>
          </a:xfrm>
          <a:prstGeom prst="rect">
            <a:avLst/>
          </a:prstGeom>
        </p:spPr>
      </p:pic>
      <p:sp>
        <p:nvSpPr>
          <p:cNvPr id="4" name="頁尾版面配置區 3">
            <a:extLst>
              <a:ext uri="{FF2B5EF4-FFF2-40B4-BE49-F238E27FC236}">
                <a16:creationId xmlns:a16="http://schemas.microsoft.com/office/drawing/2014/main" xmlns="" id="{D0702CF7-2397-463D-9DF8-BE369D694D16}"/>
              </a:ext>
            </a:extLst>
          </p:cNvPr>
          <p:cNvSpPr>
            <a:spLocks noGrp="1"/>
          </p:cNvSpPr>
          <p:nvPr>
            <p:ph type="ftr" sz="quarter" idx="11"/>
          </p:nvPr>
        </p:nvSpPr>
        <p:spPr/>
        <p:txBody>
          <a:bodyPr/>
          <a:lstStyle/>
          <a:p>
            <a:r>
              <a:rPr lang="en-US" altLang="zh-TW"/>
              <a:t>2017 DRFS</a:t>
            </a:r>
            <a:endParaRPr lang="zh-TW" altLang="en-US"/>
          </a:p>
        </p:txBody>
      </p:sp>
      <p:sp>
        <p:nvSpPr>
          <p:cNvPr id="6" name="投影片編號版面配置區 5">
            <a:extLst>
              <a:ext uri="{FF2B5EF4-FFF2-40B4-BE49-F238E27FC236}">
                <a16:creationId xmlns:a16="http://schemas.microsoft.com/office/drawing/2014/main" xmlns="" id="{F7AE2585-5563-46B2-8D83-1DBDB3CCA1CD}"/>
              </a:ext>
            </a:extLst>
          </p:cNvPr>
          <p:cNvSpPr>
            <a:spLocks noGrp="1"/>
          </p:cNvSpPr>
          <p:nvPr>
            <p:ph type="sldNum" sz="quarter" idx="12"/>
          </p:nvPr>
        </p:nvSpPr>
        <p:spPr/>
        <p:txBody>
          <a:bodyPr/>
          <a:lstStyle/>
          <a:p>
            <a:fld id="{2651C9E0-124D-4390-A76F-3A0D8A21350C}" type="slidenum">
              <a:rPr lang="zh-TW" altLang="en-US" smtClean="0"/>
              <a:t>1</a:t>
            </a:fld>
            <a:endParaRPr lang="zh-TW" altLang="en-US"/>
          </a:p>
        </p:txBody>
      </p:sp>
    </p:spTree>
    <p:extLst>
      <p:ext uri="{BB962C8B-B14F-4D97-AF65-F5344CB8AC3E}">
        <p14:creationId xmlns:p14="http://schemas.microsoft.com/office/powerpoint/2010/main" val="311860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9E47CBE-1A2A-4A12-90B4-CF358C40C32A}"/>
              </a:ext>
            </a:extLst>
          </p:cNvPr>
          <p:cNvSpPr>
            <a:spLocks noGrp="1"/>
          </p:cNvSpPr>
          <p:nvPr>
            <p:ph type="title"/>
          </p:nvPr>
        </p:nvSpPr>
        <p:spPr>
          <a:xfrm>
            <a:off x="628650" y="170122"/>
            <a:ext cx="7886700" cy="857786"/>
          </a:xfrm>
        </p:spPr>
        <p:txBody>
          <a:bodyPr>
            <a:normAutofit/>
          </a:bodyPr>
          <a:lstStyle/>
          <a:p>
            <a:pPr algn="ctr"/>
            <a:r>
              <a:rPr lang="zh-TW" altLang="en-US" dirty="0"/>
              <a:t>彌補營運費用之不足</a:t>
            </a:r>
          </a:p>
        </p:txBody>
      </p:sp>
      <p:pic>
        <p:nvPicPr>
          <p:cNvPr id="4" name="內容版面配置區 3">
            <a:extLst>
              <a:ext uri="{FF2B5EF4-FFF2-40B4-BE49-F238E27FC236}">
                <a16:creationId xmlns:a16="http://schemas.microsoft.com/office/drawing/2014/main" xmlns="" id="{3DE6E038-C63C-4A7D-8A7C-EB809727B777}"/>
              </a:ext>
            </a:extLst>
          </p:cNvPr>
          <p:cNvPicPr>
            <a:picLocks noGrp="1" noChangeAspect="1"/>
          </p:cNvPicPr>
          <p:nvPr>
            <p:ph idx="1"/>
          </p:nvPr>
        </p:nvPicPr>
        <p:blipFill>
          <a:blip r:embed="rId2"/>
          <a:stretch>
            <a:fillRect/>
          </a:stretch>
        </p:blipFill>
        <p:spPr>
          <a:xfrm>
            <a:off x="888724" y="1027908"/>
            <a:ext cx="7366551" cy="5414310"/>
          </a:xfrm>
          <a:prstGeom prst="rect">
            <a:avLst/>
          </a:prstGeom>
        </p:spPr>
      </p:pic>
      <p:sp>
        <p:nvSpPr>
          <p:cNvPr id="3" name="頁尾版面配置區 2">
            <a:extLst>
              <a:ext uri="{FF2B5EF4-FFF2-40B4-BE49-F238E27FC236}">
                <a16:creationId xmlns:a16="http://schemas.microsoft.com/office/drawing/2014/main" xmlns="" id="{2A987085-0CE0-472C-B75A-13295691D15E}"/>
              </a:ext>
            </a:extLst>
          </p:cNvPr>
          <p:cNvSpPr>
            <a:spLocks noGrp="1"/>
          </p:cNvSpPr>
          <p:nvPr>
            <p:ph type="ftr" sz="quarter" idx="11"/>
          </p:nvPr>
        </p:nvSpPr>
        <p:spPr/>
        <p:txBody>
          <a:bodyPr/>
          <a:lstStyle/>
          <a:p>
            <a:r>
              <a:rPr lang="en-US" altLang="zh-TW"/>
              <a:t>2017 DRFS</a:t>
            </a:r>
            <a:endParaRPr lang="zh-TW" altLang="en-US"/>
          </a:p>
        </p:txBody>
      </p:sp>
      <p:sp>
        <p:nvSpPr>
          <p:cNvPr id="5" name="投影片編號版面配置區 4">
            <a:extLst>
              <a:ext uri="{FF2B5EF4-FFF2-40B4-BE49-F238E27FC236}">
                <a16:creationId xmlns:a16="http://schemas.microsoft.com/office/drawing/2014/main" xmlns="" id="{BACA9CD8-8CF5-4EB2-8F22-AF4E7FF88BF6}"/>
              </a:ext>
            </a:extLst>
          </p:cNvPr>
          <p:cNvSpPr>
            <a:spLocks noGrp="1"/>
          </p:cNvSpPr>
          <p:nvPr>
            <p:ph type="sldNum" sz="quarter" idx="12"/>
          </p:nvPr>
        </p:nvSpPr>
        <p:spPr/>
        <p:txBody>
          <a:bodyPr/>
          <a:lstStyle/>
          <a:p>
            <a:fld id="{2651C9E0-124D-4390-A76F-3A0D8A21350C}" type="slidenum">
              <a:rPr lang="zh-TW" altLang="en-US" smtClean="0"/>
              <a:t>10</a:t>
            </a:fld>
            <a:endParaRPr lang="zh-TW" altLang="en-US"/>
          </a:p>
        </p:txBody>
      </p:sp>
    </p:spTree>
    <p:extLst>
      <p:ext uri="{BB962C8B-B14F-4D97-AF65-F5344CB8AC3E}">
        <p14:creationId xmlns:p14="http://schemas.microsoft.com/office/powerpoint/2010/main" val="416285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5"/>
          <p:cNvGraphicFramePr>
            <a:graphicFrameLocks/>
          </p:cNvGraphicFramePr>
          <p:nvPr>
            <p:extLst/>
          </p:nvPr>
        </p:nvGraphicFramePr>
        <p:xfrm>
          <a:off x="279400" y="1193800"/>
          <a:ext cx="4071679"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425990736"/>
              </p:ext>
            </p:extLst>
          </p:nvPr>
        </p:nvGraphicFramePr>
        <p:xfrm>
          <a:off x="0" y="609600"/>
          <a:ext cx="9144000" cy="55924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370930287"/>
              </p:ext>
            </p:extLst>
          </p:nvPr>
        </p:nvGraphicFramePr>
        <p:xfrm>
          <a:off x="76200" y="993913"/>
          <a:ext cx="4762499" cy="3976757"/>
        </p:xfrm>
        <a:graphic>
          <a:graphicData uri="http://schemas.openxmlformats.org/drawingml/2006/chart">
            <c:chart xmlns:c="http://schemas.openxmlformats.org/drawingml/2006/chart" xmlns:r="http://schemas.openxmlformats.org/officeDocument/2006/relationships" r:id="rId5"/>
          </a:graphicData>
        </a:graphic>
      </p:graphicFrame>
      <p:sp>
        <p:nvSpPr>
          <p:cNvPr id="2" name="標題 1">
            <a:extLst>
              <a:ext uri="{FF2B5EF4-FFF2-40B4-BE49-F238E27FC236}">
                <a16:creationId xmlns:a16="http://schemas.microsoft.com/office/drawing/2014/main" xmlns="" id="{A6B7D7BD-9022-4CF4-95B7-D2AA1800B474}"/>
              </a:ext>
            </a:extLst>
          </p:cNvPr>
          <p:cNvSpPr>
            <a:spLocks noGrp="1"/>
          </p:cNvSpPr>
          <p:nvPr>
            <p:ph type="title"/>
          </p:nvPr>
        </p:nvSpPr>
        <p:spPr>
          <a:xfrm>
            <a:off x="628650" y="365126"/>
            <a:ext cx="7886700" cy="628787"/>
          </a:xfrm>
        </p:spPr>
        <p:txBody>
          <a:bodyPr>
            <a:normAutofit fontScale="90000"/>
          </a:bodyPr>
          <a:lstStyle/>
          <a:p>
            <a:pPr algn="ctr"/>
            <a:r>
              <a:rPr lang="zh-TW" altLang="en-US" dirty="0">
                <a:latin typeface="微軟正黑體" panose="020B0604030504040204" pitchFamily="34" charset="-120"/>
                <a:ea typeface="微軟正黑體" panose="020B0604030504040204" pitchFamily="34" charset="-120"/>
              </a:rPr>
              <a:t>新的營運費用資金模式 </a:t>
            </a:r>
            <a:r>
              <a:rPr lang="en-US" altLang="zh-TW" sz="3100" dirty="0">
                <a:latin typeface="微軟正黑體" panose="020B0604030504040204" pitchFamily="34" charset="-120"/>
                <a:ea typeface="微軟正黑體" panose="020B0604030504040204" pitchFamily="34" charset="-120"/>
              </a:rPr>
              <a:t>2015-7-1</a:t>
            </a:r>
            <a:r>
              <a:rPr lang="zh-TW" altLang="en-US" sz="3100" dirty="0">
                <a:latin typeface="微軟正黑體" panose="020B0604030504040204" pitchFamily="34" charset="-120"/>
                <a:ea typeface="微軟正黑體" panose="020B0604030504040204" pitchFamily="34" charset="-120"/>
              </a:rPr>
              <a:t>生效</a:t>
            </a:r>
          </a:p>
        </p:txBody>
      </p:sp>
      <p:sp>
        <p:nvSpPr>
          <p:cNvPr id="3" name="頁尾版面配置區 2">
            <a:extLst>
              <a:ext uri="{FF2B5EF4-FFF2-40B4-BE49-F238E27FC236}">
                <a16:creationId xmlns:a16="http://schemas.microsoft.com/office/drawing/2014/main" xmlns="" id="{FA40C9C8-4056-4F26-A3A3-7772756943E1}"/>
              </a:ext>
            </a:extLst>
          </p:cNvPr>
          <p:cNvSpPr>
            <a:spLocks noGrp="1"/>
          </p:cNvSpPr>
          <p:nvPr>
            <p:ph type="ftr" sz="quarter" idx="11"/>
          </p:nvPr>
        </p:nvSpPr>
        <p:spPr/>
        <p:txBody>
          <a:bodyPr/>
          <a:lstStyle/>
          <a:p>
            <a:r>
              <a:rPr lang="en-US" altLang="zh-TW"/>
              <a:t>2017 DRFS</a:t>
            </a:r>
            <a:endParaRPr lang="zh-TW" altLang="en-US"/>
          </a:p>
        </p:txBody>
      </p:sp>
      <p:sp>
        <p:nvSpPr>
          <p:cNvPr id="4" name="投影片編號版面配置區 3">
            <a:extLst>
              <a:ext uri="{FF2B5EF4-FFF2-40B4-BE49-F238E27FC236}">
                <a16:creationId xmlns:a16="http://schemas.microsoft.com/office/drawing/2014/main" xmlns="" id="{ACCB69AC-6D49-4FFC-A96C-2E33F5DA60F9}"/>
              </a:ext>
            </a:extLst>
          </p:cNvPr>
          <p:cNvSpPr>
            <a:spLocks noGrp="1"/>
          </p:cNvSpPr>
          <p:nvPr>
            <p:ph type="sldNum" sz="quarter" idx="12"/>
          </p:nvPr>
        </p:nvSpPr>
        <p:spPr/>
        <p:txBody>
          <a:bodyPr/>
          <a:lstStyle/>
          <a:p>
            <a:fld id="{2651C9E0-124D-4390-A76F-3A0D8A21350C}" type="slidenum">
              <a:rPr lang="zh-TW" altLang="en-US" smtClean="0"/>
              <a:t>11</a:t>
            </a:fld>
            <a:endParaRPr lang="zh-TW" altLang="en-US"/>
          </a:p>
        </p:txBody>
      </p:sp>
    </p:spTree>
    <p:extLst>
      <p:ext uri="{BB962C8B-B14F-4D97-AF65-F5344CB8AC3E}">
        <p14:creationId xmlns:p14="http://schemas.microsoft.com/office/powerpoint/2010/main" val="50509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BBD8741-6018-45F4-80E4-8457C9FF6A07}"/>
              </a:ext>
            </a:extLst>
          </p:cNvPr>
          <p:cNvSpPr>
            <a:spLocks noGrp="1"/>
          </p:cNvSpPr>
          <p:nvPr>
            <p:ph type="title"/>
          </p:nvPr>
        </p:nvSpPr>
        <p:spPr>
          <a:xfrm>
            <a:off x="608771" y="216305"/>
            <a:ext cx="7886700" cy="960091"/>
          </a:xfrm>
        </p:spPr>
        <p:txBody>
          <a:bodyPr/>
          <a:lstStyle/>
          <a:p>
            <a:pPr algn="ctr"/>
            <a:r>
              <a:rPr lang="zh-TW" altLang="en-US" dirty="0">
                <a:latin typeface="微軟正黑體" panose="020B0604030504040204" pitchFamily="34" charset="-120"/>
                <a:ea typeface="微軟正黑體" panose="020B0604030504040204" pitchFamily="34" charset="-120"/>
              </a:rPr>
              <a:t>分享制度 </a:t>
            </a:r>
            <a:r>
              <a:rPr lang="en-US" altLang="zh-TW" sz="3600" dirty="0">
                <a:latin typeface="微軟正黑體" panose="020B0604030504040204" pitchFamily="34" charset="-120"/>
                <a:ea typeface="微軟正黑體" panose="020B0604030504040204" pitchFamily="34" charset="-120"/>
              </a:rPr>
              <a:t>2015-7-1</a:t>
            </a:r>
            <a:r>
              <a:rPr lang="zh-TW" altLang="en-US" sz="3600" dirty="0">
                <a:latin typeface="微軟正黑體" panose="020B0604030504040204" pitchFamily="34" charset="-120"/>
                <a:ea typeface="微軟正黑體" panose="020B0604030504040204" pitchFamily="34" charset="-120"/>
              </a:rPr>
              <a:t>生效</a:t>
            </a:r>
          </a:p>
        </p:txBody>
      </p:sp>
      <p:sp>
        <p:nvSpPr>
          <p:cNvPr id="3" name="內容版面配置區 2">
            <a:extLst>
              <a:ext uri="{FF2B5EF4-FFF2-40B4-BE49-F238E27FC236}">
                <a16:creationId xmlns:a16="http://schemas.microsoft.com/office/drawing/2014/main" xmlns="" id="{AF5BF974-5861-439A-A7D4-92A4ABF31C02}"/>
              </a:ext>
            </a:extLst>
          </p:cNvPr>
          <p:cNvSpPr>
            <a:spLocks noGrp="1"/>
          </p:cNvSpPr>
          <p:nvPr>
            <p:ph idx="1"/>
          </p:nvPr>
        </p:nvSpPr>
        <p:spPr/>
        <p:txBody>
          <a:bodyPr/>
          <a:lstStyle/>
          <a:p>
            <a:endParaRPr lang="zh-TW" altLang="en-US" dirty="0"/>
          </a:p>
        </p:txBody>
      </p:sp>
      <p:sp>
        <p:nvSpPr>
          <p:cNvPr id="4" name="矩形: 圓角 3">
            <a:extLst>
              <a:ext uri="{FF2B5EF4-FFF2-40B4-BE49-F238E27FC236}">
                <a16:creationId xmlns:a16="http://schemas.microsoft.com/office/drawing/2014/main" xmlns="" id="{6333D624-BDE6-4C61-9C05-BA2794718014}"/>
              </a:ext>
            </a:extLst>
          </p:cNvPr>
          <p:cNvSpPr/>
          <p:nvPr/>
        </p:nvSpPr>
        <p:spPr>
          <a:xfrm>
            <a:off x="3644347" y="1194272"/>
            <a:ext cx="1815548" cy="9697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800" dirty="0">
                <a:solidFill>
                  <a:schemeClr val="tx1"/>
                </a:solidFill>
                <a:latin typeface="微軟正黑體" panose="020B0604030504040204" pitchFamily="34" charset="-120"/>
                <a:ea typeface="微軟正黑體" panose="020B0604030504040204" pitchFamily="34" charset="-120"/>
              </a:rPr>
              <a:t>$1,000</a:t>
            </a:r>
          </a:p>
          <a:p>
            <a:pPr algn="ctr"/>
            <a:r>
              <a:rPr lang="zh-TW" altLang="en-US" sz="2800" dirty="0">
                <a:solidFill>
                  <a:schemeClr val="tx1"/>
                </a:solidFill>
                <a:latin typeface="微軟正黑體" panose="020B0604030504040204" pitchFamily="34" charset="-120"/>
                <a:ea typeface="微軟正黑體" panose="020B0604030504040204" pitchFamily="34" charset="-120"/>
              </a:rPr>
              <a:t>捐獻</a:t>
            </a:r>
          </a:p>
        </p:txBody>
      </p:sp>
      <p:sp>
        <p:nvSpPr>
          <p:cNvPr id="5" name="矩形: 圓角 4">
            <a:extLst>
              <a:ext uri="{FF2B5EF4-FFF2-40B4-BE49-F238E27FC236}">
                <a16:creationId xmlns:a16="http://schemas.microsoft.com/office/drawing/2014/main" xmlns="" id="{931341F6-8751-403E-8897-DF6126B785C4}"/>
              </a:ext>
            </a:extLst>
          </p:cNvPr>
          <p:cNvSpPr/>
          <p:nvPr/>
        </p:nvSpPr>
        <p:spPr>
          <a:xfrm>
            <a:off x="1960492" y="2562145"/>
            <a:ext cx="2001079" cy="176340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800" dirty="0">
                <a:solidFill>
                  <a:schemeClr val="tx1"/>
                </a:solidFill>
                <a:latin typeface="微軟正黑體" panose="020B0604030504040204" pitchFamily="34" charset="-120"/>
                <a:ea typeface="微軟正黑體" panose="020B0604030504040204" pitchFamily="34" charset="-120"/>
              </a:rPr>
              <a:t>$500</a:t>
            </a:r>
          </a:p>
          <a:p>
            <a:pPr algn="ctr"/>
            <a:r>
              <a:rPr lang="en-US" altLang="zh-TW" sz="2800" dirty="0">
                <a:solidFill>
                  <a:schemeClr val="tx1"/>
                </a:solidFill>
                <a:latin typeface="微軟正黑體" panose="020B0604030504040204" pitchFamily="34" charset="-120"/>
                <a:ea typeface="微軟正黑體" panose="020B0604030504040204" pitchFamily="34" charset="-120"/>
              </a:rPr>
              <a:t>DDF</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6" name="矩形: 圓角 5">
            <a:extLst>
              <a:ext uri="{FF2B5EF4-FFF2-40B4-BE49-F238E27FC236}">
                <a16:creationId xmlns:a16="http://schemas.microsoft.com/office/drawing/2014/main" xmlns="" id="{3D578372-EA18-40E3-8445-FFF0F6DA3284}"/>
              </a:ext>
            </a:extLst>
          </p:cNvPr>
          <p:cNvSpPr/>
          <p:nvPr/>
        </p:nvSpPr>
        <p:spPr>
          <a:xfrm>
            <a:off x="5294243" y="2562145"/>
            <a:ext cx="2001079" cy="17634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2800" dirty="0">
                <a:solidFill>
                  <a:schemeClr val="tx1"/>
                </a:solidFill>
                <a:latin typeface="微軟正黑體" panose="020B0604030504040204" pitchFamily="34" charset="-120"/>
                <a:ea typeface="微軟正黑體" panose="020B0604030504040204" pitchFamily="34" charset="-120"/>
              </a:rPr>
              <a:t>$500</a:t>
            </a:r>
          </a:p>
          <a:p>
            <a:pPr algn="ctr"/>
            <a:r>
              <a:rPr lang="zh-TW" altLang="en-US" sz="2800" dirty="0">
                <a:solidFill>
                  <a:schemeClr val="tx1"/>
                </a:solidFill>
                <a:latin typeface="微軟正黑體" panose="020B0604030504040204" pitchFamily="34" charset="-120"/>
                <a:ea typeface="微軟正黑體" panose="020B0604030504040204" pitchFamily="34" charset="-120"/>
              </a:rPr>
              <a:t>世界基金</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lgn="ctr"/>
            <a:endParaRPr lang="en-US" altLang="zh-TW" sz="280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xmlns="" id="{F408B981-1044-456A-8DA1-B54A7DA23884}"/>
              </a:ext>
            </a:extLst>
          </p:cNvPr>
          <p:cNvSpPr txBox="1"/>
          <p:nvPr/>
        </p:nvSpPr>
        <p:spPr>
          <a:xfrm>
            <a:off x="5459895" y="3651273"/>
            <a:ext cx="166977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zh-TW" altLang="en-US" dirty="0">
                <a:solidFill>
                  <a:schemeClr val="tx1"/>
                </a:solidFill>
                <a:latin typeface="微軟正黑體" panose="020B0604030504040204" pitchFamily="34" charset="-120"/>
                <a:ea typeface="微軟正黑體" panose="020B0604030504040204" pitchFamily="34" charset="-120"/>
              </a:rPr>
              <a:t>保留</a:t>
            </a:r>
            <a:r>
              <a:rPr lang="en-US" altLang="zh-TW" dirty="0">
                <a:solidFill>
                  <a:schemeClr val="tx1"/>
                </a:solidFill>
                <a:latin typeface="微軟正黑體" panose="020B0604030504040204" pitchFamily="34" charset="-120"/>
                <a:ea typeface="微軟正黑體" panose="020B0604030504040204" pitchFamily="34" charset="-120"/>
              </a:rPr>
              <a:t>$50</a:t>
            </a:r>
            <a:r>
              <a:rPr lang="zh-TW" altLang="en-US" dirty="0">
                <a:solidFill>
                  <a:schemeClr val="tx1"/>
                </a:solidFill>
                <a:latin typeface="微軟正黑體" panose="020B0604030504040204" pitchFamily="34" charset="-120"/>
                <a:ea typeface="微軟正黑體" panose="020B0604030504040204" pitchFamily="34" charset="-120"/>
              </a:rPr>
              <a:t>用於行政支援</a:t>
            </a:r>
          </a:p>
        </p:txBody>
      </p:sp>
      <p:sp>
        <p:nvSpPr>
          <p:cNvPr id="8" name="矩形: 圓角 7">
            <a:extLst>
              <a:ext uri="{FF2B5EF4-FFF2-40B4-BE49-F238E27FC236}">
                <a16:creationId xmlns:a16="http://schemas.microsoft.com/office/drawing/2014/main" xmlns="" id="{0066C447-163C-4C6E-A8B1-E908EB6FAAC1}"/>
              </a:ext>
            </a:extLst>
          </p:cNvPr>
          <p:cNvSpPr/>
          <p:nvPr/>
        </p:nvSpPr>
        <p:spPr>
          <a:xfrm>
            <a:off x="1334743" y="4801387"/>
            <a:ext cx="1762539" cy="11661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最多可使用</a:t>
            </a:r>
            <a:r>
              <a:rPr lang="en-US" altLang="zh-TW" dirty="0">
                <a:latin typeface="微軟正黑體" panose="020B0604030504040204" pitchFamily="34" charset="-120"/>
                <a:ea typeface="微軟正黑體" panose="020B0604030504040204" pitchFamily="34" charset="-120"/>
              </a:rPr>
              <a:t>$250</a:t>
            </a:r>
            <a:r>
              <a:rPr lang="zh-TW" altLang="en-US" dirty="0">
                <a:latin typeface="微軟正黑體" panose="020B0604030504040204" pitchFamily="34" charset="-120"/>
                <a:ea typeface="微軟正黑體" panose="020B0604030504040204" pitchFamily="34" charset="-120"/>
              </a:rPr>
              <a:t>於地區獎助金</a:t>
            </a:r>
          </a:p>
        </p:txBody>
      </p:sp>
      <p:sp>
        <p:nvSpPr>
          <p:cNvPr id="9" name="矩形: 圓角 8">
            <a:extLst>
              <a:ext uri="{FF2B5EF4-FFF2-40B4-BE49-F238E27FC236}">
                <a16:creationId xmlns:a16="http://schemas.microsoft.com/office/drawing/2014/main" xmlns="" id="{52414ED2-86BF-435D-B06D-BB18A91AD049}"/>
              </a:ext>
            </a:extLst>
          </p:cNvPr>
          <p:cNvSpPr/>
          <p:nvPr/>
        </p:nvSpPr>
        <p:spPr>
          <a:xfrm>
            <a:off x="3646213" y="4798012"/>
            <a:ext cx="4253948" cy="11661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以</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之比例配合</a:t>
            </a:r>
            <a:r>
              <a:rPr lang="en-US" altLang="zh-TW" dirty="0">
                <a:latin typeface="微軟正黑體" panose="020B0604030504040204" pitchFamily="34" charset="-120"/>
                <a:ea typeface="微軟正黑體" panose="020B0604030504040204" pitchFamily="34" charset="-120"/>
              </a:rPr>
              <a:t>DDF</a:t>
            </a:r>
            <a:r>
              <a:rPr lang="zh-TW" altLang="en-US" dirty="0">
                <a:latin typeface="微軟正黑體" panose="020B0604030504040204" pitchFamily="34" charset="-120"/>
                <a:ea typeface="微軟正黑體" panose="020B0604030504040204" pitchFamily="34" charset="-120"/>
              </a:rPr>
              <a:t>用於全球獎助金</a:t>
            </a:r>
            <a:r>
              <a:rPr lang="en-US" altLang="zh-TW" dirty="0">
                <a:latin typeface="微軟正黑體" panose="020B0604030504040204" pitchFamily="34" charset="-120"/>
                <a:ea typeface="微軟正黑體" panose="020B0604030504040204" pitchFamily="34" charset="-120"/>
              </a:rPr>
              <a:t>DDF</a:t>
            </a:r>
            <a:r>
              <a:rPr lang="zh-TW" altLang="en-US" dirty="0">
                <a:latin typeface="微軟正黑體" panose="020B0604030504040204" pitchFamily="34" charset="-120"/>
                <a:ea typeface="微軟正黑體" panose="020B0604030504040204" pitchFamily="34" charset="-120"/>
              </a:rPr>
              <a:t>及世界基金也可資助消除小兒麻痺及和平中心</a:t>
            </a:r>
          </a:p>
        </p:txBody>
      </p:sp>
      <p:sp>
        <p:nvSpPr>
          <p:cNvPr id="10" name="文字方塊 9">
            <a:extLst>
              <a:ext uri="{FF2B5EF4-FFF2-40B4-BE49-F238E27FC236}">
                <a16:creationId xmlns:a16="http://schemas.microsoft.com/office/drawing/2014/main" xmlns="" id="{1E84654C-2697-4DB5-995E-6D27CD502BF3}"/>
              </a:ext>
            </a:extLst>
          </p:cNvPr>
          <p:cNvSpPr txBox="1"/>
          <p:nvPr/>
        </p:nvSpPr>
        <p:spPr>
          <a:xfrm>
            <a:off x="1120845" y="6003097"/>
            <a:ext cx="7180607" cy="646331"/>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未使用之</a:t>
            </a:r>
            <a:r>
              <a:rPr lang="en-US" altLang="zh-TW" dirty="0">
                <a:latin typeface="微軟正黑體" panose="020B0604030504040204" pitchFamily="34" charset="-120"/>
                <a:ea typeface="微軟正黑體" panose="020B0604030504040204" pitchFamily="34" charset="-120"/>
              </a:rPr>
              <a:t>DDF</a:t>
            </a:r>
            <a:r>
              <a:rPr lang="zh-TW" altLang="en-US" dirty="0">
                <a:latin typeface="微軟正黑體" panose="020B0604030504040204" pitchFamily="34" charset="-120"/>
                <a:ea typeface="微軟正黑體" panose="020B0604030504040204" pitchFamily="34" charset="-120"/>
              </a:rPr>
              <a:t>餘額會轉入下一年度。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*如果投資收益不敷行政費用時，捐獻金額之</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可使用於行政支援。</a:t>
            </a:r>
            <a:endParaRPr lang="en-US" altLang="zh-TW" dirty="0">
              <a:latin typeface="微軟正黑體" panose="020B0604030504040204" pitchFamily="34" charset="-120"/>
              <a:ea typeface="微軟正黑體" panose="020B0604030504040204" pitchFamily="34" charset="-120"/>
            </a:endParaRPr>
          </a:p>
        </p:txBody>
      </p:sp>
      <p:cxnSp>
        <p:nvCxnSpPr>
          <p:cNvPr id="14" name="直線接點 13">
            <a:extLst>
              <a:ext uri="{FF2B5EF4-FFF2-40B4-BE49-F238E27FC236}">
                <a16:creationId xmlns:a16="http://schemas.microsoft.com/office/drawing/2014/main" xmlns="" id="{C1DCD010-E6A0-4C76-85F4-C6F7E7C12714}"/>
              </a:ext>
            </a:extLst>
          </p:cNvPr>
          <p:cNvCxnSpPr/>
          <p:nvPr/>
        </p:nvCxnSpPr>
        <p:spPr>
          <a:xfrm>
            <a:off x="2961031" y="2385391"/>
            <a:ext cx="33337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xmlns="" id="{DFF58142-767E-4069-BC17-2A56B61686F4}"/>
              </a:ext>
            </a:extLst>
          </p:cNvPr>
          <p:cNvCxnSpPr>
            <a:stCxn id="4" idx="2"/>
          </p:cNvCxnSpPr>
          <p:nvPr/>
        </p:nvCxnSpPr>
        <p:spPr>
          <a:xfrm>
            <a:off x="4552121" y="2163992"/>
            <a:ext cx="0" cy="208147"/>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直線接點 17">
            <a:extLst>
              <a:ext uri="{FF2B5EF4-FFF2-40B4-BE49-F238E27FC236}">
                <a16:creationId xmlns:a16="http://schemas.microsoft.com/office/drawing/2014/main" xmlns="" id="{FDF910BA-25FE-4367-AF76-0293045E5084}"/>
              </a:ext>
            </a:extLst>
          </p:cNvPr>
          <p:cNvCxnSpPr>
            <a:endCxn id="5" idx="0"/>
          </p:cNvCxnSpPr>
          <p:nvPr/>
        </p:nvCxnSpPr>
        <p:spPr>
          <a:xfrm>
            <a:off x="2961031" y="2385391"/>
            <a:ext cx="1" cy="176754"/>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直線接點 21">
            <a:extLst>
              <a:ext uri="{FF2B5EF4-FFF2-40B4-BE49-F238E27FC236}">
                <a16:creationId xmlns:a16="http://schemas.microsoft.com/office/drawing/2014/main" xmlns="" id="{5EEAF12E-58C8-44BC-A7E2-A4B4BDD0789D}"/>
              </a:ext>
            </a:extLst>
          </p:cNvPr>
          <p:cNvCxnSpPr/>
          <p:nvPr/>
        </p:nvCxnSpPr>
        <p:spPr>
          <a:xfrm>
            <a:off x="6293952" y="2398644"/>
            <a:ext cx="0" cy="134603"/>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直線接點 23">
            <a:extLst>
              <a:ext uri="{FF2B5EF4-FFF2-40B4-BE49-F238E27FC236}">
                <a16:creationId xmlns:a16="http://schemas.microsoft.com/office/drawing/2014/main" xmlns="" id="{A3DADD0E-CC06-47EB-B90B-ABDE32F897FC}"/>
              </a:ext>
            </a:extLst>
          </p:cNvPr>
          <p:cNvCxnSpPr>
            <a:cxnSpLocks/>
            <a:stCxn id="5" idx="2"/>
          </p:cNvCxnSpPr>
          <p:nvPr/>
        </p:nvCxnSpPr>
        <p:spPr>
          <a:xfrm flipH="1">
            <a:off x="2961031" y="4325547"/>
            <a:ext cx="1" cy="219949"/>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直線接點 25">
            <a:extLst>
              <a:ext uri="{FF2B5EF4-FFF2-40B4-BE49-F238E27FC236}">
                <a16:creationId xmlns:a16="http://schemas.microsoft.com/office/drawing/2014/main" xmlns="" id="{FCF422F0-318C-4022-8E8A-B137A4AD5C08}"/>
              </a:ext>
            </a:extLst>
          </p:cNvPr>
          <p:cNvCxnSpPr/>
          <p:nvPr/>
        </p:nvCxnSpPr>
        <p:spPr>
          <a:xfrm>
            <a:off x="2305878" y="4545496"/>
            <a:ext cx="18288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8" name="直線接點 27">
            <a:extLst>
              <a:ext uri="{FF2B5EF4-FFF2-40B4-BE49-F238E27FC236}">
                <a16:creationId xmlns:a16="http://schemas.microsoft.com/office/drawing/2014/main" xmlns="" id="{449E9ABC-ACE8-4A1A-8E7C-24C8B384E0C4}"/>
              </a:ext>
            </a:extLst>
          </p:cNvPr>
          <p:cNvCxnSpPr/>
          <p:nvPr/>
        </p:nvCxnSpPr>
        <p:spPr>
          <a:xfrm>
            <a:off x="2305878" y="4545496"/>
            <a:ext cx="0" cy="252516"/>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直線接點 29">
            <a:extLst>
              <a:ext uri="{FF2B5EF4-FFF2-40B4-BE49-F238E27FC236}">
                <a16:creationId xmlns:a16="http://schemas.microsoft.com/office/drawing/2014/main" xmlns="" id="{7F88C40D-EFF6-4888-82B0-6BA8F2E94063}"/>
              </a:ext>
            </a:extLst>
          </p:cNvPr>
          <p:cNvCxnSpPr/>
          <p:nvPr/>
        </p:nvCxnSpPr>
        <p:spPr>
          <a:xfrm>
            <a:off x="4134678" y="4545496"/>
            <a:ext cx="0" cy="252516"/>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直線接點 31">
            <a:extLst>
              <a:ext uri="{FF2B5EF4-FFF2-40B4-BE49-F238E27FC236}">
                <a16:creationId xmlns:a16="http://schemas.microsoft.com/office/drawing/2014/main" xmlns="" id="{3A041BF7-A6CE-46EE-8107-A9E8D9FE449F}"/>
              </a:ext>
            </a:extLst>
          </p:cNvPr>
          <p:cNvCxnSpPr>
            <a:stCxn id="6" idx="2"/>
          </p:cNvCxnSpPr>
          <p:nvPr/>
        </p:nvCxnSpPr>
        <p:spPr>
          <a:xfrm flipH="1">
            <a:off x="6293952" y="4325547"/>
            <a:ext cx="831" cy="472465"/>
          </a:xfrm>
          <a:prstGeom prst="line">
            <a:avLst/>
          </a:prstGeom>
          <a:ln w="38100"/>
        </p:spPr>
        <p:style>
          <a:lnRef idx="1">
            <a:schemeClr val="dk1"/>
          </a:lnRef>
          <a:fillRef idx="0">
            <a:schemeClr val="dk1"/>
          </a:fillRef>
          <a:effectRef idx="0">
            <a:schemeClr val="dk1"/>
          </a:effectRef>
          <a:fontRef idx="minor">
            <a:schemeClr val="tx1"/>
          </a:fontRef>
        </p:style>
      </p:cxnSp>
      <p:sp>
        <p:nvSpPr>
          <p:cNvPr id="11" name="頁尾版面配置區 10">
            <a:extLst>
              <a:ext uri="{FF2B5EF4-FFF2-40B4-BE49-F238E27FC236}">
                <a16:creationId xmlns:a16="http://schemas.microsoft.com/office/drawing/2014/main" xmlns="" id="{815FA40B-61C0-4227-AE65-9FA1FA1F9DBC}"/>
              </a:ext>
            </a:extLst>
          </p:cNvPr>
          <p:cNvSpPr>
            <a:spLocks noGrp="1"/>
          </p:cNvSpPr>
          <p:nvPr>
            <p:ph type="ftr" sz="quarter" idx="11"/>
          </p:nvPr>
        </p:nvSpPr>
        <p:spPr/>
        <p:txBody>
          <a:bodyPr/>
          <a:lstStyle/>
          <a:p>
            <a:r>
              <a:rPr lang="en-US" altLang="zh-TW"/>
              <a:t>2017 DRFS</a:t>
            </a:r>
            <a:endParaRPr lang="zh-TW" altLang="en-US"/>
          </a:p>
        </p:txBody>
      </p:sp>
      <p:sp>
        <p:nvSpPr>
          <p:cNvPr id="12" name="投影片編號版面配置區 11">
            <a:extLst>
              <a:ext uri="{FF2B5EF4-FFF2-40B4-BE49-F238E27FC236}">
                <a16:creationId xmlns:a16="http://schemas.microsoft.com/office/drawing/2014/main" xmlns="" id="{41963F39-F442-4DC5-B1E4-61530D3A97D7}"/>
              </a:ext>
            </a:extLst>
          </p:cNvPr>
          <p:cNvSpPr>
            <a:spLocks noGrp="1"/>
          </p:cNvSpPr>
          <p:nvPr>
            <p:ph type="sldNum" sz="quarter" idx="12"/>
          </p:nvPr>
        </p:nvSpPr>
        <p:spPr/>
        <p:txBody>
          <a:bodyPr/>
          <a:lstStyle/>
          <a:p>
            <a:fld id="{2651C9E0-124D-4390-A76F-3A0D8A21350C}" type="slidenum">
              <a:rPr lang="zh-TW" altLang="en-US" smtClean="0"/>
              <a:t>12</a:t>
            </a:fld>
            <a:endParaRPr lang="zh-TW" altLang="en-US"/>
          </a:p>
        </p:txBody>
      </p:sp>
    </p:spTree>
    <p:extLst>
      <p:ext uri="{BB962C8B-B14F-4D97-AF65-F5344CB8AC3E}">
        <p14:creationId xmlns:p14="http://schemas.microsoft.com/office/powerpoint/2010/main" val="1798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2D43C99-C264-4A86-9324-C017A4B33B8E}"/>
              </a:ext>
            </a:extLst>
          </p:cNvPr>
          <p:cNvSpPr>
            <a:spLocks noGrp="1"/>
          </p:cNvSpPr>
          <p:nvPr>
            <p:ph type="title"/>
          </p:nvPr>
        </p:nvSpPr>
        <p:spPr/>
        <p:txBody>
          <a:bodyPr/>
          <a:lstStyle/>
          <a:p>
            <a:pPr algn="ctr"/>
            <a:r>
              <a:rPr lang="zh-TW" altLang="en-US" dirty="0"/>
              <a:t>鉅額捐獻人 </a:t>
            </a:r>
            <a:r>
              <a:rPr lang="en-US" altLang="zh-TW" dirty="0"/>
              <a:t>Major Donor</a:t>
            </a:r>
            <a:endParaRPr lang="zh-TW" altLang="en-US" dirty="0"/>
          </a:p>
        </p:txBody>
      </p:sp>
      <p:sp>
        <p:nvSpPr>
          <p:cNvPr id="3" name="內容版面配置區 2">
            <a:extLst>
              <a:ext uri="{FF2B5EF4-FFF2-40B4-BE49-F238E27FC236}">
                <a16:creationId xmlns:a16="http://schemas.microsoft.com/office/drawing/2014/main" xmlns="" id="{D36CC816-84D0-429B-BAF7-4E4128FB2EC0}"/>
              </a:ext>
            </a:extLst>
          </p:cNvPr>
          <p:cNvSpPr>
            <a:spLocks noGrp="1"/>
          </p:cNvSpPr>
          <p:nvPr>
            <p:ph idx="1"/>
          </p:nvPr>
        </p:nvSpPr>
        <p:spPr/>
        <p:txBody>
          <a:bodyPr/>
          <a:lstStyle/>
          <a:p>
            <a:r>
              <a:rPr lang="zh-TW" altLang="en-US" dirty="0"/>
              <a:t>個人累積捐獻扶輪基金會金額達美金</a:t>
            </a:r>
            <a:r>
              <a:rPr lang="en-US" altLang="zh-TW" dirty="0"/>
              <a:t>1</a:t>
            </a:r>
            <a:r>
              <a:rPr lang="zh-TW" altLang="en-US" dirty="0"/>
              <a:t>萬元以上。</a:t>
            </a:r>
            <a:endParaRPr lang="en-US" altLang="zh-TW" dirty="0"/>
          </a:p>
          <a:p>
            <a:r>
              <a:rPr lang="zh-TW" altLang="en-US" dirty="0"/>
              <a:t>表彰鉅額捐獻人共分為</a:t>
            </a:r>
            <a:r>
              <a:rPr lang="en-US" altLang="zh-TW" dirty="0"/>
              <a:t>4</a:t>
            </a:r>
            <a:r>
              <a:rPr lang="zh-TW" altLang="en-US" dirty="0"/>
              <a:t>級</a:t>
            </a:r>
            <a:r>
              <a:rPr lang="en-US" altLang="zh-TW" dirty="0"/>
              <a:t>:</a:t>
            </a:r>
          </a:p>
          <a:p>
            <a:pPr marL="0" indent="0">
              <a:buNone/>
            </a:pPr>
            <a:r>
              <a:rPr lang="zh-TW" altLang="en-US" dirty="0"/>
              <a:t>   第一級</a:t>
            </a:r>
            <a:r>
              <a:rPr lang="en-US" altLang="zh-TW" dirty="0"/>
              <a:t>	$10,000 --- $24,999</a:t>
            </a:r>
          </a:p>
          <a:p>
            <a:pPr marL="0" indent="0">
              <a:buNone/>
            </a:pPr>
            <a:r>
              <a:rPr lang="zh-TW" altLang="en-US" dirty="0"/>
              <a:t>   第二級</a:t>
            </a:r>
            <a:r>
              <a:rPr lang="en-US" altLang="zh-TW" dirty="0"/>
              <a:t>	$25,000 --- $49,999</a:t>
            </a:r>
          </a:p>
          <a:p>
            <a:pPr marL="0" indent="0">
              <a:buNone/>
            </a:pPr>
            <a:r>
              <a:rPr lang="zh-TW" altLang="en-US" dirty="0"/>
              <a:t>   第三級</a:t>
            </a:r>
            <a:r>
              <a:rPr lang="en-US" altLang="zh-TW" dirty="0"/>
              <a:t>	$50,000 --- $99,999</a:t>
            </a:r>
          </a:p>
          <a:p>
            <a:pPr marL="0" indent="0">
              <a:buNone/>
            </a:pPr>
            <a:r>
              <a:rPr lang="zh-TW" altLang="en-US" dirty="0"/>
              <a:t>   第四級</a:t>
            </a:r>
            <a:r>
              <a:rPr lang="en-US" altLang="zh-TW" dirty="0"/>
              <a:t>	$100,000 --- $249,999</a:t>
            </a:r>
          </a:p>
          <a:p>
            <a:endParaRPr lang="zh-TW" altLang="en-US" dirty="0"/>
          </a:p>
        </p:txBody>
      </p:sp>
      <p:pic>
        <p:nvPicPr>
          <p:cNvPr id="4" name="圖片 3">
            <a:extLst>
              <a:ext uri="{FF2B5EF4-FFF2-40B4-BE49-F238E27FC236}">
                <a16:creationId xmlns:a16="http://schemas.microsoft.com/office/drawing/2014/main" xmlns="" id="{D9C125C0-6B54-4BD1-810C-87535A1C9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710" y="2757635"/>
            <a:ext cx="1777623" cy="1741912"/>
          </a:xfrm>
          <a:prstGeom prst="rect">
            <a:avLst/>
          </a:prstGeom>
        </p:spPr>
      </p:pic>
      <p:sp>
        <p:nvSpPr>
          <p:cNvPr id="5" name="頁尾版面配置區 4">
            <a:extLst>
              <a:ext uri="{FF2B5EF4-FFF2-40B4-BE49-F238E27FC236}">
                <a16:creationId xmlns:a16="http://schemas.microsoft.com/office/drawing/2014/main" xmlns="" id="{DC1AD91B-07EA-4EDD-BDAC-5FA0A7DE1A9A}"/>
              </a:ext>
            </a:extLst>
          </p:cNvPr>
          <p:cNvSpPr>
            <a:spLocks noGrp="1"/>
          </p:cNvSpPr>
          <p:nvPr>
            <p:ph type="ftr" sz="quarter" idx="11"/>
          </p:nvPr>
        </p:nvSpPr>
        <p:spPr/>
        <p:txBody>
          <a:bodyPr/>
          <a:lstStyle/>
          <a:p>
            <a:r>
              <a:rPr lang="en-US" altLang="zh-TW"/>
              <a:t>2017 DRFS</a:t>
            </a:r>
            <a:endParaRPr lang="zh-TW" altLang="en-US"/>
          </a:p>
        </p:txBody>
      </p:sp>
      <p:sp>
        <p:nvSpPr>
          <p:cNvPr id="6" name="投影片編號版面配置區 5">
            <a:extLst>
              <a:ext uri="{FF2B5EF4-FFF2-40B4-BE49-F238E27FC236}">
                <a16:creationId xmlns:a16="http://schemas.microsoft.com/office/drawing/2014/main" xmlns="" id="{F3FCD605-3CF6-4A54-BA15-5E74CCA492AB}"/>
              </a:ext>
            </a:extLst>
          </p:cNvPr>
          <p:cNvSpPr>
            <a:spLocks noGrp="1"/>
          </p:cNvSpPr>
          <p:nvPr>
            <p:ph type="sldNum" sz="quarter" idx="12"/>
          </p:nvPr>
        </p:nvSpPr>
        <p:spPr/>
        <p:txBody>
          <a:bodyPr/>
          <a:lstStyle/>
          <a:p>
            <a:fld id="{2651C9E0-124D-4390-A76F-3A0D8A21350C}" type="slidenum">
              <a:rPr lang="zh-TW" altLang="en-US" smtClean="0"/>
              <a:t>13</a:t>
            </a:fld>
            <a:endParaRPr lang="zh-TW" altLang="en-US"/>
          </a:p>
        </p:txBody>
      </p:sp>
    </p:spTree>
    <p:extLst>
      <p:ext uri="{BB962C8B-B14F-4D97-AF65-F5344CB8AC3E}">
        <p14:creationId xmlns:p14="http://schemas.microsoft.com/office/powerpoint/2010/main" val="402094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E5FA873-A46D-4AF7-9E81-2FACA8951F21}"/>
              </a:ext>
            </a:extLst>
          </p:cNvPr>
          <p:cNvSpPr>
            <a:spLocks noGrp="1"/>
          </p:cNvSpPr>
          <p:nvPr>
            <p:ph type="title"/>
          </p:nvPr>
        </p:nvSpPr>
        <p:spPr/>
        <p:txBody>
          <a:bodyPr/>
          <a:lstStyle/>
          <a:p>
            <a:pPr algn="ctr"/>
            <a:r>
              <a:rPr lang="en-US" altLang="zh-TW" dirty="0">
                <a:latin typeface="+mj-ea"/>
              </a:rPr>
              <a:t>AKS</a:t>
            </a:r>
            <a:r>
              <a:rPr lang="zh-TW" altLang="en-US" dirty="0">
                <a:latin typeface="+mj-ea"/>
              </a:rPr>
              <a:t>阿奇柯蘭夫會</a:t>
            </a:r>
            <a:endParaRPr lang="zh-TW" altLang="en-US" dirty="0"/>
          </a:p>
        </p:txBody>
      </p:sp>
      <p:sp>
        <p:nvSpPr>
          <p:cNvPr id="3" name="內容版面配置區 2">
            <a:extLst>
              <a:ext uri="{FF2B5EF4-FFF2-40B4-BE49-F238E27FC236}">
                <a16:creationId xmlns:a16="http://schemas.microsoft.com/office/drawing/2014/main" xmlns="" id="{7CFFBE55-45C0-4859-9431-D4BC9772B0EE}"/>
              </a:ext>
            </a:extLst>
          </p:cNvPr>
          <p:cNvSpPr>
            <a:spLocks noGrp="1"/>
          </p:cNvSpPr>
          <p:nvPr>
            <p:ph idx="1"/>
          </p:nvPr>
        </p:nvSpPr>
        <p:spPr/>
        <p:txBody>
          <a:bodyPr>
            <a:normAutofit/>
          </a:bodyPr>
          <a:lstStyle/>
          <a:p>
            <a:r>
              <a:rPr lang="zh-TW" altLang="en-US" dirty="0"/>
              <a:t>個人捐獻扶輪基金會達美金</a:t>
            </a:r>
            <a:r>
              <a:rPr lang="en-US" altLang="zh-TW" dirty="0"/>
              <a:t>25</a:t>
            </a:r>
            <a:r>
              <a:rPr lang="zh-TW" altLang="en-US" dirty="0"/>
              <a:t>萬以上。</a:t>
            </a:r>
            <a:endParaRPr lang="en-US" altLang="zh-TW" dirty="0"/>
          </a:p>
          <a:p>
            <a:r>
              <a:rPr lang="en-US" altLang="zh-TW" dirty="0"/>
              <a:t>AKS</a:t>
            </a:r>
            <a:r>
              <a:rPr lang="zh-TW" altLang="en-US" dirty="0"/>
              <a:t>表彰共分為</a:t>
            </a:r>
            <a:r>
              <a:rPr lang="en-US" altLang="zh-TW" dirty="0"/>
              <a:t>6</a:t>
            </a:r>
            <a:r>
              <a:rPr lang="zh-TW" altLang="en-US" dirty="0"/>
              <a:t>級</a:t>
            </a:r>
            <a:r>
              <a:rPr lang="en-US" altLang="zh-TW" dirty="0"/>
              <a:t>:</a:t>
            </a:r>
          </a:p>
          <a:p>
            <a:r>
              <a:rPr lang="zh-TW" altLang="en-US" dirty="0"/>
              <a:t>第一級</a:t>
            </a:r>
            <a:r>
              <a:rPr lang="en-US" altLang="zh-TW" dirty="0"/>
              <a:t>: $250,000 --- $499,999</a:t>
            </a:r>
          </a:p>
          <a:p>
            <a:r>
              <a:rPr lang="zh-TW" altLang="en-US" dirty="0"/>
              <a:t>第二級</a:t>
            </a:r>
            <a:r>
              <a:rPr lang="en-US" altLang="zh-TW" dirty="0"/>
              <a:t>: $500,000 --- $999,999</a:t>
            </a:r>
          </a:p>
          <a:p>
            <a:r>
              <a:rPr lang="zh-TW" altLang="en-US" dirty="0"/>
              <a:t>第三級</a:t>
            </a:r>
            <a:r>
              <a:rPr lang="en-US" altLang="zh-TW" dirty="0"/>
              <a:t>: $1,000,000 --- $2,499,999</a:t>
            </a:r>
          </a:p>
          <a:p>
            <a:r>
              <a:rPr lang="zh-TW" altLang="en-US" dirty="0"/>
              <a:t>第四級</a:t>
            </a:r>
            <a:r>
              <a:rPr lang="en-US" altLang="zh-TW" dirty="0"/>
              <a:t>: $2,500,000 --- $4,999,999</a:t>
            </a:r>
          </a:p>
          <a:p>
            <a:r>
              <a:rPr lang="zh-TW" altLang="en-US" dirty="0"/>
              <a:t>第五級</a:t>
            </a:r>
            <a:r>
              <a:rPr lang="en-US" altLang="zh-TW" dirty="0"/>
              <a:t>: $5,000,000 --- $9,999,999</a:t>
            </a:r>
          </a:p>
          <a:p>
            <a:r>
              <a:rPr lang="zh-TW" altLang="en-US" dirty="0"/>
              <a:t>第六級</a:t>
            </a:r>
            <a:r>
              <a:rPr lang="en-US" altLang="zh-TW" dirty="0"/>
              <a:t>: $10,000,000 </a:t>
            </a:r>
            <a:r>
              <a:rPr lang="zh-TW" altLang="en-US" dirty="0"/>
              <a:t>以上</a:t>
            </a:r>
          </a:p>
        </p:txBody>
      </p:sp>
      <p:pic>
        <p:nvPicPr>
          <p:cNvPr id="4" name="圖片 3">
            <a:extLst>
              <a:ext uri="{FF2B5EF4-FFF2-40B4-BE49-F238E27FC236}">
                <a16:creationId xmlns:a16="http://schemas.microsoft.com/office/drawing/2014/main" xmlns="" id="{DCC406BA-52E6-4655-8299-386A56A44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994" y="2632926"/>
            <a:ext cx="1853356" cy="1550767"/>
          </a:xfrm>
          <a:prstGeom prst="rect">
            <a:avLst/>
          </a:prstGeom>
        </p:spPr>
      </p:pic>
      <p:sp>
        <p:nvSpPr>
          <p:cNvPr id="5" name="頁尾版面配置區 4">
            <a:extLst>
              <a:ext uri="{FF2B5EF4-FFF2-40B4-BE49-F238E27FC236}">
                <a16:creationId xmlns:a16="http://schemas.microsoft.com/office/drawing/2014/main" xmlns="" id="{A7F7405A-A1DC-4FF8-9297-635A13580C4B}"/>
              </a:ext>
            </a:extLst>
          </p:cNvPr>
          <p:cNvSpPr>
            <a:spLocks noGrp="1"/>
          </p:cNvSpPr>
          <p:nvPr>
            <p:ph type="ftr" sz="quarter" idx="11"/>
          </p:nvPr>
        </p:nvSpPr>
        <p:spPr/>
        <p:txBody>
          <a:bodyPr/>
          <a:lstStyle/>
          <a:p>
            <a:r>
              <a:rPr lang="en-US" altLang="zh-TW"/>
              <a:t>2017 DRFS</a:t>
            </a:r>
            <a:endParaRPr lang="zh-TW" altLang="en-US"/>
          </a:p>
        </p:txBody>
      </p:sp>
      <p:sp>
        <p:nvSpPr>
          <p:cNvPr id="6" name="投影片編號版面配置區 5">
            <a:extLst>
              <a:ext uri="{FF2B5EF4-FFF2-40B4-BE49-F238E27FC236}">
                <a16:creationId xmlns:a16="http://schemas.microsoft.com/office/drawing/2014/main" xmlns="" id="{5ADE4397-DDCE-4986-8A66-0CD181C56281}"/>
              </a:ext>
            </a:extLst>
          </p:cNvPr>
          <p:cNvSpPr>
            <a:spLocks noGrp="1"/>
          </p:cNvSpPr>
          <p:nvPr>
            <p:ph type="sldNum" sz="quarter" idx="12"/>
          </p:nvPr>
        </p:nvSpPr>
        <p:spPr/>
        <p:txBody>
          <a:bodyPr/>
          <a:lstStyle/>
          <a:p>
            <a:fld id="{2651C9E0-124D-4390-A76F-3A0D8A21350C}" type="slidenum">
              <a:rPr lang="zh-TW" altLang="en-US" smtClean="0"/>
              <a:t>14</a:t>
            </a:fld>
            <a:endParaRPr lang="zh-TW" altLang="en-US"/>
          </a:p>
        </p:txBody>
      </p:sp>
    </p:spTree>
    <p:extLst>
      <p:ext uri="{BB962C8B-B14F-4D97-AF65-F5344CB8AC3E}">
        <p14:creationId xmlns:p14="http://schemas.microsoft.com/office/powerpoint/2010/main" val="2077726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2937"/>
          </a:xfrm>
        </p:spPr>
        <p:txBody>
          <a:bodyPr/>
          <a:lstStyle/>
          <a:p>
            <a:pPr algn="ctr">
              <a:defRPr/>
            </a:pPr>
            <a:r>
              <a:rPr lang="zh-TW" altLang="en-US" dirty="0"/>
              <a:t>表彰</a:t>
            </a:r>
            <a:endParaRPr lang="en-US" dirty="0"/>
          </a:p>
        </p:txBody>
      </p:sp>
      <p:graphicFrame>
        <p:nvGraphicFramePr>
          <p:cNvPr id="6" name="Table 5"/>
          <p:cNvGraphicFramePr>
            <a:graphicFrameLocks noGrp="1"/>
          </p:cNvGraphicFramePr>
          <p:nvPr>
            <p:extLst/>
          </p:nvPr>
        </p:nvGraphicFramePr>
        <p:xfrm>
          <a:off x="588232" y="1408063"/>
          <a:ext cx="7967535" cy="4775202"/>
        </p:xfrm>
        <a:graphic>
          <a:graphicData uri="http://schemas.openxmlformats.org/drawingml/2006/table">
            <a:tbl>
              <a:tblPr firstRow="1" bandRow="1">
                <a:tableStyleId>{5C22544A-7EE6-4342-B048-85BDC9FD1C3A}</a:tableStyleId>
              </a:tblPr>
              <a:tblGrid>
                <a:gridCol w="3953193">
                  <a:extLst>
                    <a:ext uri="{9D8B030D-6E8A-4147-A177-3AD203B41FA5}">
                      <a16:colId xmlns:a16="http://schemas.microsoft.com/office/drawing/2014/main" xmlns="" val="3832243579"/>
                    </a:ext>
                  </a:extLst>
                </a:gridCol>
                <a:gridCol w="1949664">
                  <a:extLst>
                    <a:ext uri="{9D8B030D-6E8A-4147-A177-3AD203B41FA5}">
                      <a16:colId xmlns:a16="http://schemas.microsoft.com/office/drawing/2014/main" xmlns="" val="766644295"/>
                    </a:ext>
                  </a:extLst>
                </a:gridCol>
                <a:gridCol w="2064678">
                  <a:extLst>
                    <a:ext uri="{9D8B030D-6E8A-4147-A177-3AD203B41FA5}">
                      <a16:colId xmlns:a16="http://schemas.microsoft.com/office/drawing/2014/main" xmlns="" val="1572596910"/>
                    </a:ext>
                  </a:extLst>
                </a:gridCol>
              </a:tblGrid>
              <a:tr h="795867">
                <a:tc>
                  <a:txBody>
                    <a:bodyPr/>
                    <a:lstStyle/>
                    <a:p>
                      <a:endParaRPr lang="en-US" sz="3200" dirty="0">
                        <a:latin typeface="+mj-ea"/>
                        <a:ea typeface="+mj-ea"/>
                      </a:endParaRPr>
                    </a:p>
                  </a:txBody>
                  <a:tcPr anchor="ctr"/>
                </a:tc>
                <a:tc>
                  <a:txBody>
                    <a:bodyPr/>
                    <a:lstStyle/>
                    <a:p>
                      <a:pPr algn="ctr"/>
                      <a:r>
                        <a:rPr lang="en-US" sz="3200" dirty="0">
                          <a:latin typeface="+mj-ea"/>
                          <a:ea typeface="+mj-ea"/>
                        </a:rPr>
                        <a:t>2015-16</a:t>
                      </a:r>
                    </a:p>
                  </a:txBody>
                  <a:tcPr anchor="ctr"/>
                </a:tc>
                <a:tc>
                  <a:txBody>
                    <a:bodyPr/>
                    <a:lstStyle/>
                    <a:p>
                      <a:pPr algn="ctr"/>
                      <a:r>
                        <a:rPr lang="zh-TW" altLang="en-US" sz="3200" dirty="0">
                          <a:latin typeface="+mj-ea"/>
                          <a:ea typeface="+mj-ea"/>
                        </a:rPr>
                        <a:t>累計</a:t>
                      </a:r>
                      <a:endParaRPr lang="en-US" sz="3200" dirty="0">
                        <a:latin typeface="+mj-ea"/>
                        <a:ea typeface="+mj-ea"/>
                      </a:endParaRPr>
                    </a:p>
                  </a:txBody>
                  <a:tcPr anchor="ctr"/>
                </a:tc>
                <a:extLst>
                  <a:ext uri="{0D108BD9-81ED-4DB2-BD59-A6C34878D82A}">
                    <a16:rowId xmlns:a16="http://schemas.microsoft.com/office/drawing/2014/main" xmlns="" val="3282748907"/>
                  </a:ext>
                </a:extLst>
              </a:tr>
              <a:tr h="795867">
                <a:tc>
                  <a:txBody>
                    <a:bodyPr/>
                    <a:lstStyle/>
                    <a:p>
                      <a:pPr algn="r"/>
                      <a:r>
                        <a:rPr lang="zh-TW" altLang="en-US" sz="3200" b="1" cap="all" dirty="0">
                          <a:solidFill>
                            <a:srgbClr val="000000"/>
                          </a:solidFill>
                          <a:latin typeface="+mj-ea"/>
                          <a:ea typeface="+mj-ea"/>
                        </a:rPr>
                        <a:t>阿奇柯蘭夫會會員</a:t>
                      </a:r>
                      <a:endParaRPr lang="en-US" sz="3200" b="1" cap="all" baseline="0" dirty="0">
                        <a:solidFill>
                          <a:srgbClr val="000000"/>
                        </a:solidFill>
                        <a:latin typeface="+mj-ea"/>
                        <a:ea typeface="+mj-ea"/>
                      </a:endParaRPr>
                    </a:p>
                  </a:txBody>
                  <a:tcPr anchor="ctr"/>
                </a:tc>
                <a:tc>
                  <a:txBody>
                    <a:bodyPr/>
                    <a:lstStyle/>
                    <a:p>
                      <a:pPr algn="ctr"/>
                      <a:r>
                        <a:rPr lang="en-US" sz="3200" dirty="0">
                          <a:solidFill>
                            <a:srgbClr val="000000"/>
                          </a:solidFill>
                          <a:latin typeface="+mj-ea"/>
                          <a:ea typeface="+mj-ea"/>
                        </a:rPr>
                        <a:t>57</a:t>
                      </a:r>
                    </a:p>
                  </a:txBody>
                  <a:tcPr anchor="ctr"/>
                </a:tc>
                <a:tc>
                  <a:txBody>
                    <a:bodyPr/>
                    <a:lstStyle/>
                    <a:p>
                      <a:pPr algn="ctr"/>
                      <a:r>
                        <a:rPr lang="en-US" sz="3200" dirty="0">
                          <a:solidFill>
                            <a:srgbClr val="000000"/>
                          </a:solidFill>
                          <a:latin typeface="+mj-ea"/>
                          <a:ea typeface="+mj-ea"/>
                        </a:rPr>
                        <a:t>658*</a:t>
                      </a:r>
                    </a:p>
                  </a:txBody>
                  <a:tcPr anchor="ctr"/>
                </a:tc>
                <a:extLst>
                  <a:ext uri="{0D108BD9-81ED-4DB2-BD59-A6C34878D82A}">
                    <a16:rowId xmlns:a16="http://schemas.microsoft.com/office/drawing/2014/main" xmlns="" val="967446377"/>
                  </a:ext>
                </a:extLst>
              </a:tr>
              <a:tr h="795867">
                <a:tc>
                  <a:txBody>
                    <a:bodyPr/>
                    <a:lstStyle/>
                    <a:p>
                      <a:pPr algn="r"/>
                      <a:r>
                        <a:rPr lang="zh-TW" altLang="en-US" sz="3200" b="1" cap="all" dirty="0">
                          <a:solidFill>
                            <a:srgbClr val="000000"/>
                          </a:solidFill>
                          <a:latin typeface="+mj-ea"/>
                          <a:ea typeface="+mj-ea"/>
                        </a:rPr>
                        <a:t>巨額捐獻</a:t>
                      </a:r>
                      <a:endParaRPr lang="en-US" sz="3200" b="1" cap="all" dirty="0">
                        <a:solidFill>
                          <a:srgbClr val="000000"/>
                        </a:solidFill>
                        <a:latin typeface="+mj-ea"/>
                        <a:ea typeface="+mj-ea"/>
                      </a:endParaRPr>
                    </a:p>
                  </a:txBody>
                  <a:tcPr anchor="ctr"/>
                </a:tc>
                <a:tc>
                  <a:txBody>
                    <a:bodyPr/>
                    <a:lstStyle/>
                    <a:p>
                      <a:pPr algn="ctr"/>
                      <a:r>
                        <a:rPr lang="en-US" sz="3200" dirty="0">
                          <a:solidFill>
                            <a:srgbClr val="000000"/>
                          </a:solidFill>
                          <a:latin typeface="+mj-ea"/>
                          <a:ea typeface="+mj-ea"/>
                        </a:rPr>
                        <a:t>2,574</a:t>
                      </a:r>
                    </a:p>
                  </a:txBody>
                  <a:tcPr anchor="ctr"/>
                </a:tc>
                <a:tc>
                  <a:txBody>
                    <a:bodyPr/>
                    <a:lstStyle/>
                    <a:p>
                      <a:pPr algn="ctr"/>
                      <a:r>
                        <a:rPr lang="en-US" sz="3200" dirty="0">
                          <a:solidFill>
                            <a:srgbClr val="000000"/>
                          </a:solidFill>
                          <a:latin typeface="+mj-ea"/>
                          <a:ea typeface="+mj-ea"/>
                        </a:rPr>
                        <a:t>26,035</a:t>
                      </a:r>
                    </a:p>
                  </a:txBody>
                  <a:tcPr anchor="ctr"/>
                </a:tc>
                <a:extLst>
                  <a:ext uri="{0D108BD9-81ED-4DB2-BD59-A6C34878D82A}">
                    <a16:rowId xmlns:a16="http://schemas.microsoft.com/office/drawing/2014/main" xmlns="" val="3832975569"/>
                  </a:ext>
                </a:extLst>
              </a:tr>
              <a:tr h="795867">
                <a:tc>
                  <a:txBody>
                    <a:bodyPr/>
                    <a:lstStyle/>
                    <a:p>
                      <a:pPr algn="r"/>
                      <a:r>
                        <a:rPr lang="zh-TW" altLang="en-US" sz="3200" b="1" cap="all" dirty="0">
                          <a:solidFill>
                            <a:srgbClr val="000000"/>
                          </a:solidFill>
                          <a:latin typeface="+mj-ea"/>
                          <a:ea typeface="+mj-ea"/>
                        </a:rPr>
                        <a:t>遺贈會會員</a:t>
                      </a:r>
                      <a:endParaRPr lang="en-US" sz="3200" b="1" cap="all" dirty="0">
                        <a:solidFill>
                          <a:srgbClr val="000000"/>
                        </a:solidFill>
                        <a:latin typeface="+mj-ea"/>
                        <a:ea typeface="+mj-ea"/>
                      </a:endParaRPr>
                    </a:p>
                  </a:txBody>
                  <a:tcPr anchor="ctr"/>
                </a:tc>
                <a:tc>
                  <a:txBody>
                    <a:bodyPr/>
                    <a:lstStyle/>
                    <a:p>
                      <a:pPr algn="ctr"/>
                      <a:r>
                        <a:rPr lang="en-US" sz="3200" dirty="0">
                          <a:solidFill>
                            <a:srgbClr val="000000"/>
                          </a:solidFill>
                          <a:latin typeface="+mj-ea"/>
                          <a:ea typeface="+mj-ea"/>
                        </a:rPr>
                        <a:t>594</a:t>
                      </a:r>
                    </a:p>
                  </a:txBody>
                  <a:tcPr anchor="ctr"/>
                </a:tc>
                <a:tc>
                  <a:txBody>
                    <a:bodyPr/>
                    <a:lstStyle/>
                    <a:p>
                      <a:pPr algn="ctr"/>
                      <a:r>
                        <a:rPr lang="en-US" sz="3200" dirty="0">
                          <a:solidFill>
                            <a:srgbClr val="000000"/>
                          </a:solidFill>
                          <a:latin typeface="+mj-ea"/>
                          <a:ea typeface="+mj-ea"/>
                        </a:rPr>
                        <a:t>11,908</a:t>
                      </a:r>
                    </a:p>
                  </a:txBody>
                  <a:tcPr anchor="ctr"/>
                </a:tc>
                <a:extLst>
                  <a:ext uri="{0D108BD9-81ED-4DB2-BD59-A6C34878D82A}">
                    <a16:rowId xmlns:a16="http://schemas.microsoft.com/office/drawing/2014/main" xmlns="" val="3121356661"/>
                  </a:ext>
                </a:extLst>
              </a:tr>
              <a:tr h="795867">
                <a:tc>
                  <a:txBody>
                    <a:bodyPr/>
                    <a:lstStyle/>
                    <a:p>
                      <a:pPr algn="r"/>
                      <a:r>
                        <a:rPr lang="zh-TW" altLang="en-US" sz="3200" b="1" cap="all" dirty="0">
                          <a:solidFill>
                            <a:srgbClr val="000000"/>
                          </a:solidFill>
                          <a:latin typeface="+mj-ea"/>
                          <a:ea typeface="+mj-ea"/>
                        </a:rPr>
                        <a:t>捐獻人</a:t>
                      </a:r>
                      <a:endParaRPr lang="en-US" sz="3200" b="1" cap="all" dirty="0">
                        <a:solidFill>
                          <a:srgbClr val="000000"/>
                        </a:solidFill>
                        <a:latin typeface="+mj-ea"/>
                        <a:ea typeface="+mj-ea"/>
                      </a:endParaRPr>
                    </a:p>
                  </a:txBody>
                  <a:tcPr anchor="ctr"/>
                </a:tc>
                <a:tc>
                  <a:txBody>
                    <a:bodyPr/>
                    <a:lstStyle/>
                    <a:p>
                      <a:pPr algn="ctr"/>
                      <a:r>
                        <a:rPr lang="en-US" sz="3200" dirty="0">
                          <a:solidFill>
                            <a:srgbClr val="000000"/>
                          </a:solidFill>
                          <a:latin typeface="+mj-ea"/>
                          <a:ea typeface="+mj-ea"/>
                        </a:rPr>
                        <a:t>2,449</a:t>
                      </a:r>
                    </a:p>
                  </a:txBody>
                  <a:tcPr anchor="ctr"/>
                </a:tc>
                <a:tc>
                  <a:txBody>
                    <a:bodyPr/>
                    <a:lstStyle/>
                    <a:p>
                      <a:pPr algn="ctr"/>
                      <a:r>
                        <a:rPr lang="en-US" sz="3200" dirty="0">
                          <a:solidFill>
                            <a:srgbClr val="000000"/>
                          </a:solidFill>
                          <a:latin typeface="+mj-ea"/>
                          <a:ea typeface="+mj-ea"/>
                        </a:rPr>
                        <a:t>97,392</a:t>
                      </a:r>
                    </a:p>
                  </a:txBody>
                  <a:tcPr anchor="ctr"/>
                </a:tc>
                <a:extLst>
                  <a:ext uri="{0D108BD9-81ED-4DB2-BD59-A6C34878D82A}">
                    <a16:rowId xmlns:a16="http://schemas.microsoft.com/office/drawing/2014/main" xmlns="" val="379471148"/>
                  </a:ext>
                </a:extLst>
              </a:tr>
              <a:tr h="795867">
                <a:tc>
                  <a:txBody>
                    <a:bodyPr/>
                    <a:lstStyle/>
                    <a:p>
                      <a:pPr algn="r"/>
                      <a:r>
                        <a:rPr lang="zh-TW" altLang="en-US" sz="3200" b="1" cap="all" dirty="0">
                          <a:solidFill>
                            <a:srgbClr val="000000"/>
                          </a:solidFill>
                          <a:latin typeface="+mj-ea"/>
                          <a:ea typeface="+mj-ea"/>
                        </a:rPr>
                        <a:t>保羅哈理斯之友</a:t>
                      </a:r>
                      <a:endParaRPr lang="en-US" sz="3200" b="1" cap="all" dirty="0">
                        <a:solidFill>
                          <a:srgbClr val="000000"/>
                        </a:solidFill>
                        <a:latin typeface="+mj-ea"/>
                        <a:ea typeface="+mj-ea"/>
                      </a:endParaRPr>
                    </a:p>
                  </a:txBody>
                  <a:tcPr anchor="ctr"/>
                </a:tc>
                <a:tc>
                  <a:txBody>
                    <a:bodyPr/>
                    <a:lstStyle/>
                    <a:p>
                      <a:pPr algn="ctr"/>
                      <a:r>
                        <a:rPr lang="en-US" sz="3200" dirty="0">
                          <a:solidFill>
                            <a:srgbClr val="000000"/>
                          </a:solidFill>
                          <a:latin typeface="+mj-ea"/>
                          <a:ea typeface="+mj-ea"/>
                        </a:rPr>
                        <a:t>54,271</a:t>
                      </a:r>
                    </a:p>
                  </a:txBody>
                  <a:tcPr anchor="ctr"/>
                </a:tc>
                <a:tc>
                  <a:txBody>
                    <a:bodyPr/>
                    <a:lstStyle/>
                    <a:p>
                      <a:pPr algn="ctr"/>
                      <a:r>
                        <a:rPr lang="en-US" sz="3200" dirty="0">
                          <a:solidFill>
                            <a:srgbClr val="000000"/>
                          </a:solidFill>
                          <a:latin typeface="+mj-ea"/>
                          <a:ea typeface="+mj-ea"/>
                        </a:rPr>
                        <a:t>1,570,186</a:t>
                      </a:r>
                    </a:p>
                  </a:txBody>
                  <a:tcPr anchor="ctr"/>
                </a:tc>
                <a:extLst>
                  <a:ext uri="{0D108BD9-81ED-4DB2-BD59-A6C34878D82A}">
                    <a16:rowId xmlns:a16="http://schemas.microsoft.com/office/drawing/2014/main" xmlns="" val="302862468"/>
                  </a:ext>
                </a:extLst>
              </a:tr>
            </a:tbl>
          </a:graphicData>
        </a:graphic>
      </p:graphicFrame>
      <p:sp>
        <p:nvSpPr>
          <p:cNvPr id="3" name="頁尾版面配置區 2">
            <a:extLst>
              <a:ext uri="{FF2B5EF4-FFF2-40B4-BE49-F238E27FC236}">
                <a16:creationId xmlns:a16="http://schemas.microsoft.com/office/drawing/2014/main" xmlns="" id="{E18A6BFB-4370-4CBF-BD2B-F4921D6C5C73}"/>
              </a:ext>
            </a:extLst>
          </p:cNvPr>
          <p:cNvSpPr>
            <a:spLocks noGrp="1"/>
          </p:cNvSpPr>
          <p:nvPr>
            <p:ph type="ftr" sz="quarter" idx="11"/>
          </p:nvPr>
        </p:nvSpPr>
        <p:spPr/>
        <p:txBody>
          <a:bodyPr/>
          <a:lstStyle/>
          <a:p>
            <a:r>
              <a:rPr lang="en-US" altLang="zh-TW"/>
              <a:t>2017 DRFS</a:t>
            </a:r>
            <a:endParaRPr lang="zh-TW" altLang="en-US"/>
          </a:p>
        </p:txBody>
      </p:sp>
      <p:sp>
        <p:nvSpPr>
          <p:cNvPr id="4" name="投影片編號版面配置區 3">
            <a:extLst>
              <a:ext uri="{FF2B5EF4-FFF2-40B4-BE49-F238E27FC236}">
                <a16:creationId xmlns:a16="http://schemas.microsoft.com/office/drawing/2014/main" xmlns="" id="{9E19105F-1BF0-4E21-B73B-32B3C9CA6212}"/>
              </a:ext>
            </a:extLst>
          </p:cNvPr>
          <p:cNvSpPr>
            <a:spLocks noGrp="1"/>
          </p:cNvSpPr>
          <p:nvPr>
            <p:ph type="sldNum" sz="quarter" idx="12"/>
          </p:nvPr>
        </p:nvSpPr>
        <p:spPr/>
        <p:txBody>
          <a:bodyPr/>
          <a:lstStyle/>
          <a:p>
            <a:fld id="{2651C9E0-124D-4390-A76F-3A0D8A21350C}" type="slidenum">
              <a:rPr lang="zh-TW" altLang="en-US" smtClean="0"/>
              <a:t>15</a:t>
            </a:fld>
            <a:endParaRPr lang="zh-TW" altLang="en-US"/>
          </a:p>
        </p:txBody>
      </p:sp>
    </p:spTree>
    <p:extLst>
      <p:ext uri="{BB962C8B-B14F-4D97-AF65-F5344CB8AC3E}">
        <p14:creationId xmlns:p14="http://schemas.microsoft.com/office/powerpoint/2010/main" val="804258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0192"/>
          </a:xfrm>
        </p:spPr>
        <p:txBody>
          <a:bodyPr>
            <a:normAutofit/>
          </a:bodyPr>
          <a:lstStyle/>
          <a:p>
            <a:pPr algn="ctr">
              <a:defRPr/>
            </a:pPr>
            <a:r>
              <a:rPr lang="zh-TW" altLang="en-US" sz="4000" dirty="0"/>
              <a:t>阿奇柯蘭夫會會員等級分類</a:t>
            </a:r>
            <a:endParaRPr lang="en-US" sz="4000" dirty="0"/>
          </a:p>
        </p:txBody>
      </p:sp>
      <p:grpSp>
        <p:nvGrpSpPr>
          <p:cNvPr id="5" name="Group 4"/>
          <p:cNvGrpSpPr/>
          <p:nvPr/>
        </p:nvGrpSpPr>
        <p:grpSpPr>
          <a:xfrm rot="21038203">
            <a:off x="5181600" y="1371600"/>
            <a:ext cx="3505200" cy="1676400"/>
            <a:chOff x="5498918" y="445607"/>
            <a:chExt cx="3505200" cy="1676400"/>
          </a:xfrm>
        </p:grpSpPr>
        <p:sp>
          <p:nvSpPr>
            <p:cNvPr id="3" name="Rounded Rectangle 2"/>
            <p:cNvSpPr/>
            <p:nvPr/>
          </p:nvSpPr>
          <p:spPr>
            <a:xfrm rot="552379">
              <a:off x="5498918" y="445607"/>
              <a:ext cx="3505200" cy="1676400"/>
            </a:xfrm>
            <a:prstGeom prst="roundRect">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rot="577581">
              <a:off x="5655869" y="591308"/>
              <a:ext cx="3200400" cy="1384995"/>
            </a:xfrm>
            <a:prstGeom prst="rect">
              <a:avLst/>
            </a:prstGeom>
            <a:noFill/>
          </p:spPr>
          <p:txBody>
            <a:bodyPr wrap="square" rtlCol="0">
              <a:spAutoFit/>
            </a:bodyPr>
            <a:lstStyle/>
            <a:p>
              <a:pPr algn="ctr"/>
              <a:r>
                <a:rPr lang="en-US" dirty="0">
                  <a:solidFill>
                    <a:srgbClr val="000000"/>
                  </a:solidFill>
                  <a:latin typeface="Arial Narrow" panose="020B0606020202030204" pitchFamily="34" charset="0"/>
                </a:rPr>
                <a:t>Total members as of 30 June 2016: </a:t>
              </a:r>
              <a:br>
                <a:rPr lang="en-US" dirty="0">
                  <a:solidFill>
                    <a:srgbClr val="000000"/>
                  </a:solidFill>
                  <a:latin typeface="Arial Narrow" panose="020B0606020202030204" pitchFamily="34" charset="0"/>
                </a:rPr>
              </a:br>
              <a:r>
                <a:rPr lang="en-US" sz="3600" b="1" dirty="0">
                  <a:solidFill>
                    <a:schemeClr val="bg1"/>
                  </a:solidFill>
                  <a:latin typeface="Arial Narrow" panose="020B0606020202030204" pitchFamily="34" charset="0"/>
                </a:rPr>
                <a:t>658</a:t>
              </a:r>
            </a:p>
          </p:txBody>
        </p:sp>
      </p:grpSp>
      <p:graphicFrame>
        <p:nvGraphicFramePr>
          <p:cNvPr id="9" name="Chart 8"/>
          <p:cNvGraphicFramePr/>
          <p:nvPr>
            <p:extLst/>
          </p:nvPr>
        </p:nvGraphicFramePr>
        <p:xfrm>
          <a:off x="152400" y="2573417"/>
          <a:ext cx="5266570" cy="3827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nvPr>
        </p:nvGraphicFramePr>
        <p:xfrm>
          <a:off x="284205" y="838200"/>
          <a:ext cx="8839200" cy="5715001"/>
        </p:xfrm>
        <a:graphic>
          <a:graphicData uri="http://schemas.openxmlformats.org/drawingml/2006/chart">
            <c:chart xmlns:c="http://schemas.openxmlformats.org/drawingml/2006/chart" xmlns:r="http://schemas.openxmlformats.org/officeDocument/2006/relationships" r:id="rId4"/>
          </a:graphicData>
        </a:graphic>
      </p:graphicFrame>
      <p:sp>
        <p:nvSpPr>
          <p:cNvPr id="6" name="頁尾版面配置區 5">
            <a:extLst>
              <a:ext uri="{FF2B5EF4-FFF2-40B4-BE49-F238E27FC236}">
                <a16:creationId xmlns:a16="http://schemas.microsoft.com/office/drawing/2014/main" xmlns="" id="{BF5F7535-3830-47E8-99E4-888F4BE17728}"/>
              </a:ext>
            </a:extLst>
          </p:cNvPr>
          <p:cNvSpPr>
            <a:spLocks noGrp="1"/>
          </p:cNvSpPr>
          <p:nvPr>
            <p:ph type="ftr" sz="quarter" idx="11"/>
          </p:nvPr>
        </p:nvSpPr>
        <p:spPr/>
        <p:txBody>
          <a:bodyPr/>
          <a:lstStyle/>
          <a:p>
            <a:r>
              <a:rPr lang="en-US" altLang="zh-TW"/>
              <a:t>2017 DRFS</a:t>
            </a:r>
            <a:endParaRPr lang="zh-TW" altLang="en-US"/>
          </a:p>
        </p:txBody>
      </p:sp>
      <p:sp>
        <p:nvSpPr>
          <p:cNvPr id="7" name="投影片編號版面配置區 6">
            <a:extLst>
              <a:ext uri="{FF2B5EF4-FFF2-40B4-BE49-F238E27FC236}">
                <a16:creationId xmlns:a16="http://schemas.microsoft.com/office/drawing/2014/main" xmlns="" id="{09729B3C-5365-4BD7-9113-E364A86BF1FF}"/>
              </a:ext>
            </a:extLst>
          </p:cNvPr>
          <p:cNvSpPr>
            <a:spLocks noGrp="1"/>
          </p:cNvSpPr>
          <p:nvPr>
            <p:ph type="sldNum" sz="quarter" idx="12"/>
          </p:nvPr>
        </p:nvSpPr>
        <p:spPr/>
        <p:txBody>
          <a:bodyPr/>
          <a:lstStyle/>
          <a:p>
            <a:fld id="{2651C9E0-124D-4390-A76F-3A0D8A21350C}" type="slidenum">
              <a:rPr lang="zh-TW" altLang="en-US" smtClean="0"/>
              <a:t>16</a:t>
            </a:fld>
            <a:endParaRPr lang="zh-TW" altLang="en-US"/>
          </a:p>
        </p:txBody>
      </p:sp>
    </p:spTree>
    <p:extLst>
      <p:ext uri="{BB962C8B-B14F-4D97-AF65-F5344CB8AC3E}">
        <p14:creationId xmlns:p14="http://schemas.microsoft.com/office/powerpoint/2010/main" val="40262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12" dur="500"/>
                                        <p:tgtEl>
                                          <p:spTgt spid="13">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7" dur="500"/>
                                        <p:tgtEl>
                                          <p:spTgt spid="13">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22" dur="500"/>
                                        <p:tgtEl>
                                          <p:spTgt spid="13">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27" dur="500"/>
                                        <p:tgtEl>
                                          <p:spTgt spid="13">
                                            <p:graphicEl>
                                              <a:chart seriesIdx="-4" categoryIdx="2"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fade">
                                      <p:cBhvr>
                                        <p:cTn id="32" dur="500"/>
                                        <p:tgtEl>
                                          <p:spTgt spid="13">
                                            <p:graphicEl>
                                              <a:chart seriesIdx="-4" categoryIdx="3"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fade">
                                      <p:cBhvr>
                                        <p:cTn id="37" dur="500"/>
                                        <p:tgtEl>
                                          <p:spTgt spid="13">
                                            <p:graphicEl>
                                              <a:chart seriesIdx="-4" categoryIdx="4"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graphicEl>
                                              <a:chart seriesIdx="-4" categoryIdx="5" bldStep="category"/>
                                            </p:graphicEl>
                                          </p:spTgt>
                                        </p:tgtEl>
                                        <p:attrNameLst>
                                          <p:attrName>style.visibility</p:attrName>
                                        </p:attrNameLst>
                                      </p:cBhvr>
                                      <p:to>
                                        <p:strVal val="visible"/>
                                      </p:to>
                                    </p:set>
                                    <p:animEffect transition="in" filter="fade">
                                      <p:cBhvr>
                                        <p:cTn id="42" dur="500"/>
                                        <p:tgtEl>
                                          <p:spTgt spid="13">
                                            <p:graphicEl>
                                              <a:chart seriesIdx="-4" categoryIdx="5"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47" dur="500"/>
                                        <p:tgtEl>
                                          <p:spTgt spid="9">
                                            <p:graphicEl>
                                              <a:chart seriesIdx="-3" categoryIdx="-3" bldStep="gridLegen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Graphic spid="13" grpId="0">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zh-TW" altLang="en-US" sz="4000" dirty="0"/>
              <a:t>阿奇柯蘭夫會會員前十大國家</a:t>
            </a:r>
            <a:endParaRPr lang="en-US" sz="4000" dirty="0"/>
          </a:p>
        </p:txBody>
      </p:sp>
      <p:graphicFrame>
        <p:nvGraphicFramePr>
          <p:cNvPr id="9" name="Chart 8"/>
          <p:cNvGraphicFramePr/>
          <p:nvPr>
            <p:extLst/>
          </p:nvPr>
        </p:nvGraphicFramePr>
        <p:xfrm>
          <a:off x="152400" y="1143000"/>
          <a:ext cx="8763000" cy="5257801"/>
        </p:xfrm>
        <a:graphic>
          <a:graphicData uri="http://schemas.openxmlformats.org/drawingml/2006/chart">
            <c:chart xmlns:c="http://schemas.openxmlformats.org/drawingml/2006/chart" xmlns:r="http://schemas.openxmlformats.org/officeDocument/2006/relationships" r:id="rId3"/>
          </a:graphicData>
        </a:graphic>
      </p:graphicFrame>
      <p:sp>
        <p:nvSpPr>
          <p:cNvPr id="3" name="頁尾版面配置區 2">
            <a:extLst>
              <a:ext uri="{FF2B5EF4-FFF2-40B4-BE49-F238E27FC236}">
                <a16:creationId xmlns:a16="http://schemas.microsoft.com/office/drawing/2014/main" xmlns="" id="{B8D755F4-D006-402D-AB11-FD159FA132BA}"/>
              </a:ext>
            </a:extLst>
          </p:cNvPr>
          <p:cNvSpPr>
            <a:spLocks noGrp="1"/>
          </p:cNvSpPr>
          <p:nvPr>
            <p:ph type="ftr" sz="quarter" idx="11"/>
          </p:nvPr>
        </p:nvSpPr>
        <p:spPr/>
        <p:txBody>
          <a:bodyPr/>
          <a:lstStyle/>
          <a:p>
            <a:r>
              <a:rPr lang="en-US" altLang="zh-TW"/>
              <a:t>2017 DRFS</a:t>
            </a:r>
            <a:endParaRPr lang="zh-TW" altLang="en-US"/>
          </a:p>
        </p:txBody>
      </p:sp>
      <p:sp>
        <p:nvSpPr>
          <p:cNvPr id="4" name="投影片編號版面配置區 3">
            <a:extLst>
              <a:ext uri="{FF2B5EF4-FFF2-40B4-BE49-F238E27FC236}">
                <a16:creationId xmlns:a16="http://schemas.microsoft.com/office/drawing/2014/main" xmlns="" id="{ECF65EE9-FD9E-4A45-ACAB-2ED0C1CAB23E}"/>
              </a:ext>
            </a:extLst>
          </p:cNvPr>
          <p:cNvSpPr>
            <a:spLocks noGrp="1"/>
          </p:cNvSpPr>
          <p:nvPr>
            <p:ph type="sldNum" sz="quarter" idx="12"/>
          </p:nvPr>
        </p:nvSpPr>
        <p:spPr/>
        <p:txBody>
          <a:bodyPr/>
          <a:lstStyle/>
          <a:p>
            <a:fld id="{2651C9E0-124D-4390-A76F-3A0D8A21350C}" type="slidenum">
              <a:rPr lang="zh-TW" altLang="en-US" smtClean="0"/>
              <a:t>17</a:t>
            </a:fld>
            <a:endParaRPr lang="zh-TW" altLang="en-US"/>
          </a:p>
        </p:txBody>
      </p:sp>
    </p:spTree>
    <p:extLst>
      <p:ext uri="{BB962C8B-B14F-4D97-AF65-F5344CB8AC3E}">
        <p14:creationId xmlns:p14="http://schemas.microsoft.com/office/powerpoint/2010/main" val="423347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xmlns="" id="{C1D2A74B-938E-47B5-B8FD-51A4DA0B11B5}"/>
              </a:ext>
            </a:extLst>
          </p:cNvPr>
          <p:cNvSpPr>
            <a:spLocks noGrp="1"/>
          </p:cNvSpPr>
          <p:nvPr>
            <p:ph type="ctrTitle"/>
          </p:nvPr>
        </p:nvSpPr>
        <p:spPr/>
        <p:txBody>
          <a:bodyPr/>
          <a:lstStyle/>
          <a:p>
            <a:r>
              <a:rPr lang="zh-TW" altLang="en-US" dirty="0"/>
              <a:t>謝謝</a:t>
            </a:r>
          </a:p>
        </p:txBody>
      </p:sp>
      <p:sp>
        <p:nvSpPr>
          <p:cNvPr id="9" name="副標題 8">
            <a:extLst>
              <a:ext uri="{FF2B5EF4-FFF2-40B4-BE49-F238E27FC236}">
                <a16:creationId xmlns:a16="http://schemas.microsoft.com/office/drawing/2014/main" xmlns="" id="{228E65C5-389C-4CAF-A5CE-3D4446BD26B2}"/>
              </a:ext>
            </a:extLst>
          </p:cNvPr>
          <p:cNvSpPr>
            <a:spLocks noGrp="1"/>
          </p:cNvSpPr>
          <p:nvPr>
            <p:ph type="subTitle" idx="1"/>
          </p:nvPr>
        </p:nvSpPr>
        <p:spPr/>
        <p:txBody>
          <a:bodyPr/>
          <a:lstStyle/>
          <a:p>
            <a:endParaRPr lang="zh-TW" altLang="en-US"/>
          </a:p>
        </p:txBody>
      </p:sp>
      <p:sp>
        <p:nvSpPr>
          <p:cNvPr id="4" name="頁尾版面配置區 3">
            <a:extLst>
              <a:ext uri="{FF2B5EF4-FFF2-40B4-BE49-F238E27FC236}">
                <a16:creationId xmlns:a16="http://schemas.microsoft.com/office/drawing/2014/main" xmlns="" id="{A491D19A-7716-4A50-8C05-E151F8BFDAF9}"/>
              </a:ext>
            </a:extLst>
          </p:cNvPr>
          <p:cNvSpPr>
            <a:spLocks noGrp="1"/>
          </p:cNvSpPr>
          <p:nvPr>
            <p:ph type="ftr" sz="quarter" idx="11"/>
          </p:nvPr>
        </p:nvSpPr>
        <p:spPr/>
        <p:txBody>
          <a:bodyPr/>
          <a:lstStyle/>
          <a:p>
            <a:r>
              <a:rPr lang="en-US" altLang="zh-TW"/>
              <a:t>2017 DRFS</a:t>
            </a:r>
            <a:endParaRPr lang="zh-TW" altLang="en-US"/>
          </a:p>
        </p:txBody>
      </p:sp>
      <p:sp>
        <p:nvSpPr>
          <p:cNvPr id="5" name="投影片編號版面配置區 4">
            <a:extLst>
              <a:ext uri="{FF2B5EF4-FFF2-40B4-BE49-F238E27FC236}">
                <a16:creationId xmlns:a16="http://schemas.microsoft.com/office/drawing/2014/main" xmlns="" id="{FD54652C-050B-43EF-BCAA-5F2E0B3ADEEC}"/>
              </a:ext>
            </a:extLst>
          </p:cNvPr>
          <p:cNvSpPr>
            <a:spLocks noGrp="1"/>
          </p:cNvSpPr>
          <p:nvPr>
            <p:ph type="sldNum" sz="quarter" idx="12"/>
          </p:nvPr>
        </p:nvSpPr>
        <p:spPr/>
        <p:txBody>
          <a:bodyPr/>
          <a:lstStyle/>
          <a:p>
            <a:fld id="{2651C9E0-124D-4390-A76F-3A0D8A21350C}" type="slidenum">
              <a:rPr lang="zh-TW" altLang="en-US" smtClean="0"/>
              <a:t>18</a:t>
            </a:fld>
            <a:endParaRPr lang="zh-TW" altLang="en-US"/>
          </a:p>
        </p:txBody>
      </p:sp>
    </p:spTree>
    <p:extLst>
      <p:ext uri="{BB962C8B-B14F-4D97-AF65-F5344CB8AC3E}">
        <p14:creationId xmlns:p14="http://schemas.microsoft.com/office/powerpoint/2010/main" val="716991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196134"/>
            <a:ext cx="7886700" cy="903633"/>
          </a:xfrm>
        </p:spPr>
        <p:txBody>
          <a:bodyPr>
            <a:normAutofit/>
          </a:bodyPr>
          <a:lstStyle/>
          <a:p>
            <a:pPr algn="ctr"/>
            <a:r>
              <a:rPr lang="zh-TW" altLang="en-US" dirty="0" smtClean="0"/>
              <a:t>林伯龍</a:t>
            </a:r>
            <a:r>
              <a:rPr lang="zh-TW" altLang="en-US" dirty="0" smtClean="0"/>
              <a:t> </a:t>
            </a:r>
            <a:r>
              <a:rPr lang="en-US" altLang="zh-TW" dirty="0" smtClean="0"/>
              <a:t>Doctor</a:t>
            </a:r>
            <a:r>
              <a:rPr lang="zh-TW" altLang="en-US" dirty="0" smtClean="0"/>
              <a:t>簡介</a:t>
            </a:r>
            <a:endParaRPr lang="zh-TW" altLang="en-US" dirty="0"/>
          </a:p>
        </p:txBody>
      </p:sp>
      <p:sp>
        <p:nvSpPr>
          <p:cNvPr id="3" name="內容版面配置區 2"/>
          <p:cNvSpPr>
            <a:spLocks noGrp="1"/>
          </p:cNvSpPr>
          <p:nvPr>
            <p:ph idx="1"/>
          </p:nvPr>
        </p:nvSpPr>
        <p:spPr>
          <a:xfrm>
            <a:off x="899592" y="1099767"/>
            <a:ext cx="5760640" cy="5256584"/>
          </a:xfrm>
        </p:spPr>
        <p:txBody>
          <a:bodyPr>
            <a:noAutofit/>
          </a:bodyPr>
          <a:lstStyle/>
          <a:p>
            <a:pPr marL="0" indent="0">
              <a:lnSpc>
                <a:spcPts val="1200"/>
              </a:lnSpc>
              <a:buNone/>
            </a:pPr>
            <a:r>
              <a:rPr lang="zh-TW" altLang="en-US" sz="1600" dirty="0">
                <a:latin typeface="+mj-ea"/>
                <a:ea typeface="+mj-ea"/>
              </a:rPr>
              <a:t>扶輪社</a:t>
            </a:r>
            <a:r>
              <a:rPr lang="zh-TW" altLang="en-US" sz="1600" dirty="0">
                <a:latin typeface="+mj-ea"/>
              </a:rPr>
              <a:t>：</a:t>
            </a:r>
            <a:r>
              <a:rPr lang="zh-TW" altLang="en-US" sz="1600" dirty="0">
                <a:latin typeface="+mj-ea"/>
                <a:ea typeface="+mj-ea"/>
              </a:rPr>
              <a:t> </a:t>
            </a:r>
            <a:r>
              <a:rPr lang="zh-TW" altLang="en-US" sz="1600" dirty="0" smtClean="0">
                <a:latin typeface="+mj-ea"/>
                <a:ea typeface="+mj-ea"/>
              </a:rPr>
              <a:t>彰化中區扶輪社</a:t>
            </a:r>
            <a:endParaRPr lang="en-US" altLang="zh-TW" sz="1600" dirty="0">
              <a:latin typeface="+mj-ea"/>
              <a:ea typeface="+mj-ea"/>
            </a:endParaRPr>
          </a:p>
          <a:p>
            <a:pPr marL="0" indent="0">
              <a:lnSpc>
                <a:spcPts val="1200"/>
              </a:lnSpc>
              <a:buNone/>
            </a:pPr>
            <a:r>
              <a:rPr lang="zh-TW" altLang="en-US" sz="1600" dirty="0">
                <a:latin typeface="+mj-ea"/>
                <a:ea typeface="+mj-ea"/>
              </a:rPr>
              <a:t>入社</a:t>
            </a:r>
            <a:r>
              <a:rPr lang="zh-TW" altLang="en-US" sz="1600" dirty="0">
                <a:latin typeface="+mj-ea"/>
              </a:rPr>
              <a:t>： </a:t>
            </a:r>
            <a:r>
              <a:rPr lang="en-US" altLang="zh-TW" sz="1600" dirty="0" smtClean="0">
                <a:latin typeface="+mj-ea"/>
                <a:ea typeface="+mj-ea"/>
              </a:rPr>
              <a:t>1993</a:t>
            </a:r>
            <a:r>
              <a:rPr lang="zh-TW" altLang="en-US" sz="1600" dirty="0" smtClean="0">
                <a:latin typeface="+mj-ea"/>
                <a:ea typeface="+mj-ea"/>
              </a:rPr>
              <a:t>年</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1994 </a:t>
            </a:r>
            <a:r>
              <a:rPr lang="zh-TW" altLang="en-US" sz="1600" dirty="0" smtClean="0">
                <a:latin typeface="+mj-ea"/>
                <a:ea typeface="+mj-ea"/>
              </a:rPr>
              <a:t>台北世界年會無線電通信規畫</a:t>
            </a:r>
            <a:endParaRPr lang="en-US" altLang="zh-TW" sz="1600" dirty="0" smtClean="0">
              <a:latin typeface="+mj-ea"/>
              <a:ea typeface="+mj-ea"/>
            </a:endParaRPr>
          </a:p>
          <a:p>
            <a:pPr marL="0" indent="0">
              <a:lnSpc>
                <a:spcPts val="1200"/>
              </a:lnSpc>
              <a:buNone/>
            </a:pPr>
            <a:r>
              <a:rPr lang="zh-TW" altLang="en-US" sz="1600" dirty="0" smtClean="0">
                <a:latin typeface="+mj-ea"/>
                <a:ea typeface="+mj-ea"/>
              </a:rPr>
              <a:t>   </a:t>
            </a:r>
            <a:r>
              <a:rPr lang="en-US" altLang="zh-TW" sz="1600" dirty="0" smtClean="0">
                <a:latin typeface="+mj-ea"/>
                <a:ea typeface="+mj-ea"/>
              </a:rPr>
              <a:t>1999-00</a:t>
            </a:r>
            <a:r>
              <a:rPr lang="zh-TW" altLang="en-US" sz="1600" dirty="0" smtClean="0">
                <a:latin typeface="+mj-ea"/>
                <a:ea typeface="+mj-ea"/>
              </a:rPr>
              <a:t> </a:t>
            </a:r>
            <a:r>
              <a:rPr lang="en-US" altLang="zh-TW" sz="1600" dirty="0" smtClean="0">
                <a:latin typeface="+mj-ea"/>
                <a:ea typeface="+mj-ea"/>
              </a:rPr>
              <a:t>D3460 GSE</a:t>
            </a:r>
            <a:r>
              <a:rPr lang="zh-TW" altLang="en-US" sz="1600" dirty="0" smtClean="0">
                <a:latin typeface="+mj-ea"/>
                <a:ea typeface="+mj-ea"/>
              </a:rPr>
              <a:t>主委</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2001-02</a:t>
            </a:r>
            <a:r>
              <a:rPr lang="zh-TW" altLang="en-US" sz="1600" dirty="0" smtClean="0">
                <a:latin typeface="+mj-ea"/>
                <a:ea typeface="+mj-ea"/>
              </a:rPr>
              <a:t> 社長</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2004-05</a:t>
            </a:r>
            <a:r>
              <a:rPr lang="zh-TW" altLang="en-US" sz="1600" dirty="0" smtClean="0">
                <a:latin typeface="+mj-ea"/>
                <a:ea typeface="+mj-ea"/>
              </a:rPr>
              <a:t> 助理總監，地區巨額捐獻主委</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2005-06</a:t>
            </a:r>
            <a:r>
              <a:rPr lang="zh-TW" altLang="en-US" sz="1600" dirty="0" smtClean="0">
                <a:latin typeface="+mj-ea"/>
                <a:ea typeface="+mj-ea"/>
              </a:rPr>
              <a:t> 地區</a:t>
            </a:r>
            <a:r>
              <a:rPr lang="en-US" altLang="zh-TW" sz="1600" dirty="0" smtClean="0">
                <a:latin typeface="+mj-ea"/>
                <a:ea typeface="+mj-ea"/>
              </a:rPr>
              <a:t>Polio-Plus</a:t>
            </a:r>
            <a:r>
              <a:rPr lang="zh-TW" altLang="en-US" sz="1600" dirty="0" smtClean="0">
                <a:latin typeface="+mj-ea"/>
                <a:ea typeface="+mj-ea"/>
              </a:rPr>
              <a:t>主委</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2008-09</a:t>
            </a:r>
            <a:r>
              <a:rPr lang="zh-TW" altLang="en-US" sz="1600" dirty="0" smtClean="0">
                <a:latin typeface="+mj-ea"/>
                <a:ea typeface="+mj-ea"/>
              </a:rPr>
              <a:t> 地區副秘書長</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2011-12</a:t>
            </a:r>
            <a:r>
              <a:rPr lang="zh-TW" altLang="en-US" sz="1600" dirty="0" smtClean="0">
                <a:latin typeface="+mj-ea"/>
                <a:ea typeface="+mj-ea"/>
              </a:rPr>
              <a:t> 地區助理總監、</a:t>
            </a:r>
            <a:r>
              <a:rPr lang="en-US" altLang="zh-TW" sz="1600" dirty="0" smtClean="0">
                <a:latin typeface="+mj-ea"/>
                <a:ea typeface="+mj-ea"/>
              </a:rPr>
              <a:t>DGN</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2013-14</a:t>
            </a:r>
            <a:r>
              <a:rPr lang="zh-TW" altLang="en-US" sz="1600" dirty="0" smtClean="0">
                <a:latin typeface="+mj-ea"/>
                <a:ea typeface="+mj-ea"/>
              </a:rPr>
              <a:t> </a:t>
            </a:r>
            <a:r>
              <a:rPr lang="en-US" altLang="zh-TW" sz="1600" dirty="0" smtClean="0">
                <a:latin typeface="+mj-ea"/>
                <a:ea typeface="+mj-ea"/>
              </a:rPr>
              <a:t>D3460</a:t>
            </a:r>
            <a:r>
              <a:rPr lang="zh-TW" altLang="en-US" sz="1600" dirty="0" smtClean="0">
                <a:latin typeface="+mj-ea"/>
                <a:ea typeface="+mj-ea"/>
              </a:rPr>
              <a:t> </a:t>
            </a:r>
            <a:r>
              <a:rPr lang="en-US" altLang="zh-TW" sz="1600" dirty="0" smtClean="0">
                <a:latin typeface="+mj-ea"/>
                <a:ea typeface="+mj-ea"/>
              </a:rPr>
              <a:t>DG</a:t>
            </a:r>
            <a:r>
              <a:rPr lang="zh-TW" altLang="en-US" sz="1600" dirty="0" smtClean="0">
                <a:latin typeface="+mj-ea"/>
                <a:ea typeface="+mj-ea"/>
              </a:rPr>
              <a:t>，地帶研習會</a:t>
            </a:r>
            <a:r>
              <a:rPr lang="en-US" altLang="zh-TW" sz="1600" dirty="0" smtClean="0">
                <a:latin typeface="+mj-ea"/>
                <a:ea typeface="+mj-ea"/>
              </a:rPr>
              <a:t>Panelist</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2015-16</a:t>
            </a:r>
            <a:r>
              <a:rPr lang="zh-TW" altLang="en-US" sz="1600" dirty="0" smtClean="0">
                <a:latin typeface="+mj-ea"/>
                <a:ea typeface="+mj-ea"/>
              </a:rPr>
              <a:t> 地區訓練師，</a:t>
            </a:r>
            <a:r>
              <a:rPr lang="en-US" altLang="zh-TW" sz="1600" dirty="0" smtClean="0">
                <a:latin typeface="+mj-ea"/>
                <a:ea typeface="+mj-ea"/>
              </a:rPr>
              <a:t>Z10B</a:t>
            </a:r>
            <a:r>
              <a:rPr lang="zh-TW" altLang="en-US" sz="1600" dirty="0" smtClean="0">
                <a:latin typeface="+mj-ea"/>
                <a:ea typeface="+mj-ea"/>
              </a:rPr>
              <a:t> </a:t>
            </a:r>
            <a:r>
              <a:rPr lang="en-US" altLang="zh-TW" sz="1600" dirty="0" smtClean="0">
                <a:latin typeface="+mj-ea"/>
                <a:ea typeface="+mj-ea"/>
              </a:rPr>
              <a:t>ARC</a:t>
            </a:r>
            <a:r>
              <a:rPr lang="zh-TW" altLang="en-US" sz="1600" dirty="0" smtClean="0">
                <a:latin typeface="+mj-ea"/>
                <a:ea typeface="+mj-ea"/>
              </a:rPr>
              <a:t>，</a:t>
            </a:r>
            <a:endParaRPr lang="en-US" altLang="zh-TW" sz="1600" dirty="0" smtClean="0">
              <a:latin typeface="+mj-ea"/>
              <a:ea typeface="+mj-ea"/>
            </a:endParaRPr>
          </a:p>
          <a:p>
            <a:pPr marL="0" indent="0">
              <a:lnSpc>
                <a:spcPts val="1200"/>
              </a:lnSpc>
              <a:buNone/>
            </a:pPr>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地帶研習會分組與談人、報告人，</a:t>
            </a:r>
            <a:endParaRPr lang="en-US" altLang="zh-TW" sz="1600" dirty="0" smtClean="0">
              <a:latin typeface="+mj-ea"/>
              <a:ea typeface="+mj-ea"/>
            </a:endParaRPr>
          </a:p>
          <a:p>
            <a:pPr marL="0" indent="0">
              <a:lnSpc>
                <a:spcPts val="1200"/>
              </a:lnSpc>
              <a:buNone/>
            </a:pPr>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地區獎助金主委</a:t>
            </a:r>
            <a:endParaRPr lang="en-US" altLang="zh-TW" sz="1600" dirty="0" smtClean="0">
              <a:latin typeface="+mj-ea"/>
              <a:ea typeface="+mj-ea"/>
            </a:endParaRPr>
          </a:p>
          <a:p>
            <a:pPr marL="0" indent="0">
              <a:lnSpc>
                <a:spcPts val="1200"/>
              </a:lnSpc>
              <a:buNone/>
            </a:pPr>
            <a:r>
              <a:rPr lang="zh-TW" altLang="en-US" sz="1600" dirty="0">
                <a:latin typeface="+mj-ea"/>
                <a:ea typeface="+mj-ea"/>
              </a:rPr>
              <a:t> </a:t>
            </a:r>
            <a:r>
              <a:rPr lang="zh-TW" altLang="en-US" sz="1600" dirty="0" smtClean="0">
                <a:latin typeface="+mj-ea"/>
                <a:ea typeface="+mj-ea"/>
              </a:rPr>
              <a:t>  </a:t>
            </a:r>
            <a:r>
              <a:rPr lang="en-US" altLang="zh-TW" sz="1600" dirty="0" smtClean="0">
                <a:latin typeface="+mj-ea"/>
                <a:ea typeface="+mj-ea"/>
              </a:rPr>
              <a:t>2016-17</a:t>
            </a:r>
            <a:r>
              <a:rPr lang="zh-TW" altLang="en-US" sz="1600" dirty="0" smtClean="0">
                <a:latin typeface="+mj-ea"/>
                <a:ea typeface="+mj-ea"/>
              </a:rPr>
              <a:t> </a:t>
            </a:r>
            <a:r>
              <a:rPr lang="en-US" altLang="zh-TW" sz="1600" dirty="0" smtClean="0">
                <a:latin typeface="+mj-ea"/>
                <a:ea typeface="+mj-ea"/>
              </a:rPr>
              <a:t>Z10B</a:t>
            </a:r>
            <a:r>
              <a:rPr lang="zh-TW" altLang="en-US" sz="1600" dirty="0" smtClean="0">
                <a:latin typeface="+mj-ea"/>
                <a:ea typeface="+mj-ea"/>
              </a:rPr>
              <a:t> </a:t>
            </a:r>
            <a:r>
              <a:rPr lang="en-US" altLang="zh-TW" sz="1600" dirty="0" smtClean="0">
                <a:latin typeface="+mj-ea"/>
                <a:ea typeface="+mj-ea"/>
              </a:rPr>
              <a:t>ARC</a:t>
            </a:r>
            <a:r>
              <a:rPr lang="zh-TW" altLang="en-US" sz="1600" dirty="0" smtClean="0">
                <a:latin typeface="+mj-ea"/>
                <a:ea typeface="+mj-ea"/>
              </a:rPr>
              <a:t>，地區訓練師，</a:t>
            </a:r>
            <a:endParaRPr lang="en-US" altLang="zh-TW" sz="1600" dirty="0" smtClean="0">
              <a:latin typeface="+mj-ea"/>
              <a:ea typeface="+mj-ea"/>
            </a:endParaRPr>
          </a:p>
          <a:p>
            <a:pPr marL="0" indent="0">
              <a:lnSpc>
                <a:spcPts val="1200"/>
              </a:lnSpc>
              <a:buNone/>
            </a:pPr>
            <a:r>
              <a:rPr lang="zh-TW" altLang="en-US" sz="1600" dirty="0">
                <a:latin typeface="+mj-ea"/>
                <a:ea typeface="+mj-ea"/>
              </a:rPr>
              <a:t> </a:t>
            </a:r>
            <a:r>
              <a:rPr lang="zh-TW" altLang="en-US" sz="1600" dirty="0" smtClean="0">
                <a:latin typeface="+mj-ea"/>
                <a:ea typeface="+mj-ea"/>
              </a:rPr>
              <a:t>                   </a:t>
            </a:r>
            <a:r>
              <a:rPr lang="zh-TW" altLang="en-US" sz="1600" dirty="0" smtClean="0">
                <a:latin typeface="+mj-ea"/>
                <a:ea typeface="+mj-ea"/>
              </a:rPr>
              <a:t>地帶研習會分組與談人，</a:t>
            </a:r>
            <a:endParaRPr lang="en-US" altLang="zh-TW" sz="1600" dirty="0" smtClean="0">
              <a:latin typeface="+mj-ea"/>
              <a:ea typeface="+mj-ea"/>
            </a:endParaRPr>
          </a:p>
          <a:p>
            <a:pPr marL="0" indent="0">
              <a:lnSpc>
                <a:spcPts val="1200"/>
              </a:lnSpc>
              <a:buNone/>
            </a:pPr>
            <a:r>
              <a:rPr lang="zh-TW" altLang="en-US" sz="1600" dirty="0">
                <a:latin typeface="+mj-ea"/>
                <a:ea typeface="+mj-ea"/>
              </a:rPr>
              <a:t> </a:t>
            </a:r>
            <a:r>
              <a:rPr lang="zh-TW" altLang="en-US" sz="1600" dirty="0" smtClean="0">
                <a:latin typeface="+mj-ea"/>
                <a:ea typeface="+mj-ea"/>
              </a:rPr>
              <a:t>                   </a:t>
            </a:r>
            <a:r>
              <a:rPr lang="zh-TW" altLang="en-US" sz="1600" dirty="0" smtClean="0">
                <a:latin typeface="+mj-ea"/>
                <a:ea typeface="+mj-ea"/>
              </a:rPr>
              <a:t>地區獎助金主委。</a:t>
            </a:r>
            <a:endParaRPr lang="en-US" altLang="zh-TW" sz="1600" dirty="0">
              <a:latin typeface="+mj-ea"/>
              <a:ea typeface="+mj-ea"/>
            </a:endParaRPr>
          </a:p>
          <a:p>
            <a:pPr marL="0" indent="0">
              <a:lnSpc>
                <a:spcPts val="1200"/>
              </a:lnSpc>
              <a:buNone/>
            </a:pPr>
            <a:r>
              <a:rPr lang="zh-TW" altLang="en-US" sz="1600" dirty="0" smtClean="0">
                <a:latin typeface="+mj-ea"/>
                <a:ea typeface="+mj-ea"/>
              </a:rPr>
              <a:t>   </a:t>
            </a:r>
            <a:r>
              <a:rPr lang="en-US" altLang="zh-TW" sz="1600" dirty="0">
                <a:latin typeface="+mj-ea"/>
                <a:ea typeface="+mj-ea"/>
              </a:rPr>
              <a:t>2017-18</a:t>
            </a:r>
            <a:r>
              <a:rPr lang="zh-TW" altLang="en-US" sz="1600" dirty="0">
                <a:latin typeface="+mj-ea"/>
                <a:ea typeface="+mj-ea"/>
              </a:rPr>
              <a:t> </a:t>
            </a:r>
            <a:r>
              <a:rPr lang="en-US" altLang="zh-TW" sz="1600" dirty="0">
                <a:latin typeface="+mj-ea"/>
                <a:ea typeface="+mj-ea"/>
              </a:rPr>
              <a:t>3462</a:t>
            </a:r>
            <a:r>
              <a:rPr lang="zh-TW" altLang="en-US" sz="1600" dirty="0" smtClean="0">
                <a:latin typeface="+mj-ea"/>
                <a:ea typeface="+mj-ea"/>
              </a:rPr>
              <a:t>地區扶輪基金會主委，地區訓練師。</a:t>
            </a:r>
            <a:endParaRPr lang="en-US" altLang="zh-TW" sz="1600" dirty="0">
              <a:latin typeface="+mj-ea"/>
              <a:ea typeface="+mj-ea"/>
            </a:endParaRPr>
          </a:p>
          <a:p>
            <a:pPr marL="0" indent="0">
              <a:lnSpc>
                <a:spcPts val="1200"/>
              </a:lnSpc>
              <a:buNone/>
            </a:pPr>
            <a:r>
              <a:rPr lang="zh-TW" altLang="en-US" sz="1600" dirty="0">
                <a:latin typeface="+mj-ea"/>
                <a:ea typeface="+mj-ea"/>
              </a:rPr>
              <a:t>表彰</a:t>
            </a:r>
            <a:r>
              <a:rPr lang="zh-TW" altLang="en-US" sz="1600" dirty="0" smtClean="0">
                <a:latin typeface="+mj-ea"/>
                <a:ea typeface="+mj-ea"/>
              </a:rPr>
              <a:t>：巨額</a:t>
            </a:r>
            <a:r>
              <a:rPr lang="zh-TW" altLang="en-US" sz="1600" dirty="0">
                <a:latin typeface="+mj-ea"/>
                <a:ea typeface="+mj-ea"/>
              </a:rPr>
              <a:t>捐獻人</a:t>
            </a:r>
            <a:endParaRPr lang="en-US" altLang="zh-TW" sz="1600" dirty="0">
              <a:latin typeface="+mj-ea"/>
              <a:ea typeface="+mj-ea"/>
            </a:endParaRPr>
          </a:p>
          <a:p>
            <a:pPr marL="0" indent="0">
              <a:lnSpc>
                <a:spcPts val="1200"/>
              </a:lnSpc>
              <a:buNone/>
            </a:pPr>
            <a:r>
              <a:rPr lang="zh-TW" altLang="en-US" sz="1600" dirty="0">
                <a:latin typeface="+mj-ea"/>
                <a:ea typeface="+mj-ea"/>
              </a:rPr>
              <a:t>            </a:t>
            </a:r>
            <a:r>
              <a:rPr lang="en-US" altLang="zh-TW" sz="1600" dirty="0" smtClean="0">
                <a:latin typeface="+mj-ea"/>
                <a:ea typeface="+mj-ea"/>
              </a:rPr>
              <a:t>RI</a:t>
            </a:r>
            <a:r>
              <a:rPr lang="zh-TW" altLang="en-US" sz="1600" dirty="0">
                <a:latin typeface="+mj-ea"/>
                <a:ea typeface="+mj-ea"/>
              </a:rPr>
              <a:t>超我服務獎</a:t>
            </a:r>
            <a:endParaRPr lang="en-US" altLang="zh-TW" sz="1600" dirty="0">
              <a:latin typeface="+mj-ea"/>
              <a:ea typeface="+mj-ea"/>
            </a:endParaRPr>
          </a:p>
          <a:p>
            <a:pPr marL="0" indent="0">
              <a:lnSpc>
                <a:spcPts val="1200"/>
              </a:lnSpc>
              <a:buNone/>
            </a:pPr>
            <a:r>
              <a:rPr lang="zh-TW" altLang="en-US" sz="1600" dirty="0">
                <a:latin typeface="+mj-ea"/>
                <a:ea typeface="+mj-ea"/>
              </a:rPr>
              <a:t>            </a:t>
            </a:r>
          </a:p>
        </p:txBody>
      </p:sp>
      <p:sp>
        <p:nvSpPr>
          <p:cNvPr id="4" name="頁尾版面配置區 3"/>
          <p:cNvSpPr>
            <a:spLocks noGrp="1"/>
          </p:cNvSpPr>
          <p:nvPr>
            <p:ph type="ftr" sz="quarter" idx="11"/>
          </p:nvPr>
        </p:nvSpPr>
        <p:spPr/>
        <p:txBody>
          <a:bodyPr/>
          <a:lstStyle/>
          <a:p>
            <a:r>
              <a:rPr lang="en-US" altLang="zh-TW" dirty="0"/>
              <a:t>2017 DTTS</a:t>
            </a:r>
            <a:endParaRPr lang="zh-TW" altLang="en-US" dirty="0"/>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2</a:t>
            </a:fld>
            <a:endParaRPr lang="zh-TW" altLang="en-US"/>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029" y="1030636"/>
            <a:ext cx="3900289" cy="4343150"/>
          </a:xfrm>
          <a:prstGeom prst="rect">
            <a:avLst/>
          </a:prstGeom>
        </p:spPr>
      </p:pic>
    </p:spTree>
    <p:extLst>
      <p:ext uri="{BB962C8B-B14F-4D97-AF65-F5344CB8AC3E}">
        <p14:creationId xmlns:p14="http://schemas.microsoft.com/office/powerpoint/2010/main" val="271521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82" y="335500"/>
            <a:ext cx="8865687" cy="6203086"/>
          </a:xfrm>
        </p:spPr>
      </p:pic>
      <p:sp>
        <p:nvSpPr>
          <p:cNvPr id="4" name="頁尾版面配置區 3"/>
          <p:cNvSpPr>
            <a:spLocks noGrp="1"/>
          </p:cNvSpPr>
          <p:nvPr>
            <p:ph type="ftr" sz="quarter" idx="11"/>
          </p:nvPr>
        </p:nvSpPr>
        <p:spPr/>
        <p:txBody>
          <a:bodyPr/>
          <a:lstStyle/>
          <a:p>
            <a:r>
              <a:rPr lang="en-US" altLang="zh-TW"/>
              <a:t>2017 DRFS</a:t>
            </a:r>
            <a:endParaRPr lang="zh-TW" altLang="en-US"/>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3</a:t>
            </a:fld>
            <a:endParaRPr lang="zh-TW" altLang="en-US"/>
          </a:p>
        </p:txBody>
      </p:sp>
      <p:sp>
        <p:nvSpPr>
          <p:cNvPr id="7" name="矩形 6"/>
          <p:cNvSpPr/>
          <p:nvPr/>
        </p:nvSpPr>
        <p:spPr>
          <a:xfrm>
            <a:off x="231749" y="4189806"/>
            <a:ext cx="8536470" cy="10961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765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圓角 21">
            <a:extLst>
              <a:ext uri="{FF2B5EF4-FFF2-40B4-BE49-F238E27FC236}">
                <a16:creationId xmlns:a16="http://schemas.microsoft.com/office/drawing/2014/main" xmlns="" id="{0C7EE2DA-93D7-4E23-AE95-973C92967EF5}"/>
              </a:ext>
            </a:extLst>
          </p:cNvPr>
          <p:cNvSpPr/>
          <p:nvPr/>
        </p:nvSpPr>
        <p:spPr>
          <a:xfrm>
            <a:off x="2805826" y="4487160"/>
            <a:ext cx="3572806" cy="11530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628650" y="365126"/>
            <a:ext cx="7886700" cy="919479"/>
          </a:xfrm>
        </p:spPr>
        <p:txBody>
          <a:bodyPr/>
          <a:lstStyle/>
          <a:p>
            <a:pPr algn="ctr"/>
            <a:r>
              <a:rPr lang="zh-TW" altLang="en-US" dirty="0"/>
              <a:t>支持扶輪基金會</a:t>
            </a:r>
          </a:p>
        </p:txBody>
      </p:sp>
      <p:sp>
        <p:nvSpPr>
          <p:cNvPr id="3" name="內容版面配置區 2"/>
          <p:cNvSpPr>
            <a:spLocks noGrp="1"/>
          </p:cNvSpPr>
          <p:nvPr>
            <p:ph idx="1"/>
          </p:nvPr>
        </p:nvSpPr>
        <p:spPr/>
        <p:txBody>
          <a:bodyPr/>
          <a:lstStyle/>
          <a:p>
            <a:r>
              <a:rPr lang="en-US" altLang="zh-TW" dirty="0"/>
              <a:t>5</a:t>
            </a:r>
            <a:endParaRPr lang="zh-TW" altLang="en-US" dirty="0"/>
          </a:p>
        </p:txBody>
      </p:sp>
      <p:sp>
        <p:nvSpPr>
          <p:cNvPr id="4" name="頁尾版面配置區 3"/>
          <p:cNvSpPr>
            <a:spLocks noGrp="1"/>
          </p:cNvSpPr>
          <p:nvPr>
            <p:ph type="ftr" sz="quarter" idx="11"/>
          </p:nvPr>
        </p:nvSpPr>
        <p:spPr/>
        <p:txBody>
          <a:bodyPr/>
          <a:lstStyle/>
          <a:p>
            <a:r>
              <a:rPr lang="en-US" altLang="zh-TW"/>
              <a:t>2017 DRFS</a:t>
            </a:r>
            <a:endParaRPr lang="zh-TW" altLang="en-US"/>
          </a:p>
        </p:txBody>
      </p:sp>
      <p:sp>
        <p:nvSpPr>
          <p:cNvPr id="5" name="投影片編號版面配置區 4"/>
          <p:cNvSpPr>
            <a:spLocks noGrp="1"/>
          </p:cNvSpPr>
          <p:nvPr>
            <p:ph type="sldNum" sz="quarter" idx="12"/>
          </p:nvPr>
        </p:nvSpPr>
        <p:spPr/>
        <p:txBody>
          <a:bodyPr/>
          <a:lstStyle/>
          <a:p>
            <a:fld id="{62318D9D-7CB2-4048-9CF9-F972339899FC}" type="slidenum">
              <a:rPr lang="zh-TW" altLang="en-US" smtClean="0"/>
              <a:pPr/>
              <a:t>4</a:t>
            </a:fld>
            <a:endParaRPr lang="zh-TW" altLang="en-US"/>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385" y="126876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4225" y="126876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7424" y="1268760"/>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圓角 9"/>
          <p:cNvSpPr/>
          <p:nvPr/>
        </p:nvSpPr>
        <p:spPr>
          <a:xfrm>
            <a:off x="402384" y="3661530"/>
            <a:ext cx="2693987" cy="7905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b="1" dirty="0">
                <a:latin typeface="+mj-ea"/>
                <a:ea typeface="+mj-ea"/>
              </a:rPr>
              <a:t>根除小兒痲痺基金</a:t>
            </a:r>
            <a:endParaRPr lang="en-US" altLang="zh-TW" sz="2000" b="1" dirty="0">
              <a:latin typeface="+mj-ea"/>
              <a:ea typeface="+mj-ea"/>
            </a:endParaRPr>
          </a:p>
          <a:p>
            <a:pPr algn="ctr"/>
            <a:r>
              <a:rPr lang="zh-TW" altLang="en-US" dirty="0"/>
              <a:t>立即消除小兒痲痺</a:t>
            </a:r>
          </a:p>
        </p:txBody>
      </p:sp>
      <p:sp>
        <p:nvSpPr>
          <p:cNvPr id="11" name="矩形: 圓角 10"/>
          <p:cNvSpPr/>
          <p:nvPr/>
        </p:nvSpPr>
        <p:spPr>
          <a:xfrm>
            <a:off x="3317623" y="3664862"/>
            <a:ext cx="2593590" cy="7871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b="1" dirty="0">
                <a:latin typeface="+mj-ea"/>
                <a:ea typeface="+mj-ea"/>
              </a:rPr>
              <a:t>年度基金</a:t>
            </a:r>
            <a:endParaRPr lang="en-US" altLang="zh-TW" sz="2000" b="1" dirty="0">
              <a:latin typeface="+mj-ea"/>
              <a:ea typeface="+mj-ea"/>
            </a:endParaRPr>
          </a:p>
          <a:p>
            <a:pPr algn="ctr"/>
            <a:r>
              <a:rPr lang="zh-TW" altLang="en-US" dirty="0"/>
              <a:t>支援目前</a:t>
            </a:r>
          </a:p>
        </p:txBody>
      </p:sp>
      <p:sp>
        <p:nvSpPr>
          <p:cNvPr id="12" name="矩形: 圓角 11"/>
          <p:cNvSpPr/>
          <p:nvPr/>
        </p:nvSpPr>
        <p:spPr>
          <a:xfrm>
            <a:off x="6214065" y="3634599"/>
            <a:ext cx="2573210" cy="8174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000" b="1" dirty="0">
                <a:latin typeface="+mj-ea"/>
                <a:ea typeface="+mj-ea"/>
              </a:rPr>
              <a:t>捐贈基金</a:t>
            </a:r>
            <a:endParaRPr lang="en-US" altLang="zh-TW" sz="2000" b="1" dirty="0">
              <a:latin typeface="+mj-ea"/>
              <a:ea typeface="+mj-ea"/>
            </a:endParaRPr>
          </a:p>
          <a:p>
            <a:pPr algn="ctr"/>
            <a:r>
              <a:rPr lang="zh-TW" altLang="en-US" dirty="0"/>
              <a:t>確保未來</a:t>
            </a:r>
          </a:p>
        </p:txBody>
      </p:sp>
      <p:sp>
        <p:nvSpPr>
          <p:cNvPr id="6" name="矩形: 圓角 5"/>
          <p:cNvSpPr/>
          <p:nvPr/>
        </p:nvSpPr>
        <p:spPr>
          <a:xfrm>
            <a:off x="2886246" y="4837081"/>
            <a:ext cx="1603761" cy="576064"/>
          </a:xfrm>
          <a:prstGeom prst="round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dirty="0">
                <a:solidFill>
                  <a:schemeClr val="tx1"/>
                </a:solidFill>
              </a:rPr>
              <a:t>世界基金</a:t>
            </a:r>
          </a:p>
        </p:txBody>
      </p:sp>
      <p:sp>
        <p:nvSpPr>
          <p:cNvPr id="14" name="矩形: 圓角 13"/>
          <p:cNvSpPr/>
          <p:nvPr/>
        </p:nvSpPr>
        <p:spPr>
          <a:xfrm>
            <a:off x="4622536" y="4835698"/>
            <a:ext cx="1621461" cy="576064"/>
          </a:xfrm>
          <a:prstGeom prst="round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dirty="0">
                <a:solidFill>
                  <a:schemeClr val="tx1"/>
                </a:solidFill>
              </a:rPr>
              <a:t>地區指定基金</a:t>
            </a:r>
            <a:endParaRPr lang="en-US" altLang="zh-TW" dirty="0">
              <a:solidFill>
                <a:schemeClr val="tx1"/>
              </a:solidFill>
            </a:endParaRPr>
          </a:p>
          <a:p>
            <a:pPr algn="ctr"/>
            <a:r>
              <a:rPr lang="en-US" altLang="zh-TW" dirty="0">
                <a:solidFill>
                  <a:schemeClr val="tx1"/>
                </a:solidFill>
              </a:rPr>
              <a:t>DDF</a:t>
            </a:r>
            <a:endParaRPr lang="zh-TW" altLang="en-US" dirty="0">
              <a:solidFill>
                <a:schemeClr val="tx1"/>
              </a:solidFill>
            </a:endParaRPr>
          </a:p>
        </p:txBody>
      </p:sp>
      <p:sp>
        <p:nvSpPr>
          <p:cNvPr id="15" name="矩形: 圓角 14"/>
          <p:cNvSpPr/>
          <p:nvPr/>
        </p:nvSpPr>
        <p:spPr>
          <a:xfrm>
            <a:off x="5553841" y="5767613"/>
            <a:ext cx="1823858" cy="576064"/>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solidFill>
                  <a:schemeClr val="tx1"/>
                </a:solidFill>
              </a:rPr>
              <a:t>地區獎助金</a:t>
            </a:r>
          </a:p>
        </p:txBody>
      </p:sp>
      <p:sp>
        <p:nvSpPr>
          <p:cNvPr id="17" name="矩形: 圓角 16"/>
          <p:cNvSpPr/>
          <p:nvPr/>
        </p:nvSpPr>
        <p:spPr>
          <a:xfrm>
            <a:off x="3483027" y="5771034"/>
            <a:ext cx="1823858" cy="576064"/>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solidFill>
                  <a:schemeClr val="tx1"/>
                </a:solidFill>
              </a:rPr>
              <a:t>全球獎助金</a:t>
            </a:r>
          </a:p>
        </p:txBody>
      </p:sp>
      <p:sp>
        <p:nvSpPr>
          <p:cNvPr id="21" name="箭號: 向下 20"/>
          <p:cNvSpPr/>
          <p:nvPr/>
        </p:nvSpPr>
        <p:spPr>
          <a:xfrm>
            <a:off x="3688126" y="4529600"/>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箭號: 向下 22"/>
          <p:cNvSpPr/>
          <p:nvPr/>
        </p:nvSpPr>
        <p:spPr>
          <a:xfrm>
            <a:off x="3869915" y="5462049"/>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箭號: 向下 23"/>
          <p:cNvSpPr/>
          <p:nvPr/>
        </p:nvSpPr>
        <p:spPr>
          <a:xfrm>
            <a:off x="4788024" y="5462049"/>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箭號: 向下 24"/>
          <p:cNvSpPr/>
          <p:nvPr/>
        </p:nvSpPr>
        <p:spPr>
          <a:xfrm>
            <a:off x="5885725" y="5464530"/>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箭號: 向下 25"/>
          <p:cNvSpPr/>
          <p:nvPr/>
        </p:nvSpPr>
        <p:spPr>
          <a:xfrm>
            <a:off x="5299191" y="4527074"/>
            <a:ext cx="268149" cy="278954"/>
          </a:xfrm>
          <a:prstGeom prst="downArrow">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箭號: ＞形 28"/>
          <p:cNvSpPr/>
          <p:nvPr/>
        </p:nvSpPr>
        <p:spPr>
          <a:xfrm rot="5400000">
            <a:off x="7361727" y="4650579"/>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0" name="箭號: ＞形 29"/>
          <p:cNvSpPr/>
          <p:nvPr/>
        </p:nvSpPr>
        <p:spPr>
          <a:xfrm rot="10800000">
            <a:off x="7062693" y="5020868"/>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1" name="箭號: ＞形 30"/>
          <p:cNvSpPr/>
          <p:nvPr/>
        </p:nvSpPr>
        <p:spPr>
          <a:xfrm rot="5400000">
            <a:off x="7361727" y="4934299"/>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箭號: ＞形 31"/>
          <p:cNvSpPr/>
          <p:nvPr/>
        </p:nvSpPr>
        <p:spPr>
          <a:xfrm rot="10800000">
            <a:off x="6747686" y="5021402"/>
            <a:ext cx="237668" cy="205724"/>
          </a:xfrm>
          <a:prstGeom prst="chevron">
            <a:avLst/>
          </a:prstGeom>
          <a:solidFill>
            <a:schemeClr val="tx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文字方塊 32"/>
          <p:cNvSpPr txBox="1"/>
          <p:nvPr/>
        </p:nvSpPr>
        <p:spPr>
          <a:xfrm>
            <a:off x="5567340" y="4481220"/>
            <a:ext cx="792088" cy="369332"/>
          </a:xfrm>
          <a:prstGeom prst="rect">
            <a:avLst/>
          </a:prstGeom>
          <a:noFill/>
        </p:spPr>
        <p:txBody>
          <a:bodyPr wrap="square" rtlCol="0">
            <a:spAutoFit/>
          </a:bodyPr>
          <a:lstStyle/>
          <a:p>
            <a:r>
              <a:rPr lang="en-US" altLang="zh-TW" dirty="0"/>
              <a:t>50%</a:t>
            </a:r>
            <a:endParaRPr lang="zh-TW" altLang="en-US" dirty="0"/>
          </a:p>
        </p:txBody>
      </p:sp>
      <p:sp>
        <p:nvSpPr>
          <p:cNvPr id="34" name="文字方塊 33"/>
          <p:cNvSpPr txBox="1"/>
          <p:nvPr/>
        </p:nvSpPr>
        <p:spPr>
          <a:xfrm>
            <a:off x="3961263" y="4481220"/>
            <a:ext cx="878363" cy="369332"/>
          </a:xfrm>
          <a:prstGeom prst="rect">
            <a:avLst/>
          </a:prstGeom>
          <a:noFill/>
        </p:spPr>
        <p:txBody>
          <a:bodyPr wrap="square" rtlCol="0">
            <a:spAutoFit/>
          </a:bodyPr>
          <a:lstStyle/>
          <a:p>
            <a:r>
              <a:rPr lang="en-US" altLang="zh-TW" dirty="0"/>
              <a:t>50%</a:t>
            </a:r>
            <a:endParaRPr lang="zh-TW" altLang="en-US" dirty="0"/>
          </a:p>
        </p:txBody>
      </p:sp>
      <p:sp>
        <p:nvSpPr>
          <p:cNvPr id="13" name="文字方塊 12">
            <a:extLst>
              <a:ext uri="{FF2B5EF4-FFF2-40B4-BE49-F238E27FC236}">
                <a16:creationId xmlns:a16="http://schemas.microsoft.com/office/drawing/2014/main" xmlns="" id="{CE01E38A-7ADB-4813-8997-437B8C29B8C9}"/>
              </a:ext>
            </a:extLst>
          </p:cNvPr>
          <p:cNvSpPr txBox="1"/>
          <p:nvPr/>
        </p:nvSpPr>
        <p:spPr>
          <a:xfrm>
            <a:off x="7652602" y="4621362"/>
            <a:ext cx="646331" cy="369332"/>
          </a:xfrm>
          <a:prstGeom prst="rect">
            <a:avLst/>
          </a:prstGeom>
          <a:noFill/>
          <a:ln>
            <a:solidFill>
              <a:schemeClr val="tx1"/>
            </a:solidFill>
          </a:ln>
        </p:spPr>
        <p:txBody>
          <a:bodyPr wrap="none" rtlCol="0">
            <a:spAutoFit/>
          </a:bodyPr>
          <a:lstStyle/>
          <a:p>
            <a:r>
              <a:rPr lang="zh-TW" altLang="en-US" dirty="0"/>
              <a:t>孳息</a:t>
            </a:r>
          </a:p>
        </p:txBody>
      </p:sp>
      <p:sp>
        <p:nvSpPr>
          <p:cNvPr id="28" name="文字方塊 27">
            <a:extLst>
              <a:ext uri="{FF2B5EF4-FFF2-40B4-BE49-F238E27FC236}">
                <a16:creationId xmlns:a16="http://schemas.microsoft.com/office/drawing/2014/main" xmlns="" id="{4CEC92FA-CF0B-4C06-B67A-BEBD737D4E7F}"/>
              </a:ext>
            </a:extLst>
          </p:cNvPr>
          <p:cNvSpPr txBox="1"/>
          <p:nvPr/>
        </p:nvSpPr>
        <p:spPr>
          <a:xfrm>
            <a:off x="1675789" y="4971329"/>
            <a:ext cx="1107996" cy="369332"/>
          </a:xfrm>
          <a:prstGeom prst="rect">
            <a:avLst/>
          </a:prstGeom>
          <a:solidFill>
            <a:schemeClr val="accent4">
              <a:lumMod val="40000"/>
              <a:lumOff val="60000"/>
            </a:schemeClr>
          </a:solidFill>
          <a:ln>
            <a:solidFill>
              <a:schemeClr val="tx1"/>
            </a:solidFill>
          </a:ln>
        </p:spPr>
        <p:txBody>
          <a:bodyPr wrap="none" rtlCol="0">
            <a:spAutoFit/>
          </a:bodyPr>
          <a:lstStyle/>
          <a:p>
            <a:r>
              <a:rPr lang="zh-TW" altLang="en-US" dirty="0"/>
              <a:t>分享制度</a:t>
            </a:r>
          </a:p>
        </p:txBody>
      </p:sp>
    </p:spTree>
    <p:extLst>
      <p:ext uri="{BB962C8B-B14F-4D97-AF65-F5344CB8AC3E}">
        <p14:creationId xmlns:p14="http://schemas.microsoft.com/office/powerpoint/2010/main" val="16193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anim calcmode="lin" valueType="num">
                                      <p:cBhvr>
                                        <p:cTn id="50" dur="2000" fill="hold"/>
                                        <p:tgtEl>
                                          <p:spTgt spid="22"/>
                                        </p:tgtEl>
                                        <p:attrNameLst>
                                          <p:attrName>ppt_w</p:attrName>
                                        </p:attrNameLst>
                                      </p:cBhvr>
                                      <p:tavLst>
                                        <p:tav tm="0" fmla="#ppt_w*sin(2.5*pi*$)">
                                          <p:val>
                                            <p:fltVal val="0"/>
                                          </p:val>
                                        </p:tav>
                                        <p:tav tm="100000">
                                          <p:val>
                                            <p:fltVal val="1"/>
                                          </p:val>
                                        </p:tav>
                                      </p:tavLst>
                                    </p:anim>
                                    <p:anim calcmode="lin" valueType="num">
                                      <p:cBhvr>
                                        <p:cTn id="5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14" grpId="0" animBg="1"/>
      <p:bldP spid="15" grpId="0" animBg="1"/>
      <p:bldP spid="17" grpId="0" animBg="1"/>
      <p:bldP spid="21" grpId="0" animBg="1"/>
      <p:bldP spid="23" grpId="0" animBg="1"/>
      <p:bldP spid="24" grpId="0" animBg="1"/>
      <p:bldP spid="25" grpId="0" animBg="1"/>
      <p:bldP spid="26" grpId="0" animBg="1"/>
      <p:bldP spid="29" grpId="0" animBg="1"/>
      <p:bldP spid="30" grpId="0" animBg="1"/>
      <p:bldP spid="31" grpId="0" animBg="1"/>
      <p:bldP spid="32" grpId="0" animBg="1"/>
      <p:bldP spid="33" grpId="0"/>
      <p:bldP spid="34" grpId="0"/>
      <p:bldP spid="13"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9108" y="3427245"/>
            <a:ext cx="4972713"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endParaRPr lang="en-US" sz="3600" b="0" spc="0" dirty="0">
              <a:solidFill>
                <a:srgbClr val="FFFFFF"/>
              </a:solidFill>
              <a:latin typeface="Arial"/>
              <a:cs typeface="Arial"/>
            </a:endParaRPr>
          </a:p>
        </p:txBody>
      </p:sp>
      <p:sp>
        <p:nvSpPr>
          <p:cNvPr id="2" name="標題 1">
            <a:extLst>
              <a:ext uri="{FF2B5EF4-FFF2-40B4-BE49-F238E27FC236}">
                <a16:creationId xmlns:a16="http://schemas.microsoft.com/office/drawing/2014/main" xmlns="" id="{A1507D84-E471-482F-83B9-254DE0261496}"/>
              </a:ext>
            </a:extLst>
          </p:cNvPr>
          <p:cNvSpPr>
            <a:spLocks noGrp="1"/>
          </p:cNvSpPr>
          <p:nvPr>
            <p:ph type="title"/>
          </p:nvPr>
        </p:nvSpPr>
        <p:spPr/>
        <p:txBody>
          <a:bodyPr/>
          <a:lstStyle/>
          <a:p>
            <a:pPr algn="ctr"/>
            <a:r>
              <a:rPr lang="zh-TW" altLang="en-US" dirty="0">
                <a:latin typeface="微軟正黑體" panose="020B0604030504040204" pitchFamily="34" charset="-120"/>
                <a:ea typeface="微軟正黑體" panose="020B0604030504040204" pitchFamily="34" charset="-120"/>
              </a:rPr>
              <a:t>分享制度</a:t>
            </a:r>
          </a:p>
        </p:txBody>
      </p:sp>
      <p:sp>
        <p:nvSpPr>
          <p:cNvPr id="3" name="內容版面配置區 2">
            <a:extLst>
              <a:ext uri="{FF2B5EF4-FFF2-40B4-BE49-F238E27FC236}">
                <a16:creationId xmlns:a16="http://schemas.microsoft.com/office/drawing/2014/main" xmlns="" id="{A4C86FBC-2E25-4101-8C10-104DFB00D413}"/>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捐獻年度基金分配</a:t>
            </a:r>
            <a:r>
              <a:rPr lang="en-US" altLang="zh-TW" dirty="0">
                <a:latin typeface="微軟正黑體" panose="020B0604030504040204" pitchFamily="34" charset="-120"/>
                <a:ea typeface="微軟正黑體" panose="020B0604030504040204" pitchFamily="34" charset="-120"/>
              </a:rPr>
              <a:t>:</a:t>
            </a:r>
          </a:p>
          <a:p>
            <a:pPr marL="0" indent="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50% </a:t>
            </a:r>
            <a:r>
              <a:rPr lang="zh-TW" altLang="en-US" dirty="0">
                <a:latin typeface="微軟正黑體" panose="020B0604030504040204" pitchFamily="34" charset="-120"/>
                <a:ea typeface="微軟正黑體" panose="020B0604030504040204" pitchFamily="34" charset="-120"/>
              </a:rPr>
              <a:t>地區指定基金</a:t>
            </a:r>
            <a:r>
              <a:rPr lang="en-US" altLang="zh-TW" dirty="0">
                <a:latin typeface="微軟正黑體" panose="020B0604030504040204" pitchFamily="34" charset="-120"/>
                <a:ea typeface="微軟正黑體" panose="020B0604030504040204" pitchFamily="34" charset="-120"/>
              </a:rPr>
              <a:t> (DDF)</a:t>
            </a:r>
          </a:p>
          <a:p>
            <a:pPr marL="0" indent="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50% </a:t>
            </a:r>
            <a:r>
              <a:rPr lang="zh-TW" altLang="en-US" dirty="0">
                <a:latin typeface="微軟正黑體" panose="020B0604030504040204" pitchFamily="34" charset="-120"/>
                <a:ea typeface="微軟正黑體" panose="020B0604030504040204" pitchFamily="34" charset="-120"/>
              </a:rPr>
              <a:t>世界基金</a:t>
            </a:r>
            <a:r>
              <a:rPr lang="en-US" altLang="zh-TW" dirty="0">
                <a:latin typeface="微軟正黑體" panose="020B0604030504040204" pitchFamily="34" charset="-120"/>
                <a:ea typeface="微軟正黑體" panose="020B0604030504040204" pitchFamily="34" charset="-120"/>
              </a:rPr>
              <a:t>   5% </a:t>
            </a:r>
            <a:r>
              <a:rPr lang="zh-TW" altLang="en-US" dirty="0">
                <a:latin typeface="微軟正黑體" panose="020B0604030504040204" pitchFamily="34" charset="-120"/>
                <a:ea typeface="微軟正黑體" panose="020B0604030504040204" pitchFamily="34" charset="-120"/>
              </a:rPr>
              <a:t>指定用於行政支援</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年之投資週期</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將捐款轉換為獎助金</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允許地區控制如何分配</a:t>
            </a:r>
            <a:r>
              <a:rPr lang="en-US" altLang="zh-TW" dirty="0">
                <a:latin typeface="微軟正黑體" panose="020B0604030504040204" pitchFamily="34" charset="-120"/>
                <a:ea typeface="微軟正黑體" panose="020B0604030504040204" pitchFamily="34" charset="-120"/>
              </a:rPr>
              <a:t>DDF</a:t>
            </a:r>
          </a:p>
          <a:p>
            <a:endParaRPr lang="zh-TW" altLang="en-US" dirty="0"/>
          </a:p>
        </p:txBody>
      </p:sp>
      <p:sp>
        <p:nvSpPr>
          <p:cNvPr id="4" name="頁尾版面配置區 3">
            <a:extLst>
              <a:ext uri="{FF2B5EF4-FFF2-40B4-BE49-F238E27FC236}">
                <a16:creationId xmlns:a16="http://schemas.microsoft.com/office/drawing/2014/main" xmlns="" id="{276A7478-AC8B-4CB5-ACF6-788DA45F47AF}"/>
              </a:ext>
            </a:extLst>
          </p:cNvPr>
          <p:cNvSpPr>
            <a:spLocks noGrp="1"/>
          </p:cNvSpPr>
          <p:nvPr>
            <p:ph type="ftr" sz="quarter" idx="11"/>
          </p:nvPr>
        </p:nvSpPr>
        <p:spPr/>
        <p:txBody>
          <a:bodyPr/>
          <a:lstStyle/>
          <a:p>
            <a:r>
              <a:rPr lang="en-US" altLang="zh-TW"/>
              <a:t>2017 DRFS</a:t>
            </a:r>
            <a:endParaRPr lang="zh-TW" altLang="en-US"/>
          </a:p>
        </p:txBody>
      </p:sp>
      <p:sp>
        <p:nvSpPr>
          <p:cNvPr id="5" name="投影片編號版面配置區 4">
            <a:extLst>
              <a:ext uri="{FF2B5EF4-FFF2-40B4-BE49-F238E27FC236}">
                <a16:creationId xmlns:a16="http://schemas.microsoft.com/office/drawing/2014/main" xmlns="" id="{7ED74319-0C21-46D1-BF17-859AF4BCB5E9}"/>
              </a:ext>
            </a:extLst>
          </p:cNvPr>
          <p:cNvSpPr>
            <a:spLocks noGrp="1"/>
          </p:cNvSpPr>
          <p:nvPr>
            <p:ph type="sldNum" sz="quarter" idx="12"/>
          </p:nvPr>
        </p:nvSpPr>
        <p:spPr/>
        <p:txBody>
          <a:bodyPr/>
          <a:lstStyle/>
          <a:p>
            <a:fld id="{2651C9E0-124D-4390-A76F-3A0D8A21350C}" type="slidenum">
              <a:rPr lang="zh-TW" altLang="en-US" smtClean="0"/>
              <a:t>5</a:t>
            </a:fld>
            <a:endParaRPr lang="zh-TW" altLang="en-US"/>
          </a:p>
        </p:txBody>
      </p:sp>
    </p:spTree>
    <p:extLst>
      <p:ext uri="{BB962C8B-B14F-4D97-AF65-F5344CB8AC3E}">
        <p14:creationId xmlns:p14="http://schemas.microsoft.com/office/powerpoint/2010/main" val="3853381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BBD8741-6018-45F4-80E4-8457C9FF6A07}"/>
              </a:ext>
            </a:extLst>
          </p:cNvPr>
          <p:cNvSpPr>
            <a:spLocks noGrp="1"/>
          </p:cNvSpPr>
          <p:nvPr>
            <p:ph type="title"/>
          </p:nvPr>
        </p:nvSpPr>
        <p:spPr>
          <a:xfrm>
            <a:off x="608771" y="216305"/>
            <a:ext cx="7886700" cy="960091"/>
          </a:xfrm>
        </p:spPr>
        <p:txBody>
          <a:bodyPr/>
          <a:lstStyle/>
          <a:p>
            <a:pPr algn="ctr"/>
            <a:r>
              <a:rPr lang="zh-TW" altLang="en-US" dirty="0">
                <a:latin typeface="微軟正黑體" panose="020B0604030504040204" pitchFamily="34" charset="-120"/>
                <a:ea typeface="微軟正黑體" panose="020B0604030504040204" pitchFamily="34" charset="-120"/>
              </a:rPr>
              <a:t>分享制度分配</a:t>
            </a:r>
            <a:endParaRPr lang="zh-TW" altLang="en-US" sz="3600" dirty="0">
              <a:latin typeface="微軟正黑體" panose="020B0604030504040204" pitchFamily="34" charset="-120"/>
              <a:ea typeface="微軟正黑體" panose="020B0604030504040204" pitchFamily="34" charset="-120"/>
            </a:endParaRPr>
          </a:p>
        </p:txBody>
      </p:sp>
      <p:sp>
        <p:nvSpPr>
          <p:cNvPr id="4" name="矩形: 圓角 3">
            <a:extLst>
              <a:ext uri="{FF2B5EF4-FFF2-40B4-BE49-F238E27FC236}">
                <a16:creationId xmlns:a16="http://schemas.microsoft.com/office/drawing/2014/main" xmlns="" id="{6333D624-BDE6-4C61-9C05-BA2794718014}"/>
              </a:ext>
            </a:extLst>
          </p:cNvPr>
          <p:cNvSpPr/>
          <p:nvPr/>
        </p:nvSpPr>
        <p:spPr>
          <a:xfrm>
            <a:off x="3644347" y="1651488"/>
            <a:ext cx="1815548" cy="9697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800" dirty="0">
                <a:solidFill>
                  <a:schemeClr val="tx1"/>
                </a:solidFill>
                <a:latin typeface="微軟正黑體" panose="020B0604030504040204" pitchFamily="34" charset="-120"/>
                <a:ea typeface="微軟正黑體" panose="020B0604030504040204" pitchFamily="34" charset="-120"/>
              </a:rPr>
              <a:t>$1,000</a:t>
            </a:r>
          </a:p>
          <a:p>
            <a:pPr algn="ctr"/>
            <a:r>
              <a:rPr lang="zh-TW" altLang="en-US" sz="2800" dirty="0">
                <a:solidFill>
                  <a:schemeClr val="tx1"/>
                </a:solidFill>
                <a:latin typeface="微軟正黑體" panose="020B0604030504040204" pitchFamily="34" charset="-120"/>
                <a:ea typeface="微軟正黑體" panose="020B0604030504040204" pitchFamily="34" charset="-120"/>
              </a:rPr>
              <a:t>捐獻</a:t>
            </a:r>
          </a:p>
        </p:txBody>
      </p:sp>
      <p:sp>
        <p:nvSpPr>
          <p:cNvPr id="5" name="矩形: 圓角 4">
            <a:extLst>
              <a:ext uri="{FF2B5EF4-FFF2-40B4-BE49-F238E27FC236}">
                <a16:creationId xmlns:a16="http://schemas.microsoft.com/office/drawing/2014/main" xmlns="" id="{931341F6-8751-403E-8897-DF6126B785C4}"/>
              </a:ext>
            </a:extLst>
          </p:cNvPr>
          <p:cNvSpPr/>
          <p:nvPr/>
        </p:nvSpPr>
        <p:spPr>
          <a:xfrm>
            <a:off x="1960492" y="3019361"/>
            <a:ext cx="2001079" cy="176340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800" dirty="0">
                <a:solidFill>
                  <a:schemeClr val="tx1"/>
                </a:solidFill>
                <a:latin typeface="微軟正黑體" panose="020B0604030504040204" pitchFamily="34" charset="-120"/>
                <a:ea typeface="微軟正黑體" panose="020B0604030504040204" pitchFamily="34" charset="-120"/>
              </a:rPr>
              <a:t>$500</a:t>
            </a:r>
          </a:p>
          <a:p>
            <a:pPr algn="ctr"/>
            <a:r>
              <a:rPr lang="en-US" altLang="zh-TW" sz="2800" dirty="0">
                <a:solidFill>
                  <a:schemeClr val="tx1"/>
                </a:solidFill>
                <a:latin typeface="微軟正黑體" panose="020B0604030504040204" pitchFamily="34" charset="-120"/>
                <a:ea typeface="微軟正黑體" panose="020B0604030504040204" pitchFamily="34" charset="-120"/>
              </a:rPr>
              <a:t>DDF</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6" name="矩形: 圓角 5">
            <a:extLst>
              <a:ext uri="{FF2B5EF4-FFF2-40B4-BE49-F238E27FC236}">
                <a16:creationId xmlns:a16="http://schemas.microsoft.com/office/drawing/2014/main" xmlns="" id="{3D578372-EA18-40E3-8445-FFF0F6DA3284}"/>
              </a:ext>
            </a:extLst>
          </p:cNvPr>
          <p:cNvSpPr/>
          <p:nvPr/>
        </p:nvSpPr>
        <p:spPr>
          <a:xfrm>
            <a:off x="5294243" y="3019361"/>
            <a:ext cx="2001079" cy="17634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tLang="zh-TW" sz="2800" dirty="0">
              <a:solidFill>
                <a:schemeClr val="tx1"/>
              </a:solidFill>
              <a:latin typeface="微軟正黑體" panose="020B0604030504040204" pitchFamily="34" charset="-120"/>
              <a:ea typeface="微軟正黑體" panose="020B0604030504040204" pitchFamily="34" charset="-120"/>
            </a:endParaRPr>
          </a:p>
          <a:p>
            <a:pPr algn="ctr"/>
            <a:r>
              <a:rPr lang="en-US" altLang="zh-TW" sz="2800" dirty="0">
                <a:solidFill>
                  <a:schemeClr val="tx1"/>
                </a:solidFill>
                <a:latin typeface="微軟正黑體" panose="020B0604030504040204" pitchFamily="34" charset="-120"/>
                <a:ea typeface="微軟正黑體" panose="020B0604030504040204" pitchFamily="34" charset="-120"/>
              </a:rPr>
              <a:t>$500</a:t>
            </a:r>
          </a:p>
          <a:p>
            <a:pPr algn="ctr"/>
            <a:r>
              <a:rPr lang="zh-TW" altLang="en-US" sz="2800" dirty="0">
                <a:solidFill>
                  <a:schemeClr val="tx1"/>
                </a:solidFill>
                <a:latin typeface="微軟正黑體" panose="020B0604030504040204" pitchFamily="34" charset="-120"/>
                <a:ea typeface="微軟正黑體" panose="020B0604030504040204" pitchFamily="34" charset="-120"/>
              </a:rPr>
              <a:t>世界基金</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lgn="ctr"/>
            <a:endParaRPr lang="en-US" altLang="zh-TW" sz="2800" dirty="0">
              <a:latin typeface="微軟正黑體" panose="020B0604030504040204" pitchFamily="34" charset="-120"/>
              <a:ea typeface="微軟正黑體" panose="020B0604030504040204" pitchFamily="34" charset="-120"/>
            </a:endParaRPr>
          </a:p>
        </p:txBody>
      </p:sp>
      <p:cxnSp>
        <p:nvCxnSpPr>
          <p:cNvPr id="14" name="直線接點 13">
            <a:extLst>
              <a:ext uri="{FF2B5EF4-FFF2-40B4-BE49-F238E27FC236}">
                <a16:creationId xmlns:a16="http://schemas.microsoft.com/office/drawing/2014/main" xmlns="" id="{C1DCD010-E6A0-4C76-85F4-C6F7E7C12714}"/>
              </a:ext>
            </a:extLst>
          </p:cNvPr>
          <p:cNvCxnSpPr/>
          <p:nvPr/>
        </p:nvCxnSpPr>
        <p:spPr>
          <a:xfrm>
            <a:off x="2961031" y="2842607"/>
            <a:ext cx="33337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xmlns="" id="{DFF58142-767E-4069-BC17-2A56B61686F4}"/>
              </a:ext>
            </a:extLst>
          </p:cNvPr>
          <p:cNvCxnSpPr>
            <a:stCxn id="4" idx="2"/>
          </p:cNvCxnSpPr>
          <p:nvPr/>
        </p:nvCxnSpPr>
        <p:spPr>
          <a:xfrm>
            <a:off x="4552121" y="2621208"/>
            <a:ext cx="0" cy="208147"/>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直線接點 17">
            <a:extLst>
              <a:ext uri="{FF2B5EF4-FFF2-40B4-BE49-F238E27FC236}">
                <a16:creationId xmlns:a16="http://schemas.microsoft.com/office/drawing/2014/main" xmlns="" id="{FDF910BA-25FE-4367-AF76-0293045E5084}"/>
              </a:ext>
            </a:extLst>
          </p:cNvPr>
          <p:cNvCxnSpPr>
            <a:endCxn id="5" idx="0"/>
          </p:cNvCxnSpPr>
          <p:nvPr/>
        </p:nvCxnSpPr>
        <p:spPr>
          <a:xfrm>
            <a:off x="2961031" y="2842607"/>
            <a:ext cx="1" cy="176754"/>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直線接點 21">
            <a:extLst>
              <a:ext uri="{FF2B5EF4-FFF2-40B4-BE49-F238E27FC236}">
                <a16:creationId xmlns:a16="http://schemas.microsoft.com/office/drawing/2014/main" xmlns="" id="{5EEAF12E-58C8-44BC-A7E2-A4B4BDD0789D}"/>
              </a:ext>
            </a:extLst>
          </p:cNvPr>
          <p:cNvCxnSpPr/>
          <p:nvPr/>
        </p:nvCxnSpPr>
        <p:spPr>
          <a:xfrm>
            <a:off x="6293952" y="2855860"/>
            <a:ext cx="0" cy="134603"/>
          </a:xfrm>
          <a:prstGeom prst="line">
            <a:avLst/>
          </a:prstGeom>
          <a:ln w="38100"/>
        </p:spPr>
        <p:style>
          <a:lnRef idx="1">
            <a:schemeClr val="dk1"/>
          </a:lnRef>
          <a:fillRef idx="0">
            <a:schemeClr val="dk1"/>
          </a:fillRef>
          <a:effectRef idx="0">
            <a:schemeClr val="dk1"/>
          </a:effectRef>
          <a:fontRef idx="minor">
            <a:schemeClr val="tx1"/>
          </a:fontRef>
        </p:style>
      </p:cxnSp>
      <p:sp>
        <p:nvSpPr>
          <p:cNvPr id="7" name="頁尾版面配置區 6">
            <a:extLst>
              <a:ext uri="{FF2B5EF4-FFF2-40B4-BE49-F238E27FC236}">
                <a16:creationId xmlns:a16="http://schemas.microsoft.com/office/drawing/2014/main" xmlns="" id="{5EB18FAE-B226-4A05-BD84-ACF1C4C06A4E}"/>
              </a:ext>
            </a:extLst>
          </p:cNvPr>
          <p:cNvSpPr>
            <a:spLocks noGrp="1"/>
          </p:cNvSpPr>
          <p:nvPr>
            <p:ph type="ftr" sz="quarter" idx="11"/>
          </p:nvPr>
        </p:nvSpPr>
        <p:spPr/>
        <p:txBody>
          <a:bodyPr/>
          <a:lstStyle/>
          <a:p>
            <a:r>
              <a:rPr lang="en-US" altLang="zh-TW"/>
              <a:t>2017 DRFS</a:t>
            </a:r>
            <a:endParaRPr lang="zh-TW" altLang="en-US"/>
          </a:p>
        </p:txBody>
      </p:sp>
      <p:sp>
        <p:nvSpPr>
          <p:cNvPr id="8" name="投影片編號版面配置區 7">
            <a:extLst>
              <a:ext uri="{FF2B5EF4-FFF2-40B4-BE49-F238E27FC236}">
                <a16:creationId xmlns:a16="http://schemas.microsoft.com/office/drawing/2014/main" xmlns="" id="{C4DB79A8-DC9C-442E-8517-F1C268424BF5}"/>
              </a:ext>
            </a:extLst>
          </p:cNvPr>
          <p:cNvSpPr>
            <a:spLocks noGrp="1"/>
          </p:cNvSpPr>
          <p:nvPr>
            <p:ph type="sldNum" sz="quarter" idx="12"/>
          </p:nvPr>
        </p:nvSpPr>
        <p:spPr/>
        <p:txBody>
          <a:bodyPr/>
          <a:lstStyle/>
          <a:p>
            <a:fld id="{2651C9E0-124D-4390-A76F-3A0D8A21350C}" type="slidenum">
              <a:rPr lang="zh-TW" altLang="en-US" smtClean="0"/>
              <a:t>6</a:t>
            </a:fld>
            <a:endParaRPr lang="zh-TW" altLang="en-US"/>
          </a:p>
        </p:txBody>
      </p:sp>
    </p:spTree>
    <p:extLst>
      <p:ext uri="{BB962C8B-B14F-4D97-AF65-F5344CB8AC3E}">
        <p14:creationId xmlns:p14="http://schemas.microsoft.com/office/powerpoint/2010/main" val="822497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xmlns="" id="{5F84D24D-D62B-4E7C-8727-637B6AE5EF91}"/>
              </a:ext>
            </a:extLst>
          </p:cNvPr>
          <p:cNvSpPr>
            <a:spLocks noGrp="1"/>
          </p:cNvSpPr>
          <p:nvPr>
            <p:ph type="title"/>
          </p:nvPr>
        </p:nvSpPr>
        <p:spPr/>
        <p:txBody>
          <a:bodyPr/>
          <a:lstStyle/>
          <a:p>
            <a:pPr algn="ctr"/>
            <a:r>
              <a:rPr lang="en-US" altLang="zh-TW" dirty="0"/>
              <a:t>DDF</a:t>
            </a:r>
            <a:r>
              <a:rPr lang="zh-TW" altLang="en-US" dirty="0"/>
              <a:t>與世界基金</a:t>
            </a:r>
          </a:p>
        </p:txBody>
      </p:sp>
      <p:sp>
        <p:nvSpPr>
          <p:cNvPr id="5" name="內容版面配置區 4">
            <a:extLst>
              <a:ext uri="{FF2B5EF4-FFF2-40B4-BE49-F238E27FC236}">
                <a16:creationId xmlns:a16="http://schemas.microsoft.com/office/drawing/2014/main" xmlns="" id="{BA3C0A25-D2F2-4A8F-9BBA-440914FF681C}"/>
              </a:ext>
            </a:extLst>
          </p:cNvPr>
          <p:cNvSpPr>
            <a:spLocks noGrp="1"/>
          </p:cNvSpPr>
          <p:nvPr>
            <p:ph sz="half" idx="1"/>
          </p:nvPr>
        </p:nvSpPr>
        <p:spPr>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lstStyle/>
          <a:p>
            <a:r>
              <a:rPr lang="zh-TW" altLang="en-US" dirty="0"/>
              <a:t>地區指定基金</a:t>
            </a:r>
            <a:r>
              <a:rPr lang="en-US" altLang="zh-TW" dirty="0"/>
              <a:t>(DDF)</a:t>
            </a:r>
          </a:p>
          <a:p>
            <a:pPr marL="0" indent="0">
              <a:buNone/>
            </a:pPr>
            <a:r>
              <a:rPr lang="zh-TW" altLang="en-US" dirty="0"/>
              <a:t>   </a:t>
            </a:r>
            <a:r>
              <a:rPr lang="en-US" altLang="zh-TW" dirty="0"/>
              <a:t>-</a:t>
            </a:r>
            <a:r>
              <a:rPr lang="zh-TW" altLang="en-US" dirty="0"/>
              <a:t>由地區分配</a:t>
            </a:r>
            <a:endParaRPr lang="en-US" altLang="zh-TW" dirty="0"/>
          </a:p>
          <a:p>
            <a:pPr marL="0" indent="0">
              <a:buNone/>
            </a:pPr>
            <a:r>
              <a:rPr lang="zh-TW" altLang="en-US" dirty="0"/>
              <a:t>   </a:t>
            </a:r>
            <a:r>
              <a:rPr lang="en-US" altLang="zh-TW" dirty="0"/>
              <a:t>-</a:t>
            </a:r>
            <a:r>
              <a:rPr lang="zh-TW" altLang="en-US" dirty="0"/>
              <a:t>由地區內之扶輪社員運用</a:t>
            </a:r>
            <a:endParaRPr lang="en-US" altLang="zh-TW" dirty="0"/>
          </a:p>
          <a:p>
            <a:pPr marL="0" indent="0">
              <a:buNone/>
            </a:pPr>
            <a:r>
              <a:rPr lang="zh-TW" altLang="en-US" dirty="0"/>
              <a:t>   </a:t>
            </a:r>
            <a:r>
              <a:rPr lang="en-US" altLang="zh-TW" dirty="0"/>
              <a:t>-</a:t>
            </a:r>
            <a:r>
              <a:rPr lang="zh-TW" altLang="en-US" dirty="0"/>
              <a:t>可使用於國內或國外</a:t>
            </a:r>
            <a:endParaRPr lang="en-US" altLang="zh-TW" dirty="0"/>
          </a:p>
          <a:p>
            <a:pPr marL="0" indent="0">
              <a:buNone/>
            </a:pPr>
            <a:r>
              <a:rPr lang="zh-TW" altLang="en-US" dirty="0"/>
              <a:t>   </a:t>
            </a:r>
            <a:r>
              <a:rPr lang="en-US" altLang="zh-TW" dirty="0"/>
              <a:t>-</a:t>
            </a:r>
            <a:r>
              <a:rPr lang="zh-TW" altLang="en-US" dirty="0"/>
              <a:t>使用於基金會之獎助金或計畫</a:t>
            </a:r>
          </a:p>
        </p:txBody>
      </p:sp>
      <p:sp>
        <p:nvSpPr>
          <p:cNvPr id="6" name="內容版面配置區 5">
            <a:extLst>
              <a:ext uri="{FF2B5EF4-FFF2-40B4-BE49-F238E27FC236}">
                <a16:creationId xmlns:a16="http://schemas.microsoft.com/office/drawing/2014/main" xmlns="" id="{F92C1317-0360-49A7-8B8E-A4D6438F83FD}"/>
              </a:ext>
            </a:extLst>
          </p:cNvPr>
          <p:cNvSpPr>
            <a:spLocks noGrp="1"/>
          </p:cNvSpPr>
          <p:nvPr>
            <p:ph sz="half" idx="2"/>
          </p:nvPr>
        </p:nvSpPr>
        <p:spPr>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r>
              <a:rPr lang="zh-TW" altLang="en-US" dirty="0"/>
              <a:t>世界基金</a:t>
            </a:r>
            <a:endParaRPr lang="en-US" altLang="zh-TW" dirty="0"/>
          </a:p>
          <a:p>
            <a:pPr marL="0" indent="0">
              <a:buNone/>
            </a:pPr>
            <a:r>
              <a:rPr lang="zh-TW" altLang="en-US" dirty="0"/>
              <a:t>   </a:t>
            </a:r>
            <a:r>
              <a:rPr lang="en-US" altLang="zh-TW" dirty="0"/>
              <a:t>-</a:t>
            </a:r>
            <a:r>
              <a:rPr lang="zh-TW" altLang="en-US" dirty="0"/>
              <a:t>由基金會保管人分配</a:t>
            </a:r>
            <a:endParaRPr lang="en-US" altLang="zh-TW" dirty="0"/>
          </a:p>
          <a:p>
            <a:pPr marL="0" indent="0">
              <a:buNone/>
            </a:pPr>
            <a:r>
              <a:rPr lang="zh-TW" altLang="en-US" dirty="0"/>
              <a:t>   </a:t>
            </a:r>
            <a:r>
              <a:rPr lang="en-US" altLang="zh-TW" dirty="0"/>
              <a:t>-</a:t>
            </a:r>
            <a:r>
              <a:rPr lang="zh-TW" altLang="en-US" dirty="0"/>
              <a:t>由全球扶輪社員運用</a:t>
            </a:r>
            <a:endParaRPr lang="en-US" altLang="zh-TW" dirty="0"/>
          </a:p>
          <a:p>
            <a:pPr marL="0" indent="0">
              <a:buNone/>
            </a:pPr>
            <a:r>
              <a:rPr lang="zh-TW" altLang="en-US" dirty="0"/>
              <a:t>   </a:t>
            </a:r>
            <a:r>
              <a:rPr lang="en-US" altLang="zh-TW" dirty="0"/>
              <a:t>-</a:t>
            </a:r>
            <a:r>
              <a:rPr lang="zh-TW" altLang="en-US" dirty="0"/>
              <a:t>可運用於配合款</a:t>
            </a:r>
            <a:endParaRPr lang="en-US" altLang="zh-TW" dirty="0"/>
          </a:p>
          <a:p>
            <a:pPr marL="0" indent="0">
              <a:buNone/>
            </a:pPr>
            <a:r>
              <a:rPr lang="zh-TW" altLang="en-US" dirty="0"/>
              <a:t>   </a:t>
            </a:r>
            <a:r>
              <a:rPr lang="en-US" altLang="zh-TW" dirty="0"/>
              <a:t>-</a:t>
            </a:r>
            <a:r>
              <a:rPr lang="zh-TW" altLang="en-US" dirty="0"/>
              <a:t>使用於基金會之獎助金或計畫</a:t>
            </a:r>
          </a:p>
        </p:txBody>
      </p:sp>
      <p:sp>
        <p:nvSpPr>
          <p:cNvPr id="2" name="頁尾版面配置區 1">
            <a:extLst>
              <a:ext uri="{FF2B5EF4-FFF2-40B4-BE49-F238E27FC236}">
                <a16:creationId xmlns:a16="http://schemas.microsoft.com/office/drawing/2014/main" xmlns="" id="{3A30ED74-120A-428A-B9B0-45B7F2E615FD}"/>
              </a:ext>
            </a:extLst>
          </p:cNvPr>
          <p:cNvSpPr>
            <a:spLocks noGrp="1"/>
          </p:cNvSpPr>
          <p:nvPr>
            <p:ph type="ftr" sz="quarter" idx="11"/>
          </p:nvPr>
        </p:nvSpPr>
        <p:spPr/>
        <p:txBody>
          <a:bodyPr/>
          <a:lstStyle/>
          <a:p>
            <a:r>
              <a:rPr lang="en-US" altLang="zh-TW"/>
              <a:t>2017 DRFS</a:t>
            </a:r>
            <a:endParaRPr lang="zh-TW" altLang="en-US"/>
          </a:p>
        </p:txBody>
      </p:sp>
      <p:sp>
        <p:nvSpPr>
          <p:cNvPr id="3" name="投影片編號版面配置區 2">
            <a:extLst>
              <a:ext uri="{FF2B5EF4-FFF2-40B4-BE49-F238E27FC236}">
                <a16:creationId xmlns:a16="http://schemas.microsoft.com/office/drawing/2014/main" xmlns="" id="{2A107A1D-6ED4-41DA-A4F4-3F8D695B89EA}"/>
              </a:ext>
            </a:extLst>
          </p:cNvPr>
          <p:cNvSpPr>
            <a:spLocks noGrp="1"/>
          </p:cNvSpPr>
          <p:nvPr>
            <p:ph type="sldNum" sz="quarter" idx="12"/>
          </p:nvPr>
        </p:nvSpPr>
        <p:spPr/>
        <p:txBody>
          <a:bodyPr/>
          <a:lstStyle/>
          <a:p>
            <a:fld id="{2651C9E0-124D-4390-A76F-3A0D8A21350C}" type="slidenum">
              <a:rPr lang="zh-TW" altLang="en-US" smtClean="0"/>
              <a:t>7</a:t>
            </a:fld>
            <a:endParaRPr lang="zh-TW" altLang="en-US"/>
          </a:p>
        </p:txBody>
      </p:sp>
    </p:spTree>
    <p:extLst>
      <p:ext uri="{BB962C8B-B14F-4D97-AF65-F5344CB8AC3E}">
        <p14:creationId xmlns:p14="http://schemas.microsoft.com/office/powerpoint/2010/main" val="3292229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628650" y="365127"/>
            <a:ext cx="7886700" cy="723790"/>
          </a:xfrm>
          <a:noFill/>
        </p:spPr>
        <p:txBody>
          <a:bodyPr>
            <a:normAutofit/>
          </a:bodyPr>
          <a:lstStyle/>
          <a:p>
            <a:pPr algn="ctr" eaLnBrk="1" hangingPunct="1"/>
            <a:r>
              <a:rPr lang="zh-TW" altLang="en-US" dirty="0">
                <a:latin typeface="微軟正黑體" panose="020B0604030504040204" pitchFamily="34" charset="-120"/>
                <a:ea typeface="微軟正黑體" panose="020B0604030504040204" pitchFamily="34" charset="-120"/>
              </a:rPr>
              <a:t>分享制度程序</a:t>
            </a:r>
            <a:endParaRPr lang="en-US" dirty="0">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xmlns="" id="{26DE324A-72BF-4B30-A85C-6E84E060283F}"/>
              </a:ext>
            </a:extLst>
          </p:cNvPr>
          <p:cNvSpPr>
            <a:spLocks noGrp="1"/>
          </p:cNvSpPr>
          <p:nvPr>
            <p:ph idx="1"/>
          </p:nvPr>
        </p:nvSpPr>
        <p:spPr/>
        <p:txBody>
          <a:bodyPr/>
          <a:lstStyle/>
          <a:p>
            <a:endParaRPr lang="zh-TW" altLang="en-US" dirty="0"/>
          </a:p>
        </p:txBody>
      </p:sp>
      <p:sp>
        <p:nvSpPr>
          <p:cNvPr id="14339" name="Rectangle 5"/>
          <p:cNvSpPr>
            <a:spLocks noChangeArrowheads="1"/>
          </p:cNvSpPr>
          <p:nvPr/>
        </p:nvSpPr>
        <p:spPr bwMode="auto">
          <a:xfrm>
            <a:off x="4922255" y="4320817"/>
            <a:ext cx="3713194" cy="920725"/>
          </a:xfrm>
          <a:prstGeom prst="rect">
            <a:avLst/>
          </a:prstGeom>
          <a:solidFill>
            <a:schemeClr val="accent2">
              <a:lumMod val="60000"/>
              <a:lumOff val="40000"/>
            </a:schemeClr>
          </a:solidFill>
          <a:ln>
            <a:solidFill>
              <a:srgbClr val="585858"/>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zh-TW" altLang="en-US" sz="2000" b="1" dirty="0">
                <a:solidFill>
                  <a:srgbClr val="000000"/>
                </a:solidFill>
                <a:latin typeface="微軟正黑體" panose="020B0604030504040204" pitchFamily="34" charset="-120"/>
                <a:ea typeface="微軟正黑體" panose="020B0604030504040204" pitchFamily="34" charset="-120"/>
              </a:rPr>
              <a:t>未使用之</a:t>
            </a:r>
            <a:r>
              <a:rPr lang="en-US" altLang="zh-TW" sz="2000" b="1" dirty="0">
                <a:solidFill>
                  <a:srgbClr val="000000"/>
                </a:solidFill>
                <a:latin typeface="微軟正黑體" panose="020B0604030504040204" pitchFamily="34" charset="-120"/>
                <a:ea typeface="微軟正黑體" panose="020B0604030504040204" pitchFamily="34" charset="-120"/>
              </a:rPr>
              <a:t>DDF</a:t>
            </a:r>
            <a:r>
              <a:rPr lang="zh-TW" altLang="en-US" sz="2000" b="1" dirty="0">
                <a:solidFill>
                  <a:srgbClr val="000000"/>
                </a:solidFill>
                <a:latin typeface="微軟正黑體" panose="020B0604030504040204" pitchFamily="34" charset="-120"/>
                <a:ea typeface="微軟正黑體" panose="020B0604030504040204" pitchFamily="34" charset="-120"/>
              </a:rPr>
              <a:t>移轉入下一年度</a:t>
            </a:r>
            <a:r>
              <a:rPr lang="en-US" sz="2000" b="1" dirty="0">
                <a:solidFill>
                  <a:srgbClr val="0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於</a:t>
            </a:r>
            <a:r>
              <a:rPr lang="en-US" altLang="zh-TW" sz="2000" b="1" dirty="0">
                <a:solidFill>
                  <a:srgbClr val="000000"/>
                </a:solidFill>
                <a:latin typeface="微軟正黑體" panose="020B0604030504040204" pitchFamily="34" charset="-120"/>
                <a:ea typeface="微軟正黑體" panose="020B0604030504040204" pitchFamily="34" charset="-120"/>
              </a:rPr>
              <a:t>10</a:t>
            </a:r>
            <a:r>
              <a:rPr lang="zh-TW" altLang="en-US" sz="2000" b="1" dirty="0">
                <a:solidFill>
                  <a:srgbClr val="000000"/>
                </a:solidFill>
                <a:latin typeface="微軟正黑體" panose="020B0604030504040204" pitchFamily="34" charset="-120"/>
                <a:ea typeface="微軟正黑體" panose="020B0604030504040204" pitchFamily="34" charset="-120"/>
              </a:rPr>
              <a:t>月通知地區</a:t>
            </a:r>
            <a:endParaRPr lang="en-US" sz="2000" b="1" dirty="0">
              <a:solidFill>
                <a:srgbClr val="000000"/>
              </a:solidFill>
              <a:latin typeface="微軟正黑體" panose="020B0604030504040204" pitchFamily="34" charset="-120"/>
              <a:ea typeface="微軟正黑體" panose="020B0604030504040204" pitchFamily="34" charset="-120"/>
            </a:endParaRPr>
          </a:p>
        </p:txBody>
      </p:sp>
      <p:sp>
        <p:nvSpPr>
          <p:cNvPr id="14340" name="Text Box 6"/>
          <p:cNvSpPr txBox="1">
            <a:spLocks noChangeArrowheads="1"/>
          </p:cNvSpPr>
          <p:nvPr/>
        </p:nvSpPr>
        <p:spPr bwMode="auto">
          <a:xfrm>
            <a:off x="6571900" y="2379421"/>
            <a:ext cx="1219200" cy="376238"/>
          </a:xfrm>
          <a:prstGeom prst="rect">
            <a:avLst/>
          </a:prstGeom>
          <a:solidFill>
            <a:schemeClr val="accent2">
              <a:lumMod val="60000"/>
              <a:lumOff val="40000"/>
            </a:schemeClr>
          </a:solidFill>
          <a:ln w="9525">
            <a:solidFill>
              <a:schemeClr val="tx1"/>
            </a:solidFill>
            <a:miter lim="800000"/>
            <a:headEnd/>
            <a:tailEnd/>
          </a:ln>
        </p:spPr>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dirty="0"/>
              <a:t>2018-19</a:t>
            </a:r>
          </a:p>
        </p:txBody>
      </p:sp>
      <p:sp>
        <p:nvSpPr>
          <p:cNvPr id="14341" name="Line 7"/>
          <p:cNvSpPr>
            <a:spLocks noChangeShapeType="1"/>
          </p:cNvSpPr>
          <p:nvPr/>
        </p:nvSpPr>
        <p:spPr bwMode="auto">
          <a:xfrm>
            <a:off x="1030960" y="2809534"/>
            <a:ext cx="13604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2" name="Line 8"/>
          <p:cNvSpPr>
            <a:spLocks noChangeShapeType="1"/>
          </p:cNvSpPr>
          <p:nvPr/>
        </p:nvSpPr>
        <p:spPr bwMode="auto">
          <a:xfrm>
            <a:off x="2391752" y="2809534"/>
            <a:ext cx="136207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3" name="Line 9"/>
          <p:cNvSpPr>
            <a:spLocks noChangeShapeType="1"/>
          </p:cNvSpPr>
          <p:nvPr/>
        </p:nvSpPr>
        <p:spPr bwMode="auto">
          <a:xfrm>
            <a:off x="3765550" y="2809996"/>
            <a:ext cx="13906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4" name="Line 10"/>
          <p:cNvSpPr>
            <a:spLocks noChangeShapeType="1"/>
          </p:cNvSpPr>
          <p:nvPr/>
        </p:nvSpPr>
        <p:spPr bwMode="auto">
          <a:xfrm>
            <a:off x="6505575" y="2809996"/>
            <a:ext cx="13604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5" name="Line 11"/>
          <p:cNvSpPr>
            <a:spLocks noChangeShapeType="1"/>
          </p:cNvSpPr>
          <p:nvPr/>
        </p:nvSpPr>
        <p:spPr bwMode="auto">
          <a:xfrm>
            <a:off x="5181601" y="2807863"/>
            <a:ext cx="13604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6" name="Line 12"/>
          <p:cNvSpPr>
            <a:spLocks noChangeShapeType="1"/>
          </p:cNvSpPr>
          <p:nvPr/>
        </p:nvSpPr>
        <p:spPr bwMode="auto">
          <a:xfrm>
            <a:off x="1009129" y="2380761"/>
            <a:ext cx="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7" name="Line 13"/>
          <p:cNvSpPr>
            <a:spLocks noChangeShapeType="1"/>
          </p:cNvSpPr>
          <p:nvPr/>
        </p:nvSpPr>
        <p:spPr bwMode="auto">
          <a:xfrm>
            <a:off x="2373313" y="2363787"/>
            <a:ext cx="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8" name="Line 14"/>
          <p:cNvSpPr>
            <a:spLocks noChangeShapeType="1"/>
          </p:cNvSpPr>
          <p:nvPr/>
        </p:nvSpPr>
        <p:spPr bwMode="auto">
          <a:xfrm>
            <a:off x="3765550" y="2378872"/>
            <a:ext cx="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49" name="Line 15"/>
          <p:cNvSpPr>
            <a:spLocks noChangeShapeType="1"/>
          </p:cNvSpPr>
          <p:nvPr/>
        </p:nvSpPr>
        <p:spPr bwMode="auto">
          <a:xfrm>
            <a:off x="5168699" y="2382017"/>
            <a:ext cx="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50" name="Text Box 16"/>
          <p:cNvSpPr txBox="1">
            <a:spLocks noChangeArrowheads="1"/>
          </p:cNvSpPr>
          <p:nvPr/>
        </p:nvSpPr>
        <p:spPr bwMode="auto">
          <a:xfrm>
            <a:off x="1101604" y="2388977"/>
            <a:ext cx="1219200" cy="376237"/>
          </a:xfrm>
          <a:prstGeom prst="rect">
            <a:avLst/>
          </a:prstGeom>
          <a:solidFill>
            <a:schemeClr val="accent4">
              <a:lumMod val="40000"/>
              <a:lumOff val="60000"/>
            </a:schemeClr>
          </a:solidFill>
          <a:ln>
            <a:headEnd/>
            <a:tailEnd/>
          </a:ln>
        </p:spPr>
        <p:style>
          <a:lnRef idx="0">
            <a:schemeClr val="accent3"/>
          </a:lnRef>
          <a:fillRef idx="3">
            <a:schemeClr val="accent3"/>
          </a:fillRef>
          <a:effectRef idx="3">
            <a:schemeClr val="accent3"/>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dirty="0"/>
              <a:t>2014-15</a:t>
            </a:r>
            <a:endParaRPr lang="en-US" b="1" dirty="0">
              <a:latin typeface="Impact" pitchFamily="1" charset="0"/>
            </a:endParaRPr>
          </a:p>
        </p:txBody>
      </p:sp>
      <p:sp>
        <p:nvSpPr>
          <p:cNvPr id="14353" name="Line 20"/>
          <p:cNvSpPr>
            <a:spLocks noChangeShapeType="1"/>
          </p:cNvSpPr>
          <p:nvPr/>
        </p:nvSpPr>
        <p:spPr bwMode="auto">
          <a:xfrm>
            <a:off x="6527799" y="2356653"/>
            <a:ext cx="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54" name="Line 21"/>
          <p:cNvSpPr>
            <a:spLocks noChangeShapeType="1"/>
          </p:cNvSpPr>
          <p:nvPr/>
        </p:nvSpPr>
        <p:spPr bwMode="auto">
          <a:xfrm>
            <a:off x="7838298" y="2373601"/>
            <a:ext cx="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b" anchorCtr="1"/>
          <a:lstStyle/>
          <a:p>
            <a:endParaRPr lang="en-US" dirty="0"/>
          </a:p>
        </p:txBody>
      </p:sp>
      <p:sp>
        <p:nvSpPr>
          <p:cNvPr id="14355" name="AutoShape 23"/>
          <p:cNvSpPr>
            <a:spLocks noChangeArrowheads="1"/>
          </p:cNvSpPr>
          <p:nvPr/>
        </p:nvSpPr>
        <p:spPr bwMode="auto">
          <a:xfrm>
            <a:off x="6134096" y="1198455"/>
            <a:ext cx="1447800" cy="1122470"/>
          </a:xfrm>
          <a:prstGeom prst="curvedDownArrow">
            <a:avLst>
              <a:gd name="adj1" fmla="val 31667"/>
              <a:gd name="adj2" fmla="val 63333"/>
              <a:gd name="adj3" fmla="val 33333"/>
            </a:avLst>
          </a:prstGeom>
          <a:gradFill rotWithShape="0">
            <a:gsLst>
              <a:gs pos="0">
                <a:srgbClr val="B9FFFF"/>
              </a:gs>
              <a:gs pos="45000">
                <a:srgbClr val="B9FFFF"/>
              </a:gs>
              <a:gs pos="50000">
                <a:srgbClr val="B9FFFF"/>
              </a:gs>
              <a:gs pos="100000">
                <a:srgbClr val="A5F3FD"/>
              </a:gs>
            </a:gsLst>
            <a:lin ang="5400000" scaled="1"/>
          </a:gradFill>
          <a:ln w="9525">
            <a:solidFill>
              <a:schemeClr val="tx1"/>
            </a:solidFill>
            <a:miter lim="800000"/>
            <a:headEnd/>
            <a:tailEnd/>
          </a:ln>
        </p:spPr>
        <p:txBody>
          <a:bodyPr wrap="none" anchor="ctr"/>
          <a:lstStyle/>
          <a:p>
            <a:endParaRPr lang="en-US" dirty="0"/>
          </a:p>
        </p:txBody>
      </p:sp>
      <p:sp>
        <p:nvSpPr>
          <p:cNvPr id="2" name="Text Box 25"/>
          <p:cNvSpPr txBox="1">
            <a:spLocks noChangeArrowheads="1"/>
          </p:cNvSpPr>
          <p:nvPr/>
        </p:nvSpPr>
        <p:spPr bwMode="auto">
          <a:xfrm>
            <a:off x="2546350" y="2373774"/>
            <a:ext cx="1219200" cy="376238"/>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dirty="0"/>
              <a:t>2015-16</a:t>
            </a:r>
          </a:p>
        </p:txBody>
      </p:sp>
      <p:sp>
        <p:nvSpPr>
          <p:cNvPr id="3" name="Text Box 26"/>
          <p:cNvSpPr txBox="1">
            <a:spLocks noChangeArrowheads="1"/>
          </p:cNvSpPr>
          <p:nvPr/>
        </p:nvSpPr>
        <p:spPr bwMode="auto">
          <a:xfrm>
            <a:off x="3863138" y="2373313"/>
            <a:ext cx="1219200" cy="376237"/>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dirty="0"/>
              <a:t>2016-17</a:t>
            </a:r>
          </a:p>
        </p:txBody>
      </p:sp>
      <p:sp>
        <p:nvSpPr>
          <p:cNvPr id="14363" name="Text Box 27"/>
          <p:cNvSpPr txBox="1">
            <a:spLocks noChangeArrowheads="1"/>
          </p:cNvSpPr>
          <p:nvPr/>
        </p:nvSpPr>
        <p:spPr bwMode="auto">
          <a:xfrm>
            <a:off x="2016125" y="2930525"/>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dirty="0">
              <a:solidFill>
                <a:srgbClr val="003399"/>
              </a:solidFill>
              <a:latin typeface="Times New Roman" pitchFamily="1" charset="0"/>
            </a:endParaRPr>
          </a:p>
        </p:txBody>
      </p:sp>
      <p:sp>
        <p:nvSpPr>
          <p:cNvPr id="14358" name="Text Box 28"/>
          <p:cNvSpPr txBox="1">
            <a:spLocks noChangeArrowheads="1"/>
          </p:cNvSpPr>
          <p:nvPr/>
        </p:nvSpPr>
        <p:spPr bwMode="auto">
          <a:xfrm>
            <a:off x="5281610" y="2379421"/>
            <a:ext cx="1143000" cy="376238"/>
          </a:xfrm>
          <a:prstGeom prst="rect">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dirty="0"/>
              <a:t>2017-18</a:t>
            </a:r>
          </a:p>
        </p:txBody>
      </p:sp>
      <p:sp>
        <p:nvSpPr>
          <p:cNvPr id="14367" name="Line 29"/>
          <p:cNvSpPr>
            <a:spLocks noChangeShapeType="1"/>
          </p:cNvSpPr>
          <p:nvPr/>
        </p:nvSpPr>
        <p:spPr bwMode="auto">
          <a:xfrm flipH="1" flipV="1">
            <a:off x="7257325" y="2870521"/>
            <a:ext cx="4865" cy="144233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360" name="Rectangle 35"/>
          <p:cNvSpPr>
            <a:spLocks noChangeArrowheads="1"/>
          </p:cNvSpPr>
          <p:nvPr/>
        </p:nvSpPr>
        <p:spPr bwMode="auto">
          <a:xfrm>
            <a:off x="617399" y="4312855"/>
            <a:ext cx="3930528" cy="928687"/>
          </a:xfrm>
          <a:prstGeom prst="rect">
            <a:avLst/>
          </a:prstGeom>
          <a:solidFill>
            <a:schemeClr val="accent2">
              <a:lumMod val="60000"/>
              <a:lumOff val="40000"/>
            </a:schemeClr>
          </a:solidFill>
          <a:ln>
            <a:solidFill>
              <a:srgbClr val="585858"/>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zh-TW" altLang="en-US" sz="2000" b="1" dirty="0">
                <a:solidFill>
                  <a:srgbClr val="000000"/>
                </a:solidFill>
                <a:latin typeface="微軟正黑體" panose="020B0604030504040204" pitchFamily="34" charset="-120"/>
                <a:ea typeface="微軟正黑體" panose="020B0604030504040204" pitchFamily="34" charset="-120"/>
              </a:rPr>
              <a:t>計算出未使用之</a:t>
            </a:r>
            <a:r>
              <a:rPr lang="en-US" altLang="zh-TW" sz="2000" b="1" dirty="0">
                <a:solidFill>
                  <a:srgbClr val="000000"/>
                </a:solidFill>
                <a:latin typeface="微軟正黑體" panose="020B0604030504040204" pitchFamily="34" charset="-120"/>
                <a:ea typeface="微軟正黑體" panose="020B0604030504040204" pitchFamily="34" charset="-120"/>
              </a:rPr>
              <a:t>DDF</a:t>
            </a:r>
            <a:r>
              <a:rPr lang="zh-TW" altLang="en-US" sz="2000" b="1" dirty="0">
                <a:solidFill>
                  <a:srgbClr val="000000"/>
                </a:solidFill>
                <a:latin typeface="微軟正黑體" panose="020B0604030504040204" pitchFamily="34" charset="-120"/>
                <a:ea typeface="微軟正黑體" panose="020B0604030504040204" pitchFamily="34" charset="-120"/>
              </a:rPr>
              <a:t>餘額</a:t>
            </a:r>
            <a:r>
              <a:rPr lang="en-US" sz="2000" b="1" dirty="0">
                <a:solidFill>
                  <a:srgbClr val="000000"/>
                </a:solidFill>
                <a:latin typeface="微軟正黑體" panose="020B0604030504040204" pitchFamily="34" charset="-120"/>
                <a:ea typeface="微軟正黑體" panose="020B0604030504040204" pitchFamily="34" charset="-120"/>
              </a:rPr>
              <a:t>; </a:t>
            </a:r>
          </a:p>
          <a:p>
            <a:pPr algn="ctr" eaLnBrk="1" hangingPunct="1">
              <a:defRPr/>
            </a:pPr>
            <a:r>
              <a:rPr lang="zh-TW" altLang="en-US" sz="2000" b="1" dirty="0">
                <a:solidFill>
                  <a:srgbClr val="000000"/>
                </a:solidFill>
                <a:latin typeface="微軟正黑體" panose="020B0604030504040204" pitchFamily="34" charset="-120"/>
                <a:ea typeface="微軟正黑體" panose="020B0604030504040204" pitchFamily="34" charset="-120"/>
              </a:rPr>
              <a:t>於</a:t>
            </a:r>
            <a:r>
              <a:rPr lang="en-US" altLang="zh-TW" sz="2000" b="1" dirty="0">
                <a:solidFill>
                  <a:srgbClr val="000000"/>
                </a:solidFill>
                <a:latin typeface="微軟正黑體" panose="020B0604030504040204" pitchFamily="34" charset="-120"/>
                <a:ea typeface="微軟正黑體" panose="020B0604030504040204" pitchFamily="34" charset="-120"/>
              </a:rPr>
              <a:t>5</a:t>
            </a:r>
            <a:r>
              <a:rPr lang="zh-TW" altLang="en-US" sz="2000" b="1" dirty="0">
                <a:solidFill>
                  <a:srgbClr val="000000"/>
                </a:solidFill>
                <a:latin typeface="微軟正黑體" panose="020B0604030504040204" pitchFamily="34" charset="-120"/>
                <a:ea typeface="微軟正黑體" panose="020B0604030504040204" pitchFamily="34" charset="-120"/>
              </a:rPr>
              <a:t>月通知地區</a:t>
            </a:r>
            <a:endParaRPr lang="en-US" sz="2000" b="1" dirty="0">
              <a:solidFill>
                <a:srgbClr val="000000"/>
              </a:solidFill>
              <a:latin typeface="微軟正黑體" panose="020B0604030504040204" pitchFamily="34" charset="-120"/>
              <a:ea typeface="微軟正黑體" panose="020B0604030504040204" pitchFamily="34" charset="-120"/>
            </a:endParaRPr>
          </a:p>
        </p:txBody>
      </p:sp>
      <p:sp>
        <p:nvSpPr>
          <p:cNvPr id="14369" name="Line 36"/>
          <p:cNvSpPr>
            <a:spLocks noChangeShapeType="1"/>
          </p:cNvSpPr>
          <p:nvPr/>
        </p:nvSpPr>
        <p:spPr bwMode="auto">
          <a:xfrm flipH="1" flipV="1">
            <a:off x="5857081" y="3386200"/>
            <a:ext cx="9525" cy="3000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370" name="Line 37"/>
          <p:cNvSpPr>
            <a:spLocks noChangeShapeType="1"/>
          </p:cNvSpPr>
          <p:nvPr/>
        </p:nvSpPr>
        <p:spPr bwMode="auto">
          <a:xfrm>
            <a:off x="4305969" y="3694200"/>
            <a:ext cx="1568450" cy="87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Text Box 58"/>
          <p:cNvSpPr txBox="1">
            <a:spLocks noChangeArrowheads="1"/>
          </p:cNvSpPr>
          <p:nvPr/>
        </p:nvSpPr>
        <p:spPr bwMode="auto">
          <a:xfrm>
            <a:off x="1070804" y="2919696"/>
            <a:ext cx="1219200" cy="369332"/>
          </a:xfrm>
          <a:prstGeom prst="rect">
            <a:avLst/>
          </a:prstGeom>
          <a:solidFill>
            <a:schemeClr val="accent4">
              <a:lumMod val="40000"/>
              <a:lumOff val="60000"/>
            </a:schemeClr>
          </a:solidFill>
          <a:ln>
            <a:solidFill>
              <a:srgbClr val="585858"/>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zh-TW" altLang="en-US" b="1" dirty="0"/>
              <a:t>募款</a:t>
            </a:r>
            <a:endParaRPr lang="en-US" b="1" dirty="0">
              <a:latin typeface="Impact" pitchFamily="1" charset="0"/>
            </a:endParaRPr>
          </a:p>
        </p:txBody>
      </p:sp>
      <p:sp>
        <p:nvSpPr>
          <p:cNvPr id="14364" name="Text Box 59"/>
          <p:cNvSpPr txBox="1">
            <a:spLocks noChangeArrowheads="1"/>
          </p:cNvSpPr>
          <p:nvPr/>
        </p:nvSpPr>
        <p:spPr bwMode="auto">
          <a:xfrm>
            <a:off x="5262966" y="2933831"/>
            <a:ext cx="1219200" cy="369332"/>
          </a:xfrm>
          <a:prstGeom prst="rect">
            <a:avLst/>
          </a:prstGeom>
          <a:solidFill>
            <a:srgbClr val="00B0F0"/>
          </a:solidFill>
          <a:ln>
            <a:solidFill>
              <a:srgbClr val="585858"/>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b" anchorCtr="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zh-TW" altLang="en-US" b="1" dirty="0"/>
              <a:t>使用基金</a:t>
            </a:r>
            <a:endParaRPr lang="en-US" b="1" dirty="0">
              <a:latin typeface="Impact" pitchFamily="1" charset="0"/>
            </a:endParaRPr>
          </a:p>
        </p:txBody>
      </p:sp>
      <p:sp>
        <p:nvSpPr>
          <p:cNvPr id="14373" name="Line 60"/>
          <p:cNvSpPr>
            <a:spLocks noChangeShapeType="1"/>
          </p:cNvSpPr>
          <p:nvPr/>
        </p:nvSpPr>
        <p:spPr bwMode="auto">
          <a:xfrm flipH="1">
            <a:off x="4305969" y="3702938"/>
            <a:ext cx="0" cy="60991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箭號: 弧形下彎 5">
            <a:extLst>
              <a:ext uri="{FF2B5EF4-FFF2-40B4-BE49-F238E27FC236}">
                <a16:creationId xmlns:a16="http://schemas.microsoft.com/office/drawing/2014/main" xmlns="" id="{0646AC6C-48DD-4BBD-923D-E36BB93DDDBE}"/>
              </a:ext>
            </a:extLst>
          </p:cNvPr>
          <p:cNvSpPr/>
          <p:nvPr/>
        </p:nvSpPr>
        <p:spPr>
          <a:xfrm>
            <a:off x="1913860" y="1198455"/>
            <a:ext cx="3859620" cy="1122470"/>
          </a:xfrm>
          <a:prstGeom prst="curvedDownArrow">
            <a:avLst/>
          </a:prstGeom>
          <a:gradFill>
            <a:gsLst>
              <a:gs pos="0">
                <a:srgbClr val="B9FFFF"/>
              </a:gs>
              <a:gs pos="45000">
                <a:srgbClr val="B9FFFF"/>
              </a:gs>
              <a:gs pos="50000">
                <a:srgbClr val="B9FFFF"/>
              </a:gs>
              <a:gs pos="100000">
                <a:srgbClr val="A5F3FD"/>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頁尾版面配置區 6">
            <a:extLst>
              <a:ext uri="{FF2B5EF4-FFF2-40B4-BE49-F238E27FC236}">
                <a16:creationId xmlns:a16="http://schemas.microsoft.com/office/drawing/2014/main" xmlns="" id="{A07FDF13-2B95-48CB-88A1-BDFB2EDDDC6D}"/>
              </a:ext>
            </a:extLst>
          </p:cNvPr>
          <p:cNvSpPr>
            <a:spLocks noGrp="1"/>
          </p:cNvSpPr>
          <p:nvPr>
            <p:ph type="ftr" sz="quarter" idx="11"/>
          </p:nvPr>
        </p:nvSpPr>
        <p:spPr/>
        <p:txBody>
          <a:bodyPr/>
          <a:lstStyle/>
          <a:p>
            <a:r>
              <a:rPr lang="en-US" altLang="zh-TW"/>
              <a:t>2017 DRFS</a:t>
            </a:r>
            <a:endParaRPr lang="zh-TW" altLang="en-US"/>
          </a:p>
        </p:txBody>
      </p:sp>
      <p:sp>
        <p:nvSpPr>
          <p:cNvPr id="8" name="投影片編號版面配置區 7">
            <a:extLst>
              <a:ext uri="{FF2B5EF4-FFF2-40B4-BE49-F238E27FC236}">
                <a16:creationId xmlns:a16="http://schemas.microsoft.com/office/drawing/2014/main" xmlns="" id="{D7478C8B-57E1-417C-A55B-4C292371930D}"/>
              </a:ext>
            </a:extLst>
          </p:cNvPr>
          <p:cNvSpPr>
            <a:spLocks noGrp="1"/>
          </p:cNvSpPr>
          <p:nvPr>
            <p:ph type="sldNum" sz="quarter" idx="12"/>
          </p:nvPr>
        </p:nvSpPr>
        <p:spPr/>
        <p:txBody>
          <a:bodyPr/>
          <a:lstStyle/>
          <a:p>
            <a:fld id="{2651C9E0-124D-4390-A76F-3A0D8A21350C}" type="slidenum">
              <a:rPr lang="zh-TW" altLang="en-US" smtClean="0"/>
              <a:t>8</a:t>
            </a:fld>
            <a:endParaRPr lang="zh-TW" altLang="en-US"/>
          </a:p>
        </p:txBody>
      </p:sp>
    </p:spTree>
    <p:extLst>
      <p:ext uri="{BB962C8B-B14F-4D97-AF65-F5344CB8AC3E}">
        <p14:creationId xmlns:p14="http://schemas.microsoft.com/office/powerpoint/2010/main" val="24427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55" grpId="0" animBg="1"/>
      <p:bldP spid="14367" grpId="0" animBg="1"/>
      <p:bldP spid="14360" grpId="0" animBg="1"/>
      <p:bldP spid="14369" grpId="0" animBg="1"/>
      <p:bldP spid="14370" grpId="0" animBg="1"/>
      <p:bldP spid="4" grpId="0" animBg="1"/>
      <p:bldP spid="14364" grpId="0" animBg="1"/>
      <p:bldP spid="1437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175" y="2362200"/>
            <a:ext cx="1730375" cy="1066800"/>
          </a:xfrm>
          <a:prstGeom prst="rect">
            <a:avLst/>
          </a:prstGeom>
          <a:noFill/>
          <a:ln w="9525" algn="ctr">
            <a:noFill/>
            <a:miter lim="800000"/>
            <a:headEnd/>
            <a:tailEnd/>
          </a:ln>
          <a:effectLst/>
        </p:spPr>
        <p:txBody>
          <a:bodyPr>
            <a:spAutoFit/>
          </a:bodyPr>
          <a:lstStyle/>
          <a:p>
            <a:pPr algn="ctr"/>
            <a:r>
              <a:rPr kumimoji="0" lang="en-CA" sz="3200" dirty="0">
                <a:latin typeface="Arial" charset="0"/>
              </a:rPr>
              <a:t>2014</a:t>
            </a:r>
          </a:p>
          <a:p>
            <a:pPr algn="ctr"/>
            <a:r>
              <a:rPr kumimoji="0" lang="en-CA" sz="3200" dirty="0">
                <a:latin typeface="Arial" charset="0"/>
              </a:rPr>
              <a:t>2015</a:t>
            </a:r>
          </a:p>
        </p:txBody>
      </p:sp>
      <p:sp>
        <p:nvSpPr>
          <p:cNvPr id="58371" name="Text Box 3"/>
          <p:cNvSpPr txBox="1">
            <a:spLocks noChangeArrowheads="1"/>
          </p:cNvSpPr>
          <p:nvPr/>
        </p:nvSpPr>
        <p:spPr bwMode="auto">
          <a:xfrm>
            <a:off x="1147763" y="2362200"/>
            <a:ext cx="1828800" cy="1066800"/>
          </a:xfrm>
          <a:prstGeom prst="rect">
            <a:avLst/>
          </a:prstGeom>
          <a:noFill/>
          <a:ln w="9525" algn="ctr">
            <a:noFill/>
            <a:miter lim="800000"/>
            <a:headEnd/>
            <a:tailEnd/>
          </a:ln>
          <a:effectLst/>
        </p:spPr>
        <p:txBody>
          <a:bodyPr>
            <a:spAutoFit/>
          </a:bodyPr>
          <a:lstStyle/>
          <a:p>
            <a:pPr algn="ctr"/>
            <a:r>
              <a:rPr kumimoji="0" lang="en-CA" sz="3200" dirty="0">
                <a:latin typeface="Arial" charset="0"/>
              </a:rPr>
              <a:t>2015</a:t>
            </a:r>
          </a:p>
          <a:p>
            <a:pPr algn="ctr"/>
            <a:r>
              <a:rPr kumimoji="0" lang="en-CA" sz="3200" dirty="0">
                <a:latin typeface="Arial" charset="0"/>
              </a:rPr>
              <a:t>2016</a:t>
            </a:r>
          </a:p>
        </p:txBody>
      </p:sp>
      <p:sp>
        <p:nvSpPr>
          <p:cNvPr id="58372" name="Text Box 4"/>
          <p:cNvSpPr txBox="1">
            <a:spLocks noChangeArrowheads="1"/>
          </p:cNvSpPr>
          <p:nvPr/>
        </p:nvSpPr>
        <p:spPr bwMode="auto">
          <a:xfrm>
            <a:off x="2392363" y="2362200"/>
            <a:ext cx="1828800" cy="1066800"/>
          </a:xfrm>
          <a:prstGeom prst="rect">
            <a:avLst/>
          </a:prstGeom>
          <a:noFill/>
          <a:ln w="9525" algn="ctr">
            <a:noFill/>
            <a:miter lim="800000"/>
            <a:headEnd/>
            <a:tailEnd/>
          </a:ln>
          <a:effectLst/>
        </p:spPr>
        <p:txBody>
          <a:bodyPr>
            <a:spAutoFit/>
          </a:bodyPr>
          <a:lstStyle/>
          <a:p>
            <a:pPr algn="ctr"/>
            <a:r>
              <a:rPr kumimoji="0" lang="en-CA" sz="3200" dirty="0">
                <a:latin typeface="Arial" charset="0"/>
              </a:rPr>
              <a:t>2016</a:t>
            </a:r>
          </a:p>
          <a:p>
            <a:pPr algn="ctr"/>
            <a:r>
              <a:rPr kumimoji="0" lang="en-CA" sz="3200" dirty="0">
                <a:latin typeface="Arial" charset="0"/>
              </a:rPr>
              <a:t>2017</a:t>
            </a:r>
          </a:p>
        </p:txBody>
      </p:sp>
      <p:sp>
        <p:nvSpPr>
          <p:cNvPr id="58373" name="Text Box 5"/>
          <p:cNvSpPr txBox="1">
            <a:spLocks noChangeArrowheads="1"/>
          </p:cNvSpPr>
          <p:nvPr/>
        </p:nvSpPr>
        <p:spPr bwMode="auto">
          <a:xfrm>
            <a:off x="3635375" y="2362200"/>
            <a:ext cx="1828800" cy="1066800"/>
          </a:xfrm>
          <a:prstGeom prst="rect">
            <a:avLst/>
          </a:prstGeom>
          <a:noFill/>
          <a:ln w="9525" algn="ctr">
            <a:noFill/>
            <a:miter lim="800000"/>
            <a:headEnd/>
            <a:tailEnd/>
          </a:ln>
          <a:effectLst/>
        </p:spPr>
        <p:txBody>
          <a:bodyPr>
            <a:spAutoFit/>
          </a:bodyPr>
          <a:lstStyle/>
          <a:p>
            <a:pPr algn="ctr"/>
            <a:r>
              <a:rPr kumimoji="0" lang="en-CA" sz="3200" dirty="0">
                <a:latin typeface="Arial" charset="0"/>
              </a:rPr>
              <a:t>2017</a:t>
            </a:r>
          </a:p>
          <a:p>
            <a:pPr algn="ctr"/>
            <a:r>
              <a:rPr kumimoji="0" lang="en-CA" sz="3200" dirty="0">
                <a:latin typeface="Arial" charset="0"/>
              </a:rPr>
              <a:t>2018</a:t>
            </a:r>
          </a:p>
        </p:txBody>
      </p:sp>
      <p:sp>
        <p:nvSpPr>
          <p:cNvPr id="58374" name="Text Box 6"/>
          <p:cNvSpPr txBox="1">
            <a:spLocks noChangeArrowheads="1"/>
          </p:cNvSpPr>
          <p:nvPr/>
        </p:nvSpPr>
        <p:spPr bwMode="auto">
          <a:xfrm>
            <a:off x="4879975" y="2362200"/>
            <a:ext cx="1828800" cy="1066800"/>
          </a:xfrm>
          <a:prstGeom prst="rect">
            <a:avLst/>
          </a:prstGeom>
          <a:noFill/>
          <a:ln w="9525" algn="ctr">
            <a:noFill/>
            <a:miter lim="800000"/>
            <a:headEnd/>
            <a:tailEnd/>
          </a:ln>
          <a:effectLst/>
        </p:spPr>
        <p:txBody>
          <a:bodyPr>
            <a:spAutoFit/>
          </a:bodyPr>
          <a:lstStyle/>
          <a:p>
            <a:pPr algn="ctr"/>
            <a:r>
              <a:rPr kumimoji="0" lang="en-CA" sz="3200" dirty="0">
                <a:latin typeface="Arial" charset="0"/>
              </a:rPr>
              <a:t>2018</a:t>
            </a:r>
          </a:p>
          <a:p>
            <a:pPr algn="ctr"/>
            <a:r>
              <a:rPr kumimoji="0" lang="en-CA" sz="3200" dirty="0">
                <a:latin typeface="Arial" charset="0"/>
              </a:rPr>
              <a:t>2019</a:t>
            </a:r>
          </a:p>
        </p:txBody>
      </p:sp>
      <p:sp>
        <p:nvSpPr>
          <p:cNvPr id="58375" name="Text Box 7"/>
          <p:cNvSpPr txBox="1">
            <a:spLocks noChangeArrowheads="1"/>
          </p:cNvSpPr>
          <p:nvPr/>
        </p:nvSpPr>
        <p:spPr bwMode="auto">
          <a:xfrm>
            <a:off x="6122988" y="2362200"/>
            <a:ext cx="1828800" cy="1066800"/>
          </a:xfrm>
          <a:prstGeom prst="rect">
            <a:avLst/>
          </a:prstGeom>
          <a:noFill/>
          <a:ln w="9525" algn="ctr">
            <a:noFill/>
            <a:miter lim="800000"/>
            <a:headEnd/>
            <a:tailEnd/>
          </a:ln>
          <a:effectLst/>
        </p:spPr>
        <p:txBody>
          <a:bodyPr>
            <a:spAutoFit/>
          </a:bodyPr>
          <a:lstStyle/>
          <a:p>
            <a:pPr algn="ctr"/>
            <a:r>
              <a:rPr kumimoji="0" lang="en-CA" sz="3200" dirty="0">
                <a:latin typeface="Arial" charset="0"/>
              </a:rPr>
              <a:t>2019</a:t>
            </a:r>
          </a:p>
          <a:p>
            <a:pPr algn="ctr"/>
            <a:r>
              <a:rPr kumimoji="0" lang="en-CA" sz="3200" dirty="0">
                <a:latin typeface="Arial" charset="0"/>
              </a:rPr>
              <a:t>2020</a:t>
            </a:r>
          </a:p>
        </p:txBody>
      </p:sp>
      <p:sp>
        <p:nvSpPr>
          <p:cNvPr id="58376" name="Text Box 8"/>
          <p:cNvSpPr txBox="1">
            <a:spLocks noChangeArrowheads="1"/>
          </p:cNvSpPr>
          <p:nvPr/>
        </p:nvSpPr>
        <p:spPr bwMode="auto">
          <a:xfrm>
            <a:off x="7367588" y="2362200"/>
            <a:ext cx="1828800" cy="1066800"/>
          </a:xfrm>
          <a:prstGeom prst="rect">
            <a:avLst/>
          </a:prstGeom>
          <a:noFill/>
          <a:ln w="9525" algn="ctr">
            <a:noFill/>
            <a:miter lim="800000"/>
            <a:headEnd/>
            <a:tailEnd/>
          </a:ln>
          <a:effectLst/>
        </p:spPr>
        <p:txBody>
          <a:bodyPr>
            <a:spAutoFit/>
          </a:bodyPr>
          <a:lstStyle/>
          <a:p>
            <a:pPr algn="ctr"/>
            <a:r>
              <a:rPr kumimoji="0" lang="en-CA" sz="3200" dirty="0">
                <a:latin typeface="Arial" charset="0"/>
              </a:rPr>
              <a:t>2020</a:t>
            </a:r>
          </a:p>
          <a:p>
            <a:pPr algn="ctr"/>
            <a:r>
              <a:rPr kumimoji="0" lang="en-CA" sz="3200" dirty="0">
                <a:latin typeface="Arial" charset="0"/>
              </a:rPr>
              <a:t>2021</a:t>
            </a:r>
          </a:p>
        </p:txBody>
      </p:sp>
      <p:sp>
        <p:nvSpPr>
          <p:cNvPr id="58377" name="Rectangle 9"/>
          <p:cNvSpPr>
            <a:spLocks noChangeArrowheads="1"/>
          </p:cNvSpPr>
          <p:nvPr/>
        </p:nvSpPr>
        <p:spPr bwMode="auto">
          <a:xfrm>
            <a:off x="3962400" y="2400300"/>
            <a:ext cx="1143000" cy="990600"/>
          </a:xfrm>
          <a:prstGeom prst="rect">
            <a:avLst/>
          </a:prstGeom>
          <a:noFill/>
          <a:ln w="57150">
            <a:solidFill>
              <a:srgbClr val="00FF00"/>
            </a:solidFill>
            <a:miter lim="800000"/>
            <a:headEnd/>
            <a:tailEnd/>
          </a:ln>
          <a:effectLst/>
        </p:spPr>
        <p:txBody>
          <a:bodyPr wrap="none" anchor="ctr"/>
          <a:lstStyle/>
          <a:p>
            <a:endParaRPr lang="zh-TW" altLang="en-US"/>
          </a:p>
        </p:txBody>
      </p:sp>
      <p:sp>
        <p:nvSpPr>
          <p:cNvPr id="58379" name="Rectangle 11"/>
          <p:cNvSpPr>
            <a:spLocks noChangeArrowheads="1"/>
          </p:cNvSpPr>
          <p:nvPr/>
        </p:nvSpPr>
        <p:spPr bwMode="auto">
          <a:xfrm>
            <a:off x="285750" y="2400300"/>
            <a:ext cx="1143000" cy="990600"/>
          </a:xfrm>
          <a:prstGeom prst="rect">
            <a:avLst/>
          </a:prstGeom>
          <a:noFill/>
          <a:ln w="57150">
            <a:solidFill>
              <a:srgbClr val="FF0000"/>
            </a:solidFill>
            <a:miter lim="800000"/>
            <a:headEnd/>
            <a:tailEnd/>
          </a:ln>
          <a:effectLst/>
        </p:spPr>
        <p:txBody>
          <a:bodyPr wrap="none" anchor="ctr"/>
          <a:lstStyle/>
          <a:p>
            <a:endParaRPr lang="zh-TW" altLang="en-US"/>
          </a:p>
        </p:txBody>
      </p:sp>
      <p:grpSp>
        <p:nvGrpSpPr>
          <p:cNvPr id="58381" name="Group 13"/>
          <p:cNvGrpSpPr>
            <a:grpSpLocks/>
          </p:cNvGrpSpPr>
          <p:nvPr/>
        </p:nvGrpSpPr>
        <p:grpSpPr bwMode="auto">
          <a:xfrm>
            <a:off x="285750" y="2400300"/>
            <a:ext cx="4819650" cy="990600"/>
            <a:chOff x="180" y="1512"/>
            <a:chExt cx="3036" cy="624"/>
          </a:xfrm>
        </p:grpSpPr>
        <p:sp>
          <p:nvSpPr>
            <p:cNvPr id="58382" name="Rectangle 14"/>
            <p:cNvSpPr>
              <a:spLocks noChangeArrowheads="1"/>
            </p:cNvSpPr>
            <p:nvPr/>
          </p:nvSpPr>
          <p:spPr bwMode="auto">
            <a:xfrm>
              <a:off x="2496" y="1512"/>
              <a:ext cx="720" cy="624"/>
            </a:xfrm>
            <a:prstGeom prst="rect">
              <a:avLst/>
            </a:prstGeom>
            <a:noFill/>
            <a:ln w="57150">
              <a:solidFill>
                <a:srgbClr val="00FF00"/>
              </a:solidFill>
              <a:miter lim="800000"/>
              <a:headEnd/>
              <a:tailEnd/>
            </a:ln>
            <a:effectLst/>
          </p:spPr>
          <p:txBody>
            <a:bodyPr wrap="none" anchor="ctr"/>
            <a:lstStyle/>
            <a:p>
              <a:endParaRPr lang="zh-TW" altLang="en-US"/>
            </a:p>
          </p:txBody>
        </p:sp>
        <p:sp>
          <p:nvSpPr>
            <p:cNvPr id="58384" name="Rectangle 16"/>
            <p:cNvSpPr>
              <a:spLocks noChangeArrowheads="1"/>
            </p:cNvSpPr>
            <p:nvPr/>
          </p:nvSpPr>
          <p:spPr bwMode="auto">
            <a:xfrm>
              <a:off x="180" y="1512"/>
              <a:ext cx="720" cy="624"/>
            </a:xfrm>
            <a:prstGeom prst="rect">
              <a:avLst/>
            </a:prstGeom>
            <a:noFill/>
            <a:ln w="57150">
              <a:solidFill>
                <a:srgbClr val="FF0000"/>
              </a:solidFill>
              <a:miter lim="800000"/>
              <a:headEnd/>
              <a:tailEnd/>
            </a:ln>
            <a:effectLst/>
          </p:spPr>
          <p:txBody>
            <a:bodyPr wrap="none" anchor="ctr"/>
            <a:lstStyle/>
            <a:p>
              <a:endParaRPr lang="zh-TW" altLang="en-US"/>
            </a:p>
          </p:txBody>
        </p:sp>
      </p:grpSp>
      <p:sp>
        <p:nvSpPr>
          <p:cNvPr id="2" name="文字方塊 1">
            <a:extLst>
              <a:ext uri="{FF2B5EF4-FFF2-40B4-BE49-F238E27FC236}">
                <a16:creationId xmlns:a16="http://schemas.microsoft.com/office/drawing/2014/main" xmlns="" id="{03156A3B-EE54-445B-AA05-6413001B71A0}"/>
              </a:ext>
            </a:extLst>
          </p:cNvPr>
          <p:cNvSpPr txBox="1"/>
          <p:nvPr/>
        </p:nvSpPr>
        <p:spPr>
          <a:xfrm>
            <a:off x="2807665" y="712371"/>
            <a:ext cx="3452469" cy="1200329"/>
          </a:xfrm>
          <a:prstGeom prst="rect">
            <a:avLst/>
          </a:prstGeom>
          <a:noFill/>
        </p:spPr>
        <p:txBody>
          <a:bodyPr wrap="square" rtlCol="0">
            <a:spAutoFit/>
          </a:bodyPr>
          <a:lstStyle/>
          <a:p>
            <a:r>
              <a:rPr lang="en-US" altLang="zh-TW" sz="7200" i="1" dirty="0">
                <a:solidFill>
                  <a:srgbClr val="FF0000"/>
                </a:solidFill>
              </a:rPr>
              <a:t>SHARE</a:t>
            </a:r>
            <a:endParaRPr lang="zh-TW" altLang="en-US" sz="7200" i="1" dirty="0">
              <a:solidFill>
                <a:srgbClr val="FF0000"/>
              </a:solidFill>
            </a:endParaRPr>
          </a:p>
        </p:txBody>
      </p:sp>
      <p:sp>
        <p:nvSpPr>
          <p:cNvPr id="3" name="文字方塊 2">
            <a:extLst>
              <a:ext uri="{FF2B5EF4-FFF2-40B4-BE49-F238E27FC236}">
                <a16:creationId xmlns:a16="http://schemas.microsoft.com/office/drawing/2014/main" xmlns="" id="{13C42229-EDBC-421D-AA26-B148B35F233B}"/>
              </a:ext>
            </a:extLst>
          </p:cNvPr>
          <p:cNvSpPr txBox="1"/>
          <p:nvPr/>
        </p:nvSpPr>
        <p:spPr>
          <a:xfrm>
            <a:off x="306462" y="4247076"/>
            <a:ext cx="1143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TW" dirty="0">
                <a:solidFill>
                  <a:schemeClr val="tx1"/>
                </a:solidFill>
              </a:rPr>
              <a:t>$660,510</a:t>
            </a:r>
            <a:endParaRPr lang="zh-TW" altLang="en-US" dirty="0">
              <a:solidFill>
                <a:schemeClr val="tx1"/>
              </a:solidFill>
            </a:endParaRPr>
          </a:p>
        </p:txBody>
      </p:sp>
      <p:sp>
        <p:nvSpPr>
          <p:cNvPr id="18" name="文字方塊 17">
            <a:extLst>
              <a:ext uri="{FF2B5EF4-FFF2-40B4-BE49-F238E27FC236}">
                <a16:creationId xmlns:a16="http://schemas.microsoft.com/office/drawing/2014/main" xmlns="" id="{FD0DC5FA-3501-4EBF-A582-8EB4C5B370FC}"/>
              </a:ext>
            </a:extLst>
          </p:cNvPr>
          <p:cNvSpPr txBox="1"/>
          <p:nvPr/>
        </p:nvSpPr>
        <p:spPr>
          <a:xfrm>
            <a:off x="285750" y="5223458"/>
            <a:ext cx="1143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TW" dirty="0">
                <a:solidFill>
                  <a:schemeClr val="tx1"/>
                </a:solidFill>
              </a:rPr>
              <a:t>$106,969</a:t>
            </a:r>
            <a:endParaRPr lang="zh-TW" altLang="en-US" dirty="0">
              <a:solidFill>
                <a:schemeClr val="tx1"/>
              </a:solidFill>
            </a:endParaRPr>
          </a:p>
        </p:txBody>
      </p:sp>
      <p:sp>
        <p:nvSpPr>
          <p:cNvPr id="19" name="文字方塊 18">
            <a:extLst>
              <a:ext uri="{FF2B5EF4-FFF2-40B4-BE49-F238E27FC236}">
                <a16:creationId xmlns:a16="http://schemas.microsoft.com/office/drawing/2014/main" xmlns="" id="{CF354138-9584-41CF-BEA7-E6561328C2FA}"/>
              </a:ext>
            </a:extLst>
          </p:cNvPr>
          <p:cNvSpPr txBox="1"/>
          <p:nvPr/>
        </p:nvSpPr>
        <p:spPr>
          <a:xfrm>
            <a:off x="285750" y="4737031"/>
            <a:ext cx="11430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TW" dirty="0">
                <a:solidFill>
                  <a:schemeClr val="tx1"/>
                </a:solidFill>
              </a:rPr>
              <a:t>$109,100</a:t>
            </a:r>
            <a:endParaRPr lang="zh-TW" altLang="en-US" dirty="0">
              <a:solidFill>
                <a:schemeClr val="tx1"/>
              </a:solidFill>
            </a:endParaRPr>
          </a:p>
        </p:txBody>
      </p:sp>
      <p:sp>
        <p:nvSpPr>
          <p:cNvPr id="23" name="文字方塊 22">
            <a:extLst>
              <a:ext uri="{FF2B5EF4-FFF2-40B4-BE49-F238E27FC236}">
                <a16:creationId xmlns:a16="http://schemas.microsoft.com/office/drawing/2014/main" xmlns="" id="{081C0ECE-B493-4042-806D-1FE3959AAAA9}"/>
              </a:ext>
            </a:extLst>
          </p:cNvPr>
          <p:cNvSpPr txBox="1"/>
          <p:nvPr/>
        </p:nvSpPr>
        <p:spPr>
          <a:xfrm>
            <a:off x="3983296" y="4261614"/>
            <a:ext cx="1143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zh-TW" altLang="en-US" dirty="0">
                <a:solidFill>
                  <a:schemeClr val="tx1"/>
                </a:solidFill>
              </a:rPr>
              <a:t>年度基金</a:t>
            </a:r>
          </a:p>
        </p:txBody>
      </p:sp>
      <p:sp>
        <p:nvSpPr>
          <p:cNvPr id="24" name="文字方塊 23">
            <a:extLst>
              <a:ext uri="{FF2B5EF4-FFF2-40B4-BE49-F238E27FC236}">
                <a16:creationId xmlns:a16="http://schemas.microsoft.com/office/drawing/2014/main" xmlns="" id="{EB65DD40-83BD-4F2E-A3AE-3F692AE34C68}"/>
              </a:ext>
            </a:extLst>
          </p:cNvPr>
          <p:cNvSpPr txBox="1"/>
          <p:nvPr/>
        </p:nvSpPr>
        <p:spPr>
          <a:xfrm>
            <a:off x="3978275" y="4737031"/>
            <a:ext cx="11430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zh-TW" altLang="en-US" dirty="0">
                <a:solidFill>
                  <a:schemeClr val="tx1"/>
                </a:solidFill>
              </a:rPr>
              <a:t>捐贈基金</a:t>
            </a:r>
          </a:p>
        </p:txBody>
      </p:sp>
      <p:sp>
        <p:nvSpPr>
          <p:cNvPr id="25" name="文字方塊 24">
            <a:extLst>
              <a:ext uri="{FF2B5EF4-FFF2-40B4-BE49-F238E27FC236}">
                <a16:creationId xmlns:a16="http://schemas.microsoft.com/office/drawing/2014/main" xmlns="" id="{0E736BC2-9639-4A8E-AA9A-E03AD6CD4CD7}"/>
              </a:ext>
            </a:extLst>
          </p:cNvPr>
          <p:cNvSpPr txBox="1"/>
          <p:nvPr/>
        </p:nvSpPr>
        <p:spPr>
          <a:xfrm>
            <a:off x="3978275" y="5223426"/>
            <a:ext cx="1143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zh-TW" altLang="en-US" dirty="0">
                <a:solidFill>
                  <a:schemeClr val="tx1"/>
                </a:solidFill>
              </a:rPr>
              <a:t>其他捐贈</a:t>
            </a:r>
          </a:p>
        </p:txBody>
      </p:sp>
      <p:sp>
        <p:nvSpPr>
          <p:cNvPr id="26" name="文字方塊 25">
            <a:extLst>
              <a:ext uri="{FF2B5EF4-FFF2-40B4-BE49-F238E27FC236}">
                <a16:creationId xmlns:a16="http://schemas.microsoft.com/office/drawing/2014/main" xmlns="" id="{DC238733-CD78-406E-A3C0-A09E0270AF48}"/>
              </a:ext>
            </a:extLst>
          </p:cNvPr>
          <p:cNvSpPr txBox="1"/>
          <p:nvPr/>
        </p:nvSpPr>
        <p:spPr>
          <a:xfrm>
            <a:off x="7665775" y="3702513"/>
            <a:ext cx="1143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dirty="0">
                <a:solidFill>
                  <a:schemeClr val="tx1"/>
                </a:solidFill>
              </a:rPr>
              <a:t>DDF</a:t>
            </a:r>
            <a:endParaRPr lang="zh-TW" altLang="en-US" dirty="0">
              <a:solidFill>
                <a:schemeClr val="tx1"/>
              </a:solidFill>
            </a:endParaRPr>
          </a:p>
        </p:txBody>
      </p:sp>
      <p:sp>
        <p:nvSpPr>
          <p:cNvPr id="5" name="箭號: 向右 4">
            <a:extLst>
              <a:ext uri="{FF2B5EF4-FFF2-40B4-BE49-F238E27FC236}">
                <a16:creationId xmlns:a16="http://schemas.microsoft.com/office/drawing/2014/main" xmlns="" id="{FF246CD1-62C9-47DC-9B7F-2A70BA9B3D49}"/>
              </a:ext>
            </a:extLst>
          </p:cNvPr>
          <p:cNvSpPr/>
          <p:nvPr/>
        </p:nvSpPr>
        <p:spPr>
          <a:xfrm rot="20902608">
            <a:off x="5258352" y="4042128"/>
            <a:ext cx="2275367" cy="348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xmlns="" id="{5ABC1234-8841-437F-8F83-943C70149D56}"/>
              </a:ext>
            </a:extLst>
          </p:cNvPr>
          <p:cNvSpPr txBox="1"/>
          <p:nvPr/>
        </p:nvSpPr>
        <p:spPr>
          <a:xfrm>
            <a:off x="6141170" y="3759476"/>
            <a:ext cx="583814" cy="369332"/>
          </a:xfrm>
          <a:prstGeom prst="rect">
            <a:avLst/>
          </a:prstGeom>
          <a:noFill/>
        </p:spPr>
        <p:txBody>
          <a:bodyPr wrap="none" rtlCol="0">
            <a:spAutoFit/>
          </a:bodyPr>
          <a:lstStyle/>
          <a:p>
            <a:r>
              <a:rPr lang="en-US" altLang="zh-TW" dirty="0"/>
              <a:t>50%</a:t>
            </a:r>
            <a:endParaRPr lang="zh-TW" altLang="en-US" dirty="0"/>
          </a:p>
        </p:txBody>
      </p:sp>
      <p:sp>
        <p:nvSpPr>
          <p:cNvPr id="7" name="文字方塊 6">
            <a:extLst>
              <a:ext uri="{FF2B5EF4-FFF2-40B4-BE49-F238E27FC236}">
                <a16:creationId xmlns:a16="http://schemas.microsoft.com/office/drawing/2014/main" xmlns="" id="{DA962037-FFDF-4925-B260-66085319690D}"/>
              </a:ext>
            </a:extLst>
          </p:cNvPr>
          <p:cNvSpPr txBox="1"/>
          <p:nvPr/>
        </p:nvSpPr>
        <p:spPr>
          <a:xfrm>
            <a:off x="1643936" y="4398477"/>
            <a:ext cx="2103461" cy="338554"/>
          </a:xfrm>
          <a:prstGeom prst="rect">
            <a:avLst/>
          </a:prstGeom>
          <a:noFill/>
        </p:spPr>
        <p:txBody>
          <a:bodyPr wrap="none" rtlCol="0">
            <a:spAutoFit/>
          </a:bodyPr>
          <a:lstStyle/>
          <a:p>
            <a:r>
              <a:rPr lang="zh-TW" altLang="en-US" sz="1600" dirty="0">
                <a:latin typeface="微軟正黑體" panose="020B0604030504040204" pitchFamily="34" charset="-120"/>
                <a:ea typeface="微軟正黑體" panose="020B0604030504040204" pitchFamily="34" charset="-120"/>
              </a:rPr>
              <a:t>歸屬</a:t>
            </a:r>
            <a:r>
              <a:rPr lang="en-US" altLang="zh-TW" sz="1600" dirty="0">
                <a:latin typeface="微軟正黑體" panose="020B0604030504040204" pitchFamily="34" charset="-120"/>
                <a:ea typeface="微軟正黑體" panose="020B0604030504040204" pitchFamily="34" charset="-120"/>
              </a:rPr>
              <a:t>3462</a:t>
            </a:r>
            <a:r>
              <a:rPr lang="zh-TW" altLang="en-US" sz="1600" dirty="0">
                <a:latin typeface="微軟正黑體" panose="020B0604030504040204" pitchFamily="34" charset="-120"/>
                <a:ea typeface="微軟正黑體" panose="020B0604030504040204" pitchFamily="34" charset="-120"/>
              </a:rPr>
              <a:t>地區之</a:t>
            </a:r>
            <a:r>
              <a:rPr lang="en-US" altLang="zh-TW" sz="1600" dirty="0">
                <a:latin typeface="微軟正黑體" panose="020B0604030504040204" pitchFamily="34" charset="-120"/>
                <a:ea typeface="微軟正黑體" panose="020B0604030504040204" pitchFamily="34" charset="-120"/>
              </a:rPr>
              <a:t>50%</a:t>
            </a:r>
            <a:endParaRPr lang="zh-TW" altLang="en-US" sz="1600"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xmlns="" id="{3B09543C-1DCD-4E8A-9D1E-F76102F35C6A}"/>
              </a:ext>
            </a:extLst>
          </p:cNvPr>
          <p:cNvSpPr txBox="1"/>
          <p:nvPr/>
        </p:nvSpPr>
        <p:spPr>
          <a:xfrm>
            <a:off x="3978275" y="3508711"/>
            <a:ext cx="1143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TW" dirty="0">
                <a:solidFill>
                  <a:schemeClr val="tx1"/>
                </a:solidFill>
              </a:rPr>
              <a:t>DDF</a:t>
            </a:r>
          </a:p>
          <a:p>
            <a:pPr algn="ctr"/>
            <a:r>
              <a:rPr lang="en-US" altLang="zh-TW" dirty="0">
                <a:solidFill>
                  <a:schemeClr val="tx1"/>
                </a:solidFill>
              </a:rPr>
              <a:t>$134,110</a:t>
            </a:r>
            <a:endParaRPr lang="zh-TW" altLang="en-US" dirty="0">
              <a:solidFill>
                <a:schemeClr val="tx1"/>
              </a:solidFill>
            </a:endParaRPr>
          </a:p>
        </p:txBody>
      </p:sp>
      <p:sp>
        <p:nvSpPr>
          <p:cNvPr id="32" name="箭號: 向右 31">
            <a:extLst>
              <a:ext uri="{FF2B5EF4-FFF2-40B4-BE49-F238E27FC236}">
                <a16:creationId xmlns:a16="http://schemas.microsoft.com/office/drawing/2014/main" xmlns="" id="{3E34F2D7-E1A7-41C9-9BA0-D94B5AC63F00}"/>
              </a:ext>
            </a:extLst>
          </p:cNvPr>
          <p:cNvSpPr/>
          <p:nvPr/>
        </p:nvSpPr>
        <p:spPr>
          <a:xfrm rot="20902608">
            <a:off x="1534103" y="3993475"/>
            <a:ext cx="2275367" cy="348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a:extLst>
              <a:ext uri="{FF2B5EF4-FFF2-40B4-BE49-F238E27FC236}">
                <a16:creationId xmlns:a16="http://schemas.microsoft.com/office/drawing/2014/main" xmlns="" id="{615D698A-7ABD-4E7F-A8DA-094C008B7DA8}"/>
              </a:ext>
            </a:extLst>
          </p:cNvPr>
          <p:cNvSpPr txBox="1"/>
          <p:nvPr/>
        </p:nvSpPr>
        <p:spPr>
          <a:xfrm>
            <a:off x="2390775" y="3713683"/>
            <a:ext cx="583814" cy="369332"/>
          </a:xfrm>
          <a:prstGeom prst="rect">
            <a:avLst/>
          </a:prstGeom>
          <a:noFill/>
        </p:spPr>
        <p:txBody>
          <a:bodyPr wrap="none" rtlCol="0">
            <a:spAutoFit/>
          </a:bodyPr>
          <a:lstStyle/>
          <a:p>
            <a:r>
              <a:rPr lang="en-US" altLang="zh-TW" dirty="0"/>
              <a:t>50%</a:t>
            </a:r>
            <a:endParaRPr lang="zh-TW" altLang="en-US" dirty="0"/>
          </a:p>
        </p:txBody>
      </p:sp>
      <p:sp>
        <p:nvSpPr>
          <p:cNvPr id="4" name="投影片編號版面配置區 3">
            <a:extLst>
              <a:ext uri="{FF2B5EF4-FFF2-40B4-BE49-F238E27FC236}">
                <a16:creationId xmlns:a16="http://schemas.microsoft.com/office/drawing/2014/main" xmlns="" id="{D37F7C0C-E870-46A7-A5A1-DAE48020BA5E}"/>
              </a:ext>
            </a:extLst>
          </p:cNvPr>
          <p:cNvSpPr>
            <a:spLocks noGrp="1"/>
          </p:cNvSpPr>
          <p:nvPr>
            <p:ph type="sldNum" sz="quarter" idx="12"/>
          </p:nvPr>
        </p:nvSpPr>
        <p:spPr/>
        <p:txBody>
          <a:bodyPr/>
          <a:lstStyle/>
          <a:p>
            <a:fld id="{2651C9E0-124D-4390-A76F-3A0D8A21350C}" type="slidenum">
              <a:rPr lang="zh-TW" altLang="en-US" smtClean="0"/>
              <a:t>9</a:t>
            </a:fld>
            <a:endParaRPr lang="zh-TW" altLang="en-US"/>
          </a:p>
        </p:txBody>
      </p:sp>
      <p:sp>
        <p:nvSpPr>
          <p:cNvPr id="8" name="頁尾版面配置區 7">
            <a:extLst>
              <a:ext uri="{FF2B5EF4-FFF2-40B4-BE49-F238E27FC236}">
                <a16:creationId xmlns:a16="http://schemas.microsoft.com/office/drawing/2014/main" xmlns="" id="{0C976405-42AC-4598-A2F3-3A589426CE9F}"/>
              </a:ext>
            </a:extLst>
          </p:cNvPr>
          <p:cNvSpPr>
            <a:spLocks noGrp="1"/>
          </p:cNvSpPr>
          <p:nvPr>
            <p:ph type="ftr" sz="quarter" idx="11"/>
          </p:nvPr>
        </p:nvSpPr>
        <p:spPr/>
        <p:txBody>
          <a:bodyPr/>
          <a:lstStyle/>
          <a:p>
            <a:r>
              <a:rPr lang="en-US" altLang="zh-TW"/>
              <a:t>2017 DRFS</a:t>
            </a:r>
            <a:endParaRPr lang="zh-TW" altLang="en-US"/>
          </a:p>
        </p:txBody>
      </p:sp>
    </p:spTree>
    <p:extLst>
      <p:ext uri="{BB962C8B-B14F-4D97-AF65-F5344CB8AC3E}">
        <p14:creationId xmlns:p14="http://schemas.microsoft.com/office/powerpoint/2010/main" val="28760002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8381"/>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58377"/>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5837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66667E-6 1.85185E-6 L 0.40521 0.00046 " pathEditMode="relative" rAng="0" ptsTypes="AA">
                                      <p:cBhvr>
                                        <p:cTn id="14" dur="2000" fill="hold"/>
                                        <p:tgtEl>
                                          <p:spTgt spid="58381"/>
                                        </p:tgtEl>
                                        <p:attrNameLst>
                                          <p:attrName>ppt_x</p:attrName>
                                          <p:attrName>ppt_y</p:attrName>
                                        </p:attrNameLst>
                                      </p:cBhvr>
                                      <p:rCtr x="2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1" animBg="1"/>
      <p:bldP spid="58379" grpId="1" animBg="1"/>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aders_Guide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1211</Words>
  <Application>Microsoft Office PowerPoint</Application>
  <PresentationFormat>如螢幕大小 (4:3)</PresentationFormat>
  <Paragraphs>247</Paragraphs>
  <Slides>18</Slides>
  <Notes>8</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18</vt:i4>
      </vt:variant>
    </vt:vector>
  </HeadingPairs>
  <TitlesOfParts>
    <vt:vector size="30" baseType="lpstr">
      <vt:lpstr>BerkeleyStd-Book</vt:lpstr>
      <vt:lpstr>ヒラギノ角ゴ Pro W3</vt:lpstr>
      <vt:lpstr>微軟正黑體</vt:lpstr>
      <vt:lpstr>新細明體</vt:lpstr>
      <vt:lpstr>Arial</vt:lpstr>
      <vt:lpstr>Arial Narrow</vt:lpstr>
      <vt:lpstr>Arial Narrow Bold</vt:lpstr>
      <vt:lpstr>Calibri</vt:lpstr>
      <vt:lpstr>Impact</vt:lpstr>
      <vt:lpstr>Times New Roman</vt:lpstr>
      <vt:lpstr>Office 佈景主題</vt:lpstr>
      <vt:lpstr>Leaders_Guide_Slide_Template</vt:lpstr>
      <vt:lpstr>分享制度及鉅額捐獻 </vt:lpstr>
      <vt:lpstr>林伯龍 Doctor簡介</vt:lpstr>
      <vt:lpstr>p</vt:lpstr>
      <vt:lpstr>支持扶輪基金會</vt:lpstr>
      <vt:lpstr>分享制度</vt:lpstr>
      <vt:lpstr>分享制度分配</vt:lpstr>
      <vt:lpstr>DDF與世界基金</vt:lpstr>
      <vt:lpstr>分享制度程序</vt:lpstr>
      <vt:lpstr>PowerPoint 簡報</vt:lpstr>
      <vt:lpstr>彌補營運費用之不足</vt:lpstr>
      <vt:lpstr>新的營運費用資金模式 2015-7-1生效</vt:lpstr>
      <vt:lpstr>分享制度 2015-7-1生效</vt:lpstr>
      <vt:lpstr>鉅額捐獻人 Major Donor</vt:lpstr>
      <vt:lpstr>AKS阿奇柯蘭夫會</vt:lpstr>
      <vt:lpstr>表彰</vt:lpstr>
      <vt:lpstr>阿奇柯蘭夫會會員等級分類</vt:lpstr>
      <vt:lpstr>阿奇柯蘭夫會會員前十大國家</vt:lpstr>
      <vt:lpstr>謝謝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洪博彥</dc:creator>
  <cp:lastModifiedBy>BV5AF</cp:lastModifiedBy>
  <cp:revision>68</cp:revision>
  <dcterms:created xsi:type="dcterms:W3CDTF">2017-07-07T09:54:38Z</dcterms:created>
  <dcterms:modified xsi:type="dcterms:W3CDTF">2017-09-20T21:54:59Z</dcterms:modified>
</cp:coreProperties>
</file>