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23" r:id="rId2"/>
    <p:sldMasterId id="2147483835" r:id="rId3"/>
  </p:sldMasterIdLst>
  <p:notesMasterIdLst>
    <p:notesMasterId r:id="rId32"/>
  </p:notesMasterIdLst>
  <p:handoutMasterIdLst>
    <p:handoutMasterId r:id="rId33"/>
  </p:handoutMasterIdLst>
  <p:sldIdLst>
    <p:sldId id="408" r:id="rId4"/>
    <p:sldId id="425" r:id="rId5"/>
    <p:sldId id="259" r:id="rId6"/>
    <p:sldId id="295" r:id="rId7"/>
    <p:sldId id="417" r:id="rId8"/>
    <p:sldId id="404" r:id="rId9"/>
    <p:sldId id="405" r:id="rId10"/>
    <p:sldId id="407" r:id="rId11"/>
    <p:sldId id="392" r:id="rId12"/>
    <p:sldId id="394" r:id="rId13"/>
    <p:sldId id="383" r:id="rId14"/>
    <p:sldId id="384" r:id="rId15"/>
    <p:sldId id="266" r:id="rId16"/>
    <p:sldId id="369" r:id="rId17"/>
    <p:sldId id="402" r:id="rId18"/>
    <p:sldId id="268" r:id="rId19"/>
    <p:sldId id="335" r:id="rId20"/>
    <p:sldId id="421" r:id="rId21"/>
    <p:sldId id="423" r:id="rId22"/>
    <p:sldId id="410" r:id="rId23"/>
    <p:sldId id="411" r:id="rId24"/>
    <p:sldId id="424" r:id="rId25"/>
    <p:sldId id="296" r:id="rId26"/>
    <p:sldId id="414" r:id="rId27"/>
    <p:sldId id="416" r:id="rId28"/>
    <p:sldId id="400" r:id="rId29"/>
    <p:sldId id="403" r:id="rId30"/>
    <p:sldId id="415" r:id="rId31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4722B1A-97B7-4750-9CD7-70BA3365B224}">
          <p14:sldIdLst>
            <p14:sldId id="408"/>
            <p14:sldId id="425"/>
            <p14:sldId id="259"/>
            <p14:sldId id="295"/>
            <p14:sldId id="417"/>
            <p14:sldId id="404"/>
            <p14:sldId id="405"/>
            <p14:sldId id="407"/>
            <p14:sldId id="392"/>
            <p14:sldId id="394"/>
            <p14:sldId id="383"/>
            <p14:sldId id="384"/>
            <p14:sldId id="266"/>
            <p14:sldId id="369"/>
            <p14:sldId id="402"/>
            <p14:sldId id="268"/>
            <p14:sldId id="335"/>
            <p14:sldId id="421"/>
            <p14:sldId id="423"/>
            <p14:sldId id="410"/>
            <p14:sldId id="411"/>
            <p14:sldId id="424"/>
            <p14:sldId id="296"/>
            <p14:sldId id="414"/>
            <p14:sldId id="416"/>
            <p14:sldId id="400"/>
            <p14:sldId id="403"/>
            <p14:sldId id="4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28" autoAdjust="0"/>
  </p:normalViewPr>
  <p:slideViewPr>
    <p:cSldViewPr>
      <p:cViewPr varScale="1">
        <p:scale>
          <a:sx n="96" d="100"/>
          <a:sy n="96" d="100"/>
        </p:scale>
        <p:origin x="20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238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欄6</c:v>
                </c:pt>
              </c:strCache>
            </c:strRef>
          </c:tx>
          <c:invertIfNegative val="0"/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19-4CED-A35D-93761FEAA1E5}"/>
              </c:ext>
            </c:extLst>
          </c:dPt>
          <c:dLbls>
            <c:dLbl>
              <c:idx val="0"/>
              <c:layout>
                <c:manualLayout>
                  <c:x val="1.50692165740021E-3"/>
                  <c:y val="0.350417169824009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119-4CED-A35D-93761FEAA1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134872929881503E-3"/>
                  <c:y val="0.301684066407997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119-4CED-A35D-93761FEAA1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0292293907873423E-3"/>
                  <c:y val="0.403791442865204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119-4CED-A35D-93761FEAA1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73478748464656E-7"/>
                  <c:y val="0.2668750201019277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119-4CED-A35D-93761FEAA1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07396353149903E-3"/>
                  <c:y val="0.2018975488805784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119-4CED-A35D-93761FEAA1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3071756196262956E-7"/>
                  <c:y val="0.3364934782036624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119-4CED-A35D-93761FEAA1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0286360211002261E-3"/>
                  <c:y val="0.3829057226898864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119-4CED-A35D-93761FEAA1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5217143637000159E-3"/>
                  <c:y val="0.4037912601204068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119-4CED-A35D-93761FEAA1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373478748464656E-7"/>
                  <c:y val="0.396829414310233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119-4CED-A35D-93761FEAA1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3.0141993366128005E-3"/>
                  <c:y val="0.48037722912104136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304.</a:t>
                    </a:r>
                    <a:r>
                      <a:rPr lang="en-US" altLang="zh-TW" dirty="0"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4</a:t>
                    </a:r>
                    <a:endParaRPr lang="en-US" alt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119-4CED-A35D-93761FEAA1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79">
                <a:noFill/>
              </a:ln>
            </c:spPr>
            <c:txPr>
              <a:bodyPr/>
              <a:lstStyle/>
              <a:p>
                <a:pPr>
                  <a:defRPr>
                    <a:latin typeface="標楷體" panose="03000509000000000000" pitchFamily="65" charset="-120"/>
                    <a:ea typeface="標楷體" panose="03000509000000000000" pitchFamily="65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工作表1!$A$2:$A$11</c:f>
              <c:strCache>
                <c:ptCount val="10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  <c:pt idx="9">
                  <c:v>2016-17</c:v>
                </c:pt>
              </c:strCache>
            </c:strRef>
          </c:cat>
          <c:val>
            <c:numRef>
              <c:f>工作表1!$B$2:$B$11</c:f>
              <c:numCache>
                <c:formatCode>General</c:formatCode>
                <c:ptCount val="10"/>
                <c:pt idx="0">
                  <c:v>245.7</c:v>
                </c:pt>
                <c:pt idx="1">
                  <c:v>223.8</c:v>
                </c:pt>
                <c:pt idx="2">
                  <c:v>268.5</c:v>
                </c:pt>
                <c:pt idx="3">
                  <c:v>208.5</c:v>
                </c:pt>
                <c:pt idx="4">
                  <c:v>181.1</c:v>
                </c:pt>
                <c:pt idx="5">
                  <c:v>239.6</c:v>
                </c:pt>
                <c:pt idx="6">
                  <c:v>259.5</c:v>
                </c:pt>
                <c:pt idx="7">
                  <c:v>268.89999999999998</c:v>
                </c:pt>
                <c:pt idx="8">
                  <c:v>265.60000000000002</c:v>
                </c:pt>
                <c:pt idx="9">
                  <c:v>304.3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119-4CED-A35D-93761FEAA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1512712"/>
        <c:axId val="499820200"/>
      </c:barChart>
      <c:catAx>
        <c:axId val="501512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pPr>
            <a:endParaRPr lang="zh-TW"/>
          </a:p>
        </c:txPr>
        <c:crossAx val="499820200"/>
        <c:crosses val="autoZero"/>
        <c:auto val="1"/>
        <c:lblAlgn val="ctr"/>
        <c:lblOffset val="100"/>
        <c:noMultiLvlLbl val="0"/>
      </c:catAx>
      <c:valAx>
        <c:axId val="499820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1512712"/>
        <c:crosses val="autoZero"/>
        <c:crossBetween val="between"/>
      </c:valAx>
      <c:spPr>
        <a:noFill/>
        <a:ln w="25379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總捐獻</c:v>
                </c:pt>
              </c:strCache>
            </c:strRef>
          </c:tx>
          <c:invertIfNegative val="0"/>
          <c:cat>
            <c:strRef>
              <c:f>工作表1!$A$2:$A$6</c:f>
              <c:strCache>
                <c:ptCount val="5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</c:strCache>
            </c:str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7918179</c:v>
                </c:pt>
                <c:pt idx="1">
                  <c:v>9295867</c:v>
                </c:pt>
                <c:pt idx="2">
                  <c:v>10570897</c:v>
                </c:pt>
                <c:pt idx="3">
                  <c:v>9392699</c:v>
                </c:pt>
                <c:pt idx="4">
                  <c:v>11354889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1F-43B3-86B0-16BB95AB6CF3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年度基金AF</c:v>
                </c:pt>
              </c:strCache>
            </c:strRef>
          </c:tx>
          <c:invertIfNegative val="0"/>
          <c:cat>
            <c:strRef>
              <c:f>工作表1!$A$2:$A$6</c:f>
              <c:strCache>
                <c:ptCount val="5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</c:strCache>
            </c:strRef>
          </c:cat>
          <c:val>
            <c:numRef>
              <c:f>工作表1!$C$2:$C$6</c:f>
              <c:numCache>
                <c:formatCode>General</c:formatCode>
                <c:ptCount val="5"/>
                <c:pt idx="0">
                  <c:v>4876819</c:v>
                </c:pt>
                <c:pt idx="1">
                  <c:v>5313697</c:v>
                </c:pt>
                <c:pt idx="2">
                  <c:v>6281767</c:v>
                </c:pt>
                <c:pt idx="3">
                  <c:v>5579248</c:v>
                </c:pt>
                <c:pt idx="4">
                  <c:v>7320566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1F-43B3-86B0-16BB95AB6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9820984"/>
        <c:axId val="499821376"/>
      </c:barChart>
      <c:catAx>
        <c:axId val="499820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pPr>
            <a:endParaRPr lang="zh-TW"/>
          </a:p>
        </c:txPr>
        <c:crossAx val="499821376"/>
        <c:crosses val="autoZero"/>
        <c:auto val="1"/>
        <c:lblAlgn val="ctr"/>
        <c:lblOffset val="100"/>
        <c:noMultiLvlLbl val="0"/>
      </c:catAx>
      <c:valAx>
        <c:axId val="499821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pPr>
            <a:endParaRPr lang="zh-TW"/>
          </a:p>
        </c:txPr>
        <c:crossAx val="499820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9388659953813446"/>
          <c:y val="3.414394467316078E-2"/>
          <c:w val="0.19377747336249851"/>
          <c:h val="0.16753310823913217"/>
        </c:manualLayout>
      </c:layout>
      <c:overlay val="0"/>
      <c:txPr>
        <a:bodyPr/>
        <a:lstStyle/>
        <a:p>
          <a:pPr>
            <a:defRPr>
              <a:latin typeface="標楷體" panose="03000509000000000000" pitchFamily="65" charset="-120"/>
              <a:ea typeface="標楷體" panose="03000509000000000000" pitchFamily="65" charset="-120"/>
            </a:defRPr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8AC2A-512B-45EF-A3C3-1FEA20E6D121}" type="datetimeFigureOut">
              <a:rPr lang="zh-TW" altLang="en-US" smtClean="0"/>
              <a:t>2018/4/14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28669-BB9C-41AB-A5E9-E70189C263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8037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A436D91-3351-40BF-AFA3-D124BE66216A}" type="datetimeFigureOut">
              <a:rPr lang="zh-TW" altLang="en-US"/>
              <a:pPr>
                <a:defRPr/>
              </a:pPr>
              <a:t>2018/4/14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3C67FF1-B7E5-4DFC-BDCC-4F74FB0B3B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4843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A30B-D075-4DB4-AB1F-3D9561DC8AEB}" type="slidenum">
              <a:rPr lang="zh-TW" altLang="en-US">
                <a:solidFill>
                  <a:prstClr val="black"/>
                </a:solidFill>
              </a:rPr>
              <a:pPr/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25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0495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endParaRPr lang="zh-TW" altLang="en-US" sz="1600" dirty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32FE40-6B5E-4B93-A16F-62FB2FB2B2D6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12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zh-TW" sz="1600" dirty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DC2F8A-96BD-4D40-A7D1-E7A6DDDB871D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29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備忘稿版面配置區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zh-TW" altLang="en-US" sz="1600" dirty="0">
              <a:latin typeface="+mn-ea"/>
            </a:endParaRPr>
          </a:p>
        </p:txBody>
      </p:sp>
      <p:sp>
        <p:nvSpPr>
          <p:cNvPr id="3379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715690-06B7-42B4-9894-97856B258623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6244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zh-TW" altLang="en-US" sz="1600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67FF1-B7E5-4DFC-BDCC-4F74FB0B3B45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301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zh-TW" altLang="en-US" sz="1600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67FF1-B7E5-4DFC-BDCC-4F74FB0B3B45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2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備忘稿版面配置區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zh-TW" altLang="en-US" sz="1600" dirty="0">
              <a:latin typeface="+mn-ea"/>
            </a:endParaRPr>
          </a:p>
        </p:txBody>
      </p:sp>
      <p:sp>
        <p:nvSpPr>
          <p:cNvPr id="3789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93D703-9CF0-4908-B330-4F44EFE12CD8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0849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備忘稿版面配置區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en-US" altLang="zh-TW" sz="1600" dirty="0">
              <a:latin typeface="+mn-ea"/>
            </a:endParaRPr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6E7D39-5F75-4448-875A-7B2803218B3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3530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67FF1-B7E5-4DFC-BDCC-4F74FB0B3B45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577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zh-TW" altLang="en-US" sz="1200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67FF1-B7E5-4DFC-BDCC-4F74FB0B3B45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3475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51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0B3E384-6F52-4E82-8D5D-FE45A46313B6}" type="slidenum">
              <a:rPr lang="zh-TW" altLang="en-US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9373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10CFB-FF56-4FF0-A3F7-D5AE05C32A79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5156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endParaRPr lang="zh-TW" altLang="en-US" sz="1600" dirty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10CFB-FF56-4FF0-A3F7-D5AE05C32A79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5156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1905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52D9B-815A-4D29-AED1-D919F97EFB84}" type="slidenum">
              <a:rPr lang="en-US" altLang="zh-TW">
                <a:solidFill>
                  <a:prstClr val="black"/>
                </a:solidFill>
              </a:rPr>
              <a:pPr/>
              <a:t>24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zh-TW" altLang="zh-TW" sz="1600" dirty="0">
              <a:latin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3314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67FF1-B7E5-4DFC-BDCC-4F74FB0B3B4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8457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備忘稿版面配置區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zh-TW" altLang="en-US" sz="1600" dirty="0">
              <a:latin typeface="+mn-ea"/>
            </a:endParaRPr>
          </a:p>
        </p:txBody>
      </p:sp>
      <p:sp>
        <p:nvSpPr>
          <p:cNvPr id="5632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63EA342-7AD6-429A-8748-4B7630A027A2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31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備忘稿版面配置區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zh-TW" altLang="en-US" sz="1600" dirty="0">
              <a:latin typeface="+mn-ea"/>
            </a:endParaRPr>
          </a:p>
        </p:txBody>
      </p:sp>
      <p:sp>
        <p:nvSpPr>
          <p:cNvPr id="5632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63EA342-7AD6-429A-8748-4B7630A027A2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166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3EE58-04F0-49D0-A6ED-163BC8580313}" type="slidenum">
              <a:rPr lang="en-US" altLang="zh-TW">
                <a:solidFill>
                  <a:prstClr val="black"/>
                </a:solidFill>
              </a:rPr>
              <a:pPr/>
              <a:t>28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TW" altLang="zh-TW" sz="1600" dirty="0"/>
          </a:p>
        </p:txBody>
      </p:sp>
      <p:sp>
        <p:nvSpPr>
          <p:cNvPr id="77827" name="投影片編號版面配置區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A667C69-5F6A-4827-984F-A2025B2DAC3B}" type="slidenum">
              <a:rPr kumimoji="0" lang="zh-TW" altLang="en-US" sz="1200">
                <a:solidFill>
                  <a:prstClr val="black"/>
                </a:solidFill>
                <a:latin typeface="Calibri"/>
                <a:ea typeface="新細明體"/>
              </a:rPr>
              <a:pPr algn="r">
                <a:defRPr/>
              </a:pPr>
              <a:t>28</a:t>
            </a:fld>
            <a:endParaRPr kumimoji="0" lang="en-US" altLang="zh-TW" sz="1200">
              <a:solidFill>
                <a:prstClr val="black"/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636137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zh-TW" altLang="en-US" sz="1600" dirty="0"/>
          </a:p>
        </p:txBody>
      </p:sp>
      <p:sp>
        <p:nvSpPr>
          <p:cNvPr id="1945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7BC8B-7617-4CE9-8FA2-D2C4E7A9E7A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4581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1897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1363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1413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8613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5813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3013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0213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7413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4613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DF1B1F0E-F9B8-48FB-9CDF-C543E8A3C96B}" type="slidenum">
              <a:rPr lang="en-US" altLang="zh-TW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defTabSz="455613" eaLnBrk="1" hangingPunct="1">
              <a:lnSpc>
                <a:spcPct val="150000"/>
              </a:lnSpc>
            </a:pPr>
            <a:endParaRPr lang="zh-TW" altLang="zh-TW" sz="1600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75525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zh-TW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67FF1-B7E5-4DFC-BDCC-4F74FB0B3B45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4125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zh-TW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67FF1-B7E5-4DFC-BDCC-4F74FB0B3B45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7552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67FF1-B7E5-4DFC-BDCC-4F74FB0B3B45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3494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備忘稿版面配置區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zh-TW" altLang="en-US" sz="1600" dirty="0">
              <a:latin typeface="+mn-ea"/>
            </a:endParaRPr>
          </a:p>
        </p:txBody>
      </p:sp>
      <p:sp>
        <p:nvSpPr>
          <p:cNvPr id="6246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EC5D10E-FF18-4E30-B588-AC5CC07E9A97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37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59FAC-82A4-4236-BB5A-9148A538F899}" type="datetimeFigureOut">
              <a:rPr lang="zh-TW" altLang="en-US"/>
              <a:pPr>
                <a:defRPr/>
              </a:pPr>
              <a:t>2018/4/14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82063-6E70-4153-84A9-CEBF0D6C6FA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73C8E-7A87-48C6-A52A-9582CB7B5F92}" type="datetimeFigureOut">
              <a:rPr lang="zh-TW" altLang="en-US"/>
              <a:pPr>
                <a:defRPr/>
              </a:pPr>
              <a:t>2018/4/14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95300-D219-4832-B009-B807E4EA904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E528A-29F0-4F38-A449-CF6102CFB2D2}" type="datetimeFigureOut">
              <a:rPr lang="zh-TW" altLang="en-US"/>
              <a:pPr>
                <a:defRPr/>
              </a:pPr>
              <a:t>2018/4/14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7DD0D-B3BE-4EA2-914A-391C47AAA6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752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640036" y="1600200"/>
            <a:ext cx="4083016" cy="39825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>
              <a:defRPr sz="18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1983275" cy="1948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 marL="0" indent="0" algn="l">
              <a:buNone/>
              <a:defRPr sz="16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4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2527634" y="1606711"/>
            <a:ext cx="2013627" cy="1948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 marL="0" indent="0" algn="l">
              <a:buNone/>
              <a:defRPr sz="16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4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628012"/>
            <a:ext cx="1983275" cy="1948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 marL="0" indent="0" algn="l">
              <a:buNone/>
              <a:defRPr sz="16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4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2527634" y="3634523"/>
            <a:ext cx="2013627" cy="1948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 marL="0" indent="0" algn="l">
              <a:buNone/>
              <a:defRPr sz="16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12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57200" y="1606711"/>
            <a:ext cx="4084061" cy="1948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 marL="0" indent="0" algn="l">
              <a:buNone/>
              <a:defRPr sz="16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4"/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640036" y="1600200"/>
            <a:ext cx="4083016" cy="39825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>
              <a:defRPr sz="18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628012"/>
            <a:ext cx="1983275" cy="1948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 marL="0" indent="0" algn="l">
              <a:buNone/>
              <a:defRPr sz="16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4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2527634" y="3634523"/>
            <a:ext cx="2013627" cy="1948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 marL="0" indent="0" algn="l">
              <a:buNone/>
              <a:defRPr sz="16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23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58F"/>
                </a:solidFill>
              </a:defRPr>
            </a:lvl1pPr>
            <a:lvl2pPr>
              <a:defRPr>
                <a:solidFill>
                  <a:srgbClr val="17458F"/>
                </a:solidFill>
              </a:defRPr>
            </a:lvl2pPr>
            <a:lvl3pPr>
              <a:defRPr>
                <a:solidFill>
                  <a:srgbClr val="17458F"/>
                </a:solidFill>
              </a:defRPr>
            </a:lvl3pPr>
            <a:lvl4pPr>
              <a:defRPr>
                <a:solidFill>
                  <a:srgbClr val="17458F"/>
                </a:solidFill>
              </a:defRPr>
            </a:lvl4pPr>
            <a:lvl5pPr>
              <a:defRPr>
                <a:solidFill>
                  <a:srgbClr val="17458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AE380-366B-4F80-8FA5-C621186A97B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1532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5311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>
              <a:defRPr sz="18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>
              <a:defRPr sz="18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3156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7458F"/>
                </a:solidFill>
              </a:defRPr>
            </a:lvl1pPr>
            <a:lvl2pPr>
              <a:defRPr sz="2000">
                <a:solidFill>
                  <a:srgbClr val="17458F"/>
                </a:solidFill>
              </a:defRPr>
            </a:lvl2pPr>
            <a:lvl3pPr>
              <a:defRPr sz="1800">
                <a:solidFill>
                  <a:srgbClr val="17458F"/>
                </a:solidFill>
              </a:defRPr>
            </a:lvl3pPr>
            <a:lvl4pPr>
              <a:defRPr sz="1600">
                <a:solidFill>
                  <a:srgbClr val="17458F"/>
                </a:solidFill>
              </a:defRPr>
            </a:lvl4pPr>
            <a:lvl5pPr>
              <a:defRPr sz="1600">
                <a:solidFill>
                  <a:srgbClr val="17458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7458F"/>
                </a:solidFill>
              </a:defRPr>
            </a:lvl1pPr>
            <a:lvl2pPr>
              <a:defRPr sz="2000">
                <a:solidFill>
                  <a:srgbClr val="17458F"/>
                </a:solidFill>
              </a:defRPr>
            </a:lvl2pPr>
            <a:lvl3pPr>
              <a:defRPr sz="1800">
                <a:solidFill>
                  <a:srgbClr val="17458F"/>
                </a:solidFill>
              </a:defRPr>
            </a:lvl3pPr>
            <a:lvl4pPr>
              <a:defRPr sz="1600">
                <a:solidFill>
                  <a:srgbClr val="17458F"/>
                </a:solidFill>
              </a:defRPr>
            </a:lvl4pPr>
            <a:lvl5pPr>
              <a:defRPr sz="1600">
                <a:solidFill>
                  <a:srgbClr val="17458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8494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05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448D3-A4E6-4942-8A4E-B38EC6EA9DFD}" type="datetimeFigureOut">
              <a:rPr lang="zh-TW" altLang="en-US"/>
              <a:pPr>
                <a:defRPr/>
              </a:pPr>
              <a:t>2018/4/14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A0B85-2CA2-4D0E-9933-820085D83E8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283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3505200"/>
            <a:ext cx="8686800" cy="1828800"/>
          </a:xfrm>
          <a:prstGeom prst="rect">
            <a:avLst/>
          </a:prstGeom>
          <a:noFill/>
          <a:effectLst/>
        </p:spPr>
        <p:txBody>
          <a:bodyPr lIns="0" tIns="0" rIns="0" bIns="0"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993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1EDA4-72F2-4EE3-AB4E-F2EC57E0873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49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AB896-E106-42C4-8A49-EAD7590F55E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0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FB9BA-2252-4A44-8FA1-D474F9B0847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54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F4969-0684-4249-9805-8A00D5B064F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1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77283-B33D-4468-8B63-7AEAD9C62E3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07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05DEC-0EBC-4AFC-9E17-7B98B81531B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47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23085-A740-46A4-A013-1F79BE05146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784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BBFA1-1E0A-4BD4-AC8A-A4A45A02982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0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1788D-D954-4214-8B75-E514273E5D93}" type="datetimeFigureOut">
              <a:rPr lang="zh-TW" altLang="en-US"/>
              <a:pPr>
                <a:defRPr/>
              </a:pPr>
              <a:t>2018/4/14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1BD83-8443-4840-AACC-57FEB80B61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8E9B4-2E6B-4E21-B2E6-3ADC4965807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92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EA707-7AF7-42BF-BA6E-6EC50EA3160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64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71210-9A7E-44ED-839E-2BDE04EABB3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6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C84C-C2F4-4FA0-88FD-9332C386973F}" type="datetimeFigureOut">
              <a:rPr lang="zh-TW" altLang="en-US"/>
              <a:pPr>
                <a:defRPr/>
              </a:pPr>
              <a:t>2018/4/14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87D76-011D-482A-8F9A-10468E67C2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44D5-8670-460A-85CA-A69D00A4B479}" type="datetimeFigureOut">
              <a:rPr lang="zh-TW" altLang="en-US"/>
              <a:pPr>
                <a:defRPr/>
              </a:pPr>
              <a:t>2018/4/14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8E6EB-7E86-4A15-92ED-6464CEFF89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FD934-8976-453D-95DF-44C1C2A166E6}" type="datetimeFigureOut">
              <a:rPr lang="zh-TW" altLang="en-US"/>
              <a:pPr>
                <a:defRPr/>
              </a:pPr>
              <a:t>2018/4/14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4B97-1003-44C3-BCF8-9273B4FDBB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E55A8-E630-4456-A0F3-C0D1C861B5D9}" type="datetimeFigureOut">
              <a:rPr lang="zh-TW" altLang="en-US"/>
              <a:pPr>
                <a:defRPr/>
              </a:pPr>
              <a:t>2018/4/14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41BB1-0EFC-4DE6-822E-F04ECF074B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4B97E-31F4-447E-9F19-A430BD84F935}" type="datetimeFigureOut">
              <a:rPr lang="zh-TW" altLang="en-US"/>
              <a:pPr>
                <a:defRPr/>
              </a:pPr>
              <a:t>2018/4/14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9A9F7-2E41-4B43-8AE3-20F0A787A88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4F9A-F783-41F3-B7FD-7921EA5C7C97}" type="datetimeFigureOut">
              <a:rPr lang="zh-TW" altLang="en-US"/>
              <a:pPr>
                <a:defRPr/>
              </a:pPr>
              <a:t>2018/4/14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1189E-96EE-47F4-8810-75D81D251D9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-681038" y="3141663"/>
            <a:ext cx="3597276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30BE960-389B-45A6-9FEF-CE89D2D3FA61}" type="datetimeFigureOut">
              <a:rPr lang="zh-TW" altLang="en-US"/>
              <a:pPr>
                <a:defRPr/>
              </a:pPr>
              <a:t>2018/4/14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BC539B8-3FA0-4917-8851-784D8308F5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32" name="Picture 5" descr="d:\admin\Desktop\rotary_logo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1750" y="6308725"/>
            <a:ext cx="131921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admin\AppData\Local\Temp\Rar$DIa0.819\T1819EN_PMS-C.png"/>
          <p:cNvPicPr>
            <a:picLocks noChangeAspect="1" noChangeArrowheads="1"/>
          </p:cNvPicPr>
          <p:nvPr userDrawn="1"/>
        </p:nvPicPr>
        <p:blipFill rotWithShape="1"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0"/>
          <a:stretch/>
        </p:blipFill>
        <p:spPr bwMode="auto">
          <a:xfrm>
            <a:off x="2555776" y="1844824"/>
            <a:ext cx="4004309" cy="33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\AppData\Local\Microsoft\Windows\Temporary Internet Files\Content.IE5\7LWTZ4LQ\theme17-18_en\T17-18_EN\T1718EN_PMS-C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402" y="13444"/>
            <a:ext cx="13747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admin\AppData\Local\Temp\Rar$DIa0.819\T1819EN_PMS-C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41" y="-38568"/>
            <a:ext cx="878541" cy="87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1" r:id="rId2"/>
    <p:sldLayoutId id="2147483750" r:id="rId3"/>
    <p:sldLayoutId id="2147483749" r:id="rId4"/>
    <p:sldLayoutId id="2147483748" r:id="rId5"/>
    <p:sldLayoutId id="2147483747" r:id="rId6"/>
    <p:sldLayoutId id="2147483746" r:id="rId7"/>
    <p:sldLayoutId id="2147483745" r:id="rId8"/>
    <p:sldLayoutId id="2147483744" r:id="rId9"/>
    <p:sldLayoutId id="2147483743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sz="2400">
              <a:solidFill>
                <a:srgbClr val="E7E7E8"/>
              </a:solidFill>
            </a:endParaRP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391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fld id="{9F8E6DFD-A68D-4814-B723-81D54DBF4CE1}" type="slidenum">
              <a:rPr lang="en-US" altLang="zh-TW" smtClean="0">
                <a:ea typeface="新細明體" pitchFamily="18" charset="-120"/>
              </a:rPr>
              <a:pPr/>
              <a:t>‹#›</a:t>
            </a:fld>
            <a:endParaRPr lang="en-US" altLang="zh-TW">
              <a:ea typeface="新細明體" pitchFamily="18" charset="-120"/>
            </a:endParaRPr>
          </a:p>
        </p:txBody>
      </p:sp>
      <p:pic>
        <p:nvPicPr>
          <p:cNvPr id="3078" name="Picture 10" descr="TRF100_lockup_R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95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14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4" r:id="rId1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bg1"/>
          </a:solidFill>
          <a:latin typeface="Arial Narrow"/>
          <a:ea typeface="Arial Narrow" panose="020B0606020202030204" pitchFamily="34" charset="0"/>
          <a:cs typeface="Arial Narrow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anose="020B060602020203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anose="020B060602020203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anose="020B060602020203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anose="020B0606020202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05DAA"/>
          </a:solidFill>
          <a:latin typeface="Georgia"/>
          <a:ea typeface="Georgia" panose="02040502050405020303" pitchFamily="18" charset="0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05DAA"/>
          </a:solidFill>
          <a:latin typeface="Georgia"/>
          <a:ea typeface="Georgia" panose="02040502050405020303" pitchFamily="18" charset="0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5DAA"/>
          </a:solidFill>
          <a:latin typeface="Georgia"/>
          <a:ea typeface="Georgia" panose="02040502050405020303" pitchFamily="18" charset="0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5DAA"/>
          </a:solidFill>
          <a:latin typeface="Georgia"/>
          <a:ea typeface="Georgia" panose="02040502050405020303" pitchFamily="18" charset="0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5DAA"/>
          </a:solidFill>
          <a:latin typeface="Georgia"/>
          <a:ea typeface="Georgia" panose="02040502050405020303" pitchFamily="18" charset="0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pPr>
              <a:defRPr/>
            </a:pPr>
            <a:fld id="{0339453B-0342-4B5D-9AFA-583D1A007743}" type="slidenum">
              <a:rPr lang="en-US" altLang="zh-TW">
                <a:solidFill>
                  <a:srgbClr val="000000"/>
                </a:solidFill>
                <a:latin typeface="Arial"/>
                <a:ea typeface="新細明體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Arial"/>
              <a:ea typeface="新細明體"/>
            </a:endParaRPr>
          </a:p>
        </p:txBody>
      </p:sp>
      <p:pic>
        <p:nvPicPr>
          <p:cNvPr id="1031" name="Picture 2" descr="C:\Users\admin\AppData\Local\Microsoft\Windows\Temporary Internet Files\Content.IE5\7LWTZ4LQ\theme17-18_en\T17-18_EN\T1718EN_PMS-C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2700"/>
            <a:ext cx="13747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d:\admin\Desktop\rotary_logo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6324600"/>
            <a:ext cx="131921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\AppData\Local\Temp\Rar$DIa0.819\T1819EN_PMS-C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38100"/>
            <a:ext cx="8778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10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2861" y="-243408"/>
            <a:ext cx="9081139" cy="237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kumimoji="0" lang="zh-TW" altLang="en-US" sz="4700" b="1" dirty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en-US" altLang="zh-TW" sz="4700" dirty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4700" dirty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4000" dirty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 國際扶輪</a:t>
            </a:r>
            <a:r>
              <a:rPr kumimoji="0" lang="en-US" altLang="zh-TW" sz="4000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3462</a:t>
            </a:r>
            <a:r>
              <a:rPr kumimoji="0" lang="zh-TW" altLang="en-US" sz="4000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地區 </a:t>
            </a:r>
            <a:endParaRPr kumimoji="0" lang="en-US" altLang="zh-TW" sz="4000" dirty="0">
              <a:solidFill>
                <a:srgbClr val="003399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kumimoji="0" lang="en-US" altLang="zh-TW" sz="4000" dirty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2018-19</a:t>
            </a:r>
            <a:r>
              <a:rPr kumimoji="0" lang="zh-TW" altLang="en-US" sz="4000" dirty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年度</a:t>
            </a:r>
            <a:endParaRPr kumimoji="0" lang="en-US" altLang="zh-TW" sz="4000" dirty="0">
              <a:solidFill>
                <a:srgbClr val="003399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kumimoji="0" lang="zh-TW" altLang="en-US" sz="4000" dirty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地區扶輪</a:t>
            </a:r>
            <a:r>
              <a:rPr kumimoji="0" lang="zh-TW" altLang="en-US" sz="4000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基金</a:t>
            </a:r>
            <a:endParaRPr kumimoji="0" lang="en-US" altLang="zh-TW" sz="4000" dirty="0">
              <a:solidFill>
                <a:srgbClr val="003399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kumimoji="0" lang="en-US" altLang="zh-TW" sz="4700" dirty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4700" dirty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5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扶</a:t>
            </a:r>
            <a:r>
              <a:rPr kumimoji="0" lang="zh-TW" altLang="en-US" sz="5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輪</a:t>
            </a:r>
            <a:r>
              <a:rPr kumimoji="0" lang="zh-TW" altLang="en-US" sz="5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基金會業務現況與目標</a:t>
            </a:r>
            <a:r>
              <a:rPr kumimoji="0" lang="zh-TW" altLang="en-US" sz="5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zh-TW" altLang="en-US" sz="5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4400" b="1" dirty="0">
                <a:solidFill>
                  <a:srgbClr val="F7273B"/>
                </a:solidFill>
                <a:latin typeface="標楷體" pitchFamily="65" charset="-120"/>
                <a:ea typeface="標楷體" pitchFamily="65" charset="-120"/>
              </a:rPr>
              <a:t>               </a:t>
            </a:r>
            <a:r>
              <a:rPr kumimoji="0" lang="zh-TW" altLang="en-US" sz="3600" dirty="0">
                <a:solidFill>
                  <a:srgbClr val="0563C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zh-TW" altLang="en-US" sz="3600" dirty="0">
                <a:solidFill>
                  <a:srgbClr val="0563C1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3600" dirty="0">
                <a:solidFill>
                  <a:srgbClr val="0563C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zh-TW" altLang="en-US" sz="3600" dirty="0">
                <a:solidFill>
                  <a:srgbClr val="0563C1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4700" dirty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kumimoji="0" lang="zh-TW" altLang="en-US" sz="3600" dirty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zh-TW" altLang="en-US" sz="3600" dirty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</a:br>
            <a:endParaRPr kumimoji="0" lang="zh-TW" altLang="en-US" sz="3600" dirty="0">
              <a:solidFill>
                <a:srgbClr val="00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5467" y="5013176"/>
            <a:ext cx="6221502" cy="1742941"/>
          </a:xfrm>
          <a:prstGeom prst="rect">
            <a:avLst/>
          </a:prstGeom>
          <a:gradFill rotWithShape="0">
            <a:gsLst>
              <a:gs pos="0">
                <a:srgbClr val="FFCCFF">
                  <a:alpha val="7001"/>
                </a:srgbClr>
              </a:gs>
              <a:gs pos="50000">
                <a:srgbClr val="FFCCFF">
                  <a:gamma/>
                  <a:tint val="56078"/>
                  <a:invGamma/>
                </a:srgbClr>
              </a:gs>
              <a:gs pos="100000">
                <a:srgbClr val="FFCCFF">
                  <a:alpha val="7001"/>
                </a:srgbClr>
              </a:gs>
            </a:gsLst>
            <a:lin ang="5400000" scaled="1"/>
          </a:gradFill>
          <a:ln>
            <a:noFill/>
            <a:miter lim="800000"/>
            <a:headEnd/>
            <a:tailEnd/>
          </a:ln>
          <a:ex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67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88066" name="Rectangle 3"/>
          <p:cNvSpPr>
            <a:spLocks noGrp="1"/>
          </p:cNvSpPr>
          <p:nvPr>
            <p:ph type="body" idx="1"/>
          </p:nvPr>
        </p:nvSpPr>
        <p:spPr>
          <a:xfrm>
            <a:off x="1187450" y="1773238"/>
            <a:ext cx="7056438" cy="43815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altLang="zh-TW" sz="7200" i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7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TRF</a:t>
            </a:r>
            <a:r>
              <a:rPr lang="zh-TW" altLang="en-US" sz="7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業務現況</a:t>
            </a:r>
            <a:r>
              <a:rPr lang="en-US" altLang="zh-TW" sz="7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7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84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 txBox="1">
            <a:spLocks/>
          </p:cNvSpPr>
          <p:nvPr/>
        </p:nvSpPr>
        <p:spPr bwMode="auto">
          <a:xfrm>
            <a:off x="684213" y="0"/>
            <a:ext cx="7886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kumimoji="0" lang="en-US" altLang="zh-TW" sz="4400" dirty="0">
                <a:solidFill>
                  <a:srgbClr val="660033"/>
                </a:solidFill>
                <a:latin typeface="Calibri" pitchFamily="34" charset="0"/>
                <a:ea typeface="標楷體" pitchFamily="65" charset="-120"/>
              </a:rPr>
              <a:t>TRF</a:t>
            </a:r>
            <a:r>
              <a:rPr kumimoji="0" lang="zh-TW" altLang="en-US" sz="4400" dirty="0">
                <a:solidFill>
                  <a:srgbClr val="660033"/>
                </a:solidFill>
                <a:latin typeface="Calibri" pitchFamily="34" charset="0"/>
                <a:ea typeface="標楷體" pitchFamily="65" charset="-120"/>
              </a:rPr>
              <a:t>近十年總捐獻狀況</a:t>
            </a:r>
          </a:p>
        </p:txBody>
      </p:sp>
      <p:graphicFrame>
        <p:nvGraphicFramePr>
          <p:cNvPr id="2" name="圖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252847"/>
              </p:ext>
            </p:extLst>
          </p:nvPr>
        </p:nvGraphicFramePr>
        <p:xfrm>
          <a:off x="414338" y="1385888"/>
          <a:ext cx="8426450" cy="547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4451" name="Rectangle 2"/>
          <p:cNvSpPr txBox="1">
            <a:spLocks/>
          </p:cNvSpPr>
          <p:nvPr/>
        </p:nvSpPr>
        <p:spPr bwMode="auto">
          <a:xfrm>
            <a:off x="-60247" y="638175"/>
            <a:ext cx="1854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</a:pPr>
            <a:r>
              <a:rPr kumimoji="0" lang="zh-TW" altLang="en-US" sz="1600" dirty="0">
                <a:solidFill>
                  <a:srgbClr val="660033"/>
                </a:solidFill>
                <a:latin typeface="Calibri Light" pitchFamily="34" charset="0"/>
                <a:ea typeface="標楷體" pitchFamily="65" charset="-120"/>
              </a:rPr>
              <a:t>單位：百萬</a:t>
            </a:r>
            <a:r>
              <a:rPr kumimoji="0" lang="en-US" altLang="zh-TW" sz="1600" dirty="0">
                <a:solidFill>
                  <a:srgbClr val="660033"/>
                </a:solidFill>
                <a:latin typeface="Calibri Light" pitchFamily="34" charset="0"/>
                <a:ea typeface="標楷體" pitchFamily="65" charset="-120"/>
              </a:rPr>
              <a:t>(</a:t>
            </a:r>
            <a:r>
              <a:rPr kumimoji="0" lang="zh-TW" altLang="en-US" sz="1600" dirty="0">
                <a:solidFill>
                  <a:srgbClr val="660033"/>
                </a:solidFill>
                <a:latin typeface="Calibri Light" pitchFamily="34" charset="0"/>
                <a:ea typeface="標楷體" pitchFamily="65" charset="-120"/>
              </a:rPr>
              <a:t>美元</a:t>
            </a:r>
            <a:r>
              <a:rPr kumimoji="0" lang="en-US" altLang="zh-TW" sz="1600" dirty="0">
                <a:solidFill>
                  <a:srgbClr val="660033"/>
                </a:solidFill>
                <a:latin typeface="Calibri Light" pitchFamily="34" charset="0"/>
                <a:ea typeface="標楷體" pitchFamily="65" charset="-120"/>
              </a:rPr>
              <a:t>)</a:t>
            </a:r>
            <a:endParaRPr kumimoji="0" lang="zh-TW" altLang="en-US" sz="1600" dirty="0">
              <a:solidFill>
                <a:srgbClr val="660033"/>
              </a:solidFill>
              <a:latin typeface="Calibri Light" pitchFamily="34" charset="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65224" y="1000124"/>
            <a:ext cx="2232025" cy="5746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1917</a:t>
            </a:r>
            <a:r>
              <a:rPr lang="zh-TW" altLang="en-US" sz="20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UDS$26.5</a:t>
            </a:r>
            <a:endParaRPr lang="zh-TW" altLang="en-US" sz="20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3563938" y="1143000"/>
            <a:ext cx="2520950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90470" y="1000124"/>
            <a:ext cx="2414588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2017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UDS$304.4 M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444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191827" y="1988840"/>
            <a:ext cx="878522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617538" eaLnBrk="0" hangingPunct="0"/>
            <a:r>
              <a:rPr kumimoji="0" lang="en-US" altLang="zh-TW" sz="5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MS PGothic" pitchFamily="34" charset="-128"/>
              </a:rPr>
              <a:t>$</a:t>
            </a:r>
            <a:r>
              <a:rPr kumimoji="0" lang="en-US" altLang="zh-TW" sz="6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MS PGothic" pitchFamily="34" charset="-128"/>
              </a:rPr>
              <a:t>3</a:t>
            </a:r>
            <a:r>
              <a:rPr kumimoji="0" lang="zh-TW" altLang="en-US" sz="6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MS PGothic" pitchFamily="34" charset="-128"/>
              </a:rPr>
              <a:t>億</a:t>
            </a:r>
            <a:r>
              <a:rPr kumimoji="0" lang="en-US" altLang="zh-TW" sz="6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MS PGothic" pitchFamily="34" charset="-128"/>
              </a:rPr>
              <a:t>440</a:t>
            </a:r>
            <a:r>
              <a:rPr kumimoji="0" lang="zh-TW" altLang="en-US" sz="6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MS PGothic" pitchFamily="34" charset="-128"/>
              </a:rPr>
              <a:t>萬美元</a:t>
            </a:r>
            <a:endParaRPr kumimoji="0" lang="en-US" altLang="zh-TW" sz="5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MS PGothic" pitchFamily="34" charset="-128"/>
            </a:endParaRPr>
          </a:p>
          <a:p>
            <a:pPr defTabSz="617538" eaLnBrk="0" hangingPunct="0"/>
            <a:r>
              <a:rPr kumimoji="0" lang="zh-TW" altLang="en-US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MS PGothic" pitchFamily="34" charset="-128"/>
              </a:rPr>
              <a:t>        年度基金</a:t>
            </a:r>
            <a:r>
              <a:rPr kumimoji="0" lang="en-US" altLang="zh-TW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MS PGothic" pitchFamily="34" charset="-128"/>
              </a:rPr>
              <a:t>: 1.402</a:t>
            </a:r>
            <a:r>
              <a:rPr kumimoji="0" lang="zh-TW" altLang="en-US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MS PGothic" pitchFamily="34" charset="-128"/>
              </a:rPr>
              <a:t>億</a:t>
            </a:r>
            <a:endParaRPr kumimoji="0" lang="en-US" altLang="zh-TW" sz="4000" dirty="0">
              <a:solidFill>
                <a:prstClr val="black"/>
              </a:solidFill>
              <a:latin typeface="標楷體" pitchFamily="65" charset="-120"/>
              <a:ea typeface="標楷體" pitchFamily="65" charset="-120"/>
              <a:cs typeface="MS PGothic" pitchFamily="34" charset="-128"/>
            </a:endParaRPr>
          </a:p>
          <a:p>
            <a:pPr defTabSz="617538" eaLnBrk="0" hangingPunct="0"/>
            <a:r>
              <a:rPr kumimoji="0" lang="zh-TW" altLang="en-US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MS PGothic" pitchFamily="34" charset="-128"/>
              </a:rPr>
              <a:t>根除小兒麻痺基金</a:t>
            </a:r>
            <a:r>
              <a:rPr kumimoji="0" lang="en-US" altLang="zh-TW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MS PGothic" pitchFamily="34" charset="-128"/>
              </a:rPr>
              <a:t>: 1.079</a:t>
            </a:r>
            <a:r>
              <a:rPr kumimoji="0" lang="zh-TW" altLang="en-US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MS PGothic" pitchFamily="34" charset="-128"/>
              </a:rPr>
              <a:t>億</a:t>
            </a:r>
            <a:endParaRPr kumimoji="0" lang="en-US" altLang="zh-TW" sz="4000" dirty="0">
              <a:solidFill>
                <a:prstClr val="black"/>
              </a:solidFill>
              <a:latin typeface="標楷體" pitchFamily="65" charset="-120"/>
              <a:ea typeface="標楷體" pitchFamily="65" charset="-120"/>
              <a:cs typeface="MS PGothic" pitchFamily="34" charset="-128"/>
            </a:endParaRPr>
          </a:p>
          <a:p>
            <a:pPr defTabSz="617538" eaLnBrk="0" hangingPunct="0"/>
            <a:r>
              <a:rPr kumimoji="0" lang="zh-TW" altLang="en-US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MS PGothic" pitchFamily="34" charset="-128"/>
              </a:rPr>
              <a:t>  永久</a:t>
            </a:r>
            <a:r>
              <a:rPr kumimoji="0" lang="en-US" altLang="zh-TW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MS PGothic" pitchFamily="34" charset="-128"/>
              </a:rPr>
              <a:t>(</a:t>
            </a:r>
            <a:r>
              <a:rPr kumimoji="0" lang="zh-TW" altLang="en-US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MS PGothic" pitchFamily="34" charset="-128"/>
              </a:rPr>
              <a:t>捐獻</a:t>
            </a:r>
            <a:r>
              <a:rPr kumimoji="0" lang="en-US" altLang="zh-TW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MS PGothic" pitchFamily="34" charset="-128"/>
              </a:rPr>
              <a:t>)</a:t>
            </a:r>
            <a:r>
              <a:rPr kumimoji="0" lang="zh-TW" altLang="en-US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MS PGothic" pitchFamily="34" charset="-128"/>
              </a:rPr>
              <a:t>基金</a:t>
            </a:r>
            <a:r>
              <a:rPr kumimoji="0" lang="en-US" altLang="zh-TW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MS PGothic" pitchFamily="34" charset="-128"/>
              </a:rPr>
              <a:t>: 2,840</a:t>
            </a:r>
            <a:r>
              <a:rPr kumimoji="0" lang="zh-TW" altLang="en-US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MS PGothic" pitchFamily="34" charset="-128"/>
              </a:rPr>
              <a:t>萬</a:t>
            </a:r>
            <a:endParaRPr kumimoji="0" lang="en-US" altLang="zh-TW" sz="4000" dirty="0">
              <a:solidFill>
                <a:prstClr val="black"/>
              </a:solidFill>
              <a:latin typeface="標楷體" pitchFamily="65" charset="-120"/>
              <a:ea typeface="標楷體" pitchFamily="65" charset="-120"/>
              <a:cs typeface="MS PGothic" pitchFamily="34" charset="-128"/>
            </a:endParaRPr>
          </a:p>
          <a:p>
            <a:pPr defTabSz="617538" eaLnBrk="0" hangingPunct="0"/>
            <a:r>
              <a:rPr kumimoji="0" lang="zh-TW" altLang="en-US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MS PGothic" pitchFamily="34" charset="-128"/>
              </a:rPr>
              <a:t>        其他捐獻</a:t>
            </a:r>
            <a:r>
              <a:rPr kumimoji="0" lang="en-US" altLang="zh-TW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MS PGothic" pitchFamily="34" charset="-128"/>
              </a:rPr>
              <a:t>: 2,790</a:t>
            </a:r>
            <a:r>
              <a:rPr kumimoji="0" lang="zh-TW" altLang="en-US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MS PGothic" pitchFamily="34" charset="-128"/>
              </a:rPr>
              <a:t>萬</a:t>
            </a:r>
            <a:endParaRPr kumimoji="0" lang="en-US" altLang="zh-TW" sz="4000" dirty="0">
              <a:solidFill>
                <a:prstClr val="black"/>
              </a:solidFill>
              <a:latin typeface="標楷體" pitchFamily="65" charset="-120"/>
              <a:ea typeface="標楷體" pitchFamily="65" charset="-120"/>
              <a:cs typeface="MS PGothic" pitchFamily="34" charset="-128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683568" y="476672"/>
            <a:ext cx="7596188" cy="87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kumimoji="0" lang="en-US" altLang="zh-TW" sz="44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2016-17</a:t>
            </a:r>
            <a:r>
              <a:rPr kumimoji="0" lang="zh-TW" altLang="en-US" sz="44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endParaRPr kumimoji="0" lang="en-US" altLang="zh-TW" sz="4400" dirty="0">
              <a:solidFill>
                <a:srgbClr val="6600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0" hangingPunct="0">
              <a:lnSpc>
                <a:spcPct val="90000"/>
              </a:lnSpc>
            </a:pPr>
            <a:r>
              <a:rPr kumimoji="0" lang="en-US" altLang="zh-TW" sz="44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TRF</a:t>
            </a:r>
            <a:r>
              <a:rPr kumimoji="0" lang="zh-TW" altLang="en-US" sz="44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捐獻總額及來源</a:t>
            </a:r>
          </a:p>
        </p:txBody>
      </p:sp>
    </p:spTree>
    <p:extLst>
      <p:ext uri="{BB962C8B-B14F-4D97-AF65-F5344CB8AC3E}">
        <p14:creationId xmlns:p14="http://schemas.microsoft.com/office/powerpoint/2010/main" val="36821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 txBox="1">
            <a:spLocks/>
          </p:cNvSpPr>
          <p:nvPr/>
        </p:nvSpPr>
        <p:spPr bwMode="auto">
          <a:xfrm>
            <a:off x="683568" y="0"/>
            <a:ext cx="748823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kumimoji="0" lang="en-US" altLang="zh-TW" sz="44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2016-17</a:t>
            </a:r>
            <a:r>
              <a:rPr kumimoji="0" lang="zh-TW" altLang="en-US" sz="44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年度全球捐獻前十名</a:t>
            </a:r>
          </a:p>
        </p:txBody>
      </p:sp>
      <p:graphicFrame>
        <p:nvGraphicFramePr>
          <p:cNvPr id="3" name="內容版面配置區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760151"/>
              </p:ext>
            </p:extLst>
          </p:nvPr>
        </p:nvGraphicFramePr>
        <p:xfrm>
          <a:off x="3175" y="1296988"/>
          <a:ext cx="9140825" cy="4972055"/>
        </p:xfrm>
        <a:graphic>
          <a:graphicData uri="http://schemas.openxmlformats.org/drawingml/2006/table">
            <a:tbl>
              <a:tblPr/>
              <a:tblGrid>
                <a:gridCol w="546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6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1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34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04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44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937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3821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2573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排名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5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國家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5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年度基金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AF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5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人均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AF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5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根除小兒麻痺</a:t>
                      </a:r>
                      <a:endParaRPr kumimoji="0" lang="en-US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等疾病基金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5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其他基金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5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永久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捐獻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基金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5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總捐獻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5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人均總捐獻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5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United States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47,869,147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88,223,912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4,960,707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12,496,574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153,550,340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472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India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10,268,053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1,923,479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5,454,914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2,368,171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20,014,617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Japan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13,229,246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2,168,072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288,678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2,002,602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17,688,598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Korea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13,940,197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231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328,318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461,774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1,788,433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16,518,722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274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Taiwan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6,779,564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931,691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854,840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2,031,426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10,597,521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Canada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4,190,572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1,650,534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1,246,322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1,292,406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8,379,834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Germany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4,522,550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1,599,347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206,454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6,328,351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UK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2,502,864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1,450,090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221,746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1,858,088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6,032,788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Australia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3,811,065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1,114,016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166,632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277,616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5,369,329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Philippines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4,042,320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266,872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92,960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17,001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4,419,153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341784" y="476672"/>
            <a:ext cx="81724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kumimoji="0" lang="en-US" altLang="zh-TW" sz="38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2016-17</a:t>
            </a:r>
            <a:r>
              <a:rPr kumimoji="0" lang="zh-TW" altLang="en-US" sz="38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年度全球</a:t>
            </a:r>
            <a:r>
              <a:rPr kumimoji="0" lang="en-US" altLang="zh-TW" sz="38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AKS</a:t>
            </a:r>
            <a:r>
              <a:rPr kumimoji="0" lang="zh-TW" altLang="en-US" sz="38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會員人數前十名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96329"/>
            <a:ext cx="5616624" cy="518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4864310" y="2160884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</a:p>
        </p:txBody>
      </p:sp>
      <p:sp>
        <p:nvSpPr>
          <p:cNvPr id="5" name="矩形 4"/>
          <p:cNvSpPr/>
          <p:nvPr/>
        </p:nvSpPr>
        <p:spPr>
          <a:xfrm>
            <a:off x="4864310" y="2539280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</a:t>
            </a:r>
          </a:p>
        </p:txBody>
      </p:sp>
      <p:sp>
        <p:nvSpPr>
          <p:cNvPr id="6" name="矩形 5"/>
          <p:cNvSpPr/>
          <p:nvPr/>
        </p:nvSpPr>
        <p:spPr>
          <a:xfrm>
            <a:off x="4864310" y="3029944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</a:t>
            </a:r>
          </a:p>
        </p:txBody>
      </p:sp>
      <p:sp>
        <p:nvSpPr>
          <p:cNvPr id="7" name="矩形 6"/>
          <p:cNvSpPr/>
          <p:nvPr/>
        </p:nvSpPr>
        <p:spPr>
          <a:xfrm>
            <a:off x="4864310" y="3401501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韓國</a:t>
            </a:r>
          </a:p>
        </p:txBody>
      </p:sp>
      <p:sp>
        <p:nvSpPr>
          <p:cNvPr id="8" name="矩形 7"/>
          <p:cNvSpPr/>
          <p:nvPr/>
        </p:nvSpPr>
        <p:spPr>
          <a:xfrm>
            <a:off x="4496546" y="3825347"/>
            <a:ext cx="142308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加拿大</a:t>
            </a:r>
          </a:p>
        </p:txBody>
      </p:sp>
      <p:sp>
        <p:nvSpPr>
          <p:cNvPr id="9" name="矩形 8"/>
          <p:cNvSpPr/>
          <p:nvPr/>
        </p:nvSpPr>
        <p:spPr>
          <a:xfrm>
            <a:off x="4819353" y="4207060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</a:p>
        </p:txBody>
      </p:sp>
      <p:sp>
        <p:nvSpPr>
          <p:cNvPr id="10" name="矩形 9"/>
          <p:cNvSpPr/>
          <p:nvPr/>
        </p:nvSpPr>
        <p:spPr>
          <a:xfrm>
            <a:off x="4819353" y="4643570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澳洲</a:t>
            </a:r>
          </a:p>
        </p:txBody>
      </p:sp>
      <p:sp>
        <p:nvSpPr>
          <p:cNvPr id="11" name="矩形 10"/>
          <p:cNvSpPr/>
          <p:nvPr/>
        </p:nvSpPr>
        <p:spPr>
          <a:xfrm>
            <a:off x="4860032" y="5077937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巴西</a:t>
            </a:r>
          </a:p>
        </p:txBody>
      </p:sp>
      <p:sp>
        <p:nvSpPr>
          <p:cNvPr id="12" name="矩形 11"/>
          <p:cNvSpPr/>
          <p:nvPr/>
        </p:nvSpPr>
        <p:spPr>
          <a:xfrm>
            <a:off x="4516800" y="5445224"/>
            <a:ext cx="13513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菲律賓</a:t>
            </a:r>
          </a:p>
        </p:txBody>
      </p:sp>
      <p:sp>
        <p:nvSpPr>
          <p:cNvPr id="13" name="矩形 12"/>
          <p:cNvSpPr/>
          <p:nvPr/>
        </p:nvSpPr>
        <p:spPr>
          <a:xfrm>
            <a:off x="4177462" y="5863883"/>
            <a:ext cx="168995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奈及利亞</a:t>
            </a:r>
          </a:p>
        </p:txBody>
      </p:sp>
    </p:spTree>
    <p:extLst>
      <p:ext uri="{BB962C8B-B14F-4D97-AF65-F5344CB8AC3E}">
        <p14:creationId xmlns:p14="http://schemas.microsoft.com/office/powerpoint/2010/main" val="121539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323850" y="620713"/>
            <a:ext cx="766762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endParaRPr kumimoji="0" lang="en-US" altLang="zh-TW" sz="4000" dirty="0">
              <a:solidFill>
                <a:srgbClr val="660033"/>
              </a:solidFill>
              <a:latin typeface="Calibri" pitchFamily="34" charset="0"/>
              <a:ea typeface="標楷體" pitchFamily="65" charset="-120"/>
            </a:endParaRPr>
          </a:p>
          <a:p>
            <a:pPr algn="ctr" eaLnBrk="0" hangingPunct="0">
              <a:lnSpc>
                <a:spcPct val="90000"/>
              </a:lnSpc>
            </a:pPr>
            <a:r>
              <a:rPr kumimoji="0" lang="en-US" altLang="zh-TW" sz="40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2016-17</a:t>
            </a:r>
            <a:r>
              <a:rPr kumimoji="0" lang="zh-TW" altLang="en-US" sz="40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全球獎助金用在</a:t>
            </a:r>
          </a:p>
          <a:p>
            <a:pPr algn="ctr" eaLnBrk="0" hangingPunct="0">
              <a:lnSpc>
                <a:spcPct val="90000"/>
              </a:lnSpc>
            </a:pPr>
            <a:r>
              <a:rPr kumimoji="0"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六大焦點</a:t>
            </a:r>
            <a:r>
              <a:rPr kumimoji="0" lang="zh-TW" altLang="en-US" sz="40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領域狀況</a:t>
            </a:r>
            <a:r>
              <a:rPr kumimoji="0" lang="zh-TW" altLang="en-US" sz="24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全球核准案數：</a:t>
            </a:r>
            <a:r>
              <a:rPr kumimoji="0"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1,260</a:t>
            </a:r>
            <a:r>
              <a:rPr kumimoji="0"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件</a:t>
            </a:r>
            <a:r>
              <a:rPr kumimoji="0" lang="en-US" altLang="zh-TW" sz="4000" dirty="0">
                <a:solidFill>
                  <a:srgbClr val="660033"/>
                </a:solidFill>
                <a:latin typeface="Calibri" pitchFamily="34" charset="0"/>
                <a:ea typeface="標楷體" pitchFamily="65" charset="-120"/>
              </a:rPr>
              <a:t/>
            </a:r>
            <a:br>
              <a:rPr kumimoji="0" lang="en-US" altLang="zh-TW" sz="4000" dirty="0">
                <a:solidFill>
                  <a:srgbClr val="660033"/>
                </a:solidFill>
                <a:latin typeface="Calibri" pitchFamily="34" charset="0"/>
                <a:ea typeface="標楷體" pitchFamily="65" charset="-120"/>
              </a:rPr>
            </a:br>
            <a:r>
              <a:rPr kumimoji="0" lang="en-US" altLang="zh-TW" sz="3200" dirty="0">
                <a:solidFill>
                  <a:srgbClr val="660033"/>
                </a:solidFill>
                <a:latin typeface="Calibri" pitchFamily="34" charset="0"/>
                <a:ea typeface="標楷體" pitchFamily="65" charset="-120"/>
              </a:rPr>
              <a:t/>
            </a:r>
            <a:br>
              <a:rPr kumimoji="0" lang="en-US" altLang="zh-TW" sz="3200" dirty="0">
                <a:solidFill>
                  <a:srgbClr val="660033"/>
                </a:solidFill>
                <a:latin typeface="Calibri" pitchFamily="34" charset="0"/>
                <a:ea typeface="標楷體" pitchFamily="65" charset="-120"/>
              </a:rPr>
            </a:br>
            <a:endParaRPr kumimoji="0" lang="zh-TW" altLang="en-US" sz="3200" dirty="0">
              <a:solidFill>
                <a:srgbClr val="660033"/>
              </a:solidFill>
              <a:latin typeface="Calibri" pitchFamily="34" charset="0"/>
              <a:ea typeface="標楷體" pitchFamily="65" charset="-120"/>
            </a:endParaRPr>
          </a:p>
        </p:txBody>
      </p:sp>
      <p:graphicFrame>
        <p:nvGraphicFramePr>
          <p:cNvPr id="3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823487"/>
              </p:ext>
            </p:extLst>
          </p:nvPr>
        </p:nvGraphicFramePr>
        <p:xfrm>
          <a:off x="1211262" y="1628800"/>
          <a:ext cx="6457082" cy="4536503"/>
        </p:xfrm>
        <a:graphic>
          <a:graphicData uri="http://schemas.openxmlformats.org/drawingml/2006/table">
            <a:tbl>
              <a:tblPr/>
              <a:tblGrid>
                <a:gridCol w="25814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9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65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67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焦點領域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核准案數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總支出費用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百萬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kumimoji="0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0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基礎教育與識字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174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11.5 M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4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預防及治療疾病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426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29.0 M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7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經濟及社區發展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190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11.5 M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4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母親與幼兒健康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89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6.4 M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7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和平與預防</a:t>
                      </a: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kumimoji="0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解決衝突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81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4.0 M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8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水及衛生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300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22.1 M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3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1,260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$84.5 M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5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83" name="Rectangle 2"/>
          <p:cNvSpPr txBox="1">
            <a:spLocks/>
          </p:cNvSpPr>
          <p:nvPr/>
        </p:nvSpPr>
        <p:spPr bwMode="auto">
          <a:xfrm>
            <a:off x="285665" y="-30163"/>
            <a:ext cx="7920038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kumimoji="0" lang="en-US" altLang="zh-TW" sz="36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10B</a:t>
            </a:r>
            <a:r>
              <a:rPr kumimoji="0" lang="zh-TW" altLang="en-US" sz="36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地帶近五年總捐獻</a:t>
            </a:r>
            <a:r>
              <a:rPr kumimoji="0" lang="en-US" altLang="zh-TW" sz="36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  <a:r>
              <a:rPr kumimoji="0" lang="zh-TW" altLang="en-US" sz="36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年度基金統計</a:t>
            </a:r>
          </a:p>
        </p:txBody>
      </p:sp>
      <p:graphicFrame>
        <p:nvGraphicFramePr>
          <p:cNvPr id="3" name="內容版面配置區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134849"/>
              </p:ext>
            </p:extLst>
          </p:nvPr>
        </p:nvGraphicFramePr>
        <p:xfrm>
          <a:off x="395288" y="908050"/>
          <a:ext cx="7993136" cy="1112520"/>
        </p:xfrm>
        <a:graphic>
          <a:graphicData uri="http://schemas.openxmlformats.org/drawingml/2006/table">
            <a:tbl>
              <a:tblPr firstRow="1" bandRow="1"/>
              <a:tblGrid>
                <a:gridCol w="136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07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54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34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208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年份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2012-13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2013-14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2014-15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2015-16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2016-17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總捐獻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7,918,179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9,295,867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10,570,897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9,392,699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11,354,889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年度基金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AF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4,876,819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5,313,697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6,281,767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5,579,248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7,320,566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" name="圖表 4"/>
          <p:cNvGraphicFramePr/>
          <p:nvPr>
            <p:extLst>
              <p:ext uri="{D42A27DB-BD31-4B8C-83A1-F6EECF244321}">
                <p14:modId xmlns:p14="http://schemas.microsoft.com/office/powerpoint/2010/main" val="1229501691"/>
              </p:ext>
            </p:extLst>
          </p:nvPr>
        </p:nvGraphicFramePr>
        <p:xfrm>
          <a:off x="611560" y="2029087"/>
          <a:ext cx="9433048" cy="485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 txBox="1">
            <a:spLocks/>
          </p:cNvSpPr>
          <p:nvPr/>
        </p:nvSpPr>
        <p:spPr bwMode="auto">
          <a:xfrm>
            <a:off x="395536" y="428328"/>
            <a:ext cx="78867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kumimoji="0" lang="en-US" altLang="zh-TW" sz="44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10B</a:t>
            </a:r>
            <a:r>
              <a:rPr kumimoji="0" lang="zh-TW" altLang="en-US" sz="44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地帶</a:t>
            </a:r>
            <a:r>
              <a:rPr kumimoji="0" lang="en-US" altLang="zh-TW" sz="44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2016-17</a:t>
            </a:r>
            <a:r>
              <a:rPr kumimoji="0" lang="zh-TW" altLang="en-US" sz="44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年度捐獻統計</a:t>
            </a:r>
            <a:r>
              <a:rPr kumimoji="0" lang="en-US" altLang="zh-TW" sz="44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kumimoji="0" lang="en-US" altLang="zh-TW" sz="44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kumimoji="0" lang="zh-TW" altLang="en-US" sz="4400" dirty="0">
              <a:solidFill>
                <a:srgbClr val="6600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113855"/>
              </p:ext>
            </p:extLst>
          </p:nvPr>
        </p:nvGraphicFramePr>
        <p:xfrm>
          <a:off x="0" y="1331222"/>
          <a:ext cx="9108504" cy="5526778"/>
        </p:xfrm>
        <a:graphic>
          <a:graphicData uri="http://schemas.openxmlformats.org/drawingml/2006/table">
            <a:tbl>
              <a:tblPr/>
              <a:tblGrid>
                <a:gridCol w="8932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27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42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08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08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008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356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354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地區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社員數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年度基金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根除小兒麻痺</a:t>
                      </a:r>
                      <a:endParaRPr lang="en-US" altLang="zh-TW" sz="1600" b="1" i="0" u="none" strike="noStrike" dirty="0"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等疾病基金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其他基金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永久</a:t>
                      </a:r>
                      <a:r>
                        <a:rPr lang="en-US" altLang="zh-TW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捐獻</a:t>
                      </a:r>
                      <a:r>
                        <a:rPr lang="en-US" altLang="zh-TW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基金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總捐獻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46,267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7,962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14,942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11,214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80,385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2,353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494,989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74,220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58,830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52,305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680,344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9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5,355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877,144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155,111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62,825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90,700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1,185,780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9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2,560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439,475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10,700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30,075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27,499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507,749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9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4,712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970,928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107,810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152,447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196,500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1,427,685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9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5,421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1,340,540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181,305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241,865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336,520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2,100,230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9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6,144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1,281,903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185,846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129,837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465,757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2,063,343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9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3,407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924,478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143,300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84,737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109,900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1,262,415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9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6,374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944,842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146,611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150,955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804,550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2,046,958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9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36,769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$7,320,566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$1,012,865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$926,513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$2,094,945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$11,354,889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063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514649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en-US" altLang="zh-TW" sz="36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9</a:t>
            </a:r>
            <a:r>
              <a:rPr lang="zh-TW" altLang="en-US" sz="36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地帶</a:t>
            </a:r>
            <a:r>
              <a:rPr lang="en-US" altLang="zh-TW" sz="36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2017-18</a:t>
            </a:r>
            <a:r>
              <a:rPr lang="zh-TW" altLang="en-US" sz="36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年度捐獻統計</a:t>
            </a:r>
            <a:r>
              <a:rPr lang="en-US" altLang="zh-TW" sz="36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en-US" altLang="zh-TW" sz="36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en-US" altLang="zh-TW" sz="36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lang="zh-TW" altLang="en-US" sz="36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資料統計截至</a:t>
            </a:r>
            <a:r>
              <a:rPr lang="en-US" altLang="zh-TW" sz="3600" dirty="0" smtClean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2018.03.31)</a:t>
            </a:r>
            <a:r>
              <a:rPr lang="en-US" altLang="zh-TW" sz="36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en-US" altLang="zh-TW" sz="36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33" y="1628800"/>
            <a:ext cx="9144000" cy="4896544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4" y="1109309"/>
            <a:ext cx="91440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611560" y="2852936"/>
            <a:ext cx="8532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616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395536" y="1"/>
            <a:ext cx="7992888" cy="76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kumimoji="0" lang="en-US" altLang="zh-TW" sz="32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kumimoji="0" lang="zh-TW" altLang="en-US" sz="32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地帶</a:t>
            </a:r>
            <a:r>
              <a:rPr kumimoji="0" lang="en-US" altLang="zh-TW" sz="32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AKS</a:t>
            </a:r>
            <a:r>
              <a:rPr kumimoji="0" lang="zh-TW" altLang="en-US" sz="32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會員數</a:t>
            </a:r>
            <a:r>
              <a:rPr kumimoji="0" lang="en-US" altLang="zh-TW" sz="32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32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截至</a:t>
            </a:r>
            <a:r>
              <a:rPr kumimoji="0" lang="en-US" altLang="zh-TW" sz="3200" smtClean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2018.03.31</a:t>
            </a:r>
            <a:r>
              <a:rPr kumimoji="0" lang="zh-TW" altLang="en-US" sz="3200" smtClean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止</a:t>
            </a:r>
            <a:r>
              <a:rPr kumimoji="0" lang="en-US" altLang="zh-TW" sz="32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0" lang="zh-TW" altLang="en-US" sz="3200" dirty="0">
              <a:solidFill>
                <a:srgbClr val="6600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444172"/>
              </p:ext>
            </p:extLst>
          </p:nvPr>
        </p:nvGraphicFramePr>
        <p:xfrm>
          <a:off x="1835696" y="789179"/>
          <a:ext cx="5688631" cy="5960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41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2015-16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2016-17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2017-18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總會員數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96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3450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96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3461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96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3462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96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3470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96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3481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96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3482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96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3490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96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3501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96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3502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96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3510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96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3521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96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3522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996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3523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99643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99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6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林伯龍 </a:t>
            </a:r>
            <a:r>
              <a:rPr lang="en-US" altLang="zh-TW" smtClean="0">
                <a:latin typeface="標楷體" panose="03000509000000000000" pitchFamily="65" charset="-120"/>
                <a:ea typeface="標楷體" panose="03000509000000000000" pitchFamily="65" charset="-120"/>
              </a:rPr>
              <a:t>Doctor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簡介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00113" y="1268413"/>
            <a:ext cx="5759450" cy="5256212"/>
          </a:xfrm>
        </p:spPr>
        <p:txBody>
          <a:bodyPr>
            <a:normAutofit fontScale="55000" lnSpcReduction="20000"/>
          </a:bodyPr>
          <a:lstStyle/>
          <a:p>
            <a:pPr marL="0" indent="0">
              <a:buFontTx/>
              <a:buNone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扶輪社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彰化中區扶輪社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入社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1993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1994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國際扶輪台北年會通信組規劃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1999-00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地區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GSE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主委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2001-02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社長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2004-05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分區助理總監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2008-09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地區副秘書長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2011-12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地區助理總監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2013-14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地區總監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2015-17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10B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地帶助理扶輪協調人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2016-17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地區訓練委員會主委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2017-18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社長代表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度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D-3181</a:t>
            </a:r>
          </a:p>
          <a:p>
            <a:pPr marL="0" indent="0">
              <a:buFontTx/>
              <a:buNone/>
              <a:defRPr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2017-20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地區扶輪基金會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主委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：保羅哈理斯之友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巨額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捐獻人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超我服務獎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dirty="0"/>
              <a:t>           </a:t>
            </a:r>
          </a:p>
        </p:txBody>
      </p:sp>
      <p:sp>
        <p:nvSpPr>
          <p:cNvPr id="4100" name="頁尾版面配置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mtClean="0"/>
              <a:t>2018 District Seminars</a:t>
            </a:r>
            <a:endParaRPr lang="zh-TW" altLang="en-US" smtClean="0"/>
          </a:p>
        </p:txBody>
      </p:sp>
      <p:sp>
        <p:nvSpPr>
          <p:cNvPr id="4101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3637FB9-724D-4B15-B84E-EEFC78E06137}" type="slidenum">
              <a:rPr lang="zh-TW" altLang="en-US"/>
              <a:pPr/>
              <a:t>2</a:t>
            </a:fld>
            <a:endParaRPr lang="zh-TW" altLang="en-US"/>
          </a:p>
        </p:txBody>
      </p:sp>
      <p:pic>
        <p:nvPicPr>
          <p:cNvPr id="4102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417638"/>
            <a:ext cx="2439987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120650"/>
            <a:ext cx="9477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0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971600" y="-99392"/>
            <a:ext cx="7956376" cy="83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3200" dirty="0" smtClean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10B</a:t>
            </a:r>
            <a:r>
              <a:rPr kumimoji="0" lang="zh-TW" altLang="en-US" sz="3200" dirty="0" smtClean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地帶</a:t>
            </a:r>
            <a:r>
              <a:rPr kumimoji="0" lang="en-US" altLang="zh-TW" sz="32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2016-17</a:t>
            </a:r>
            <a:r>
              <a:rPr kumimoji="0" lang="zh-TW" altLang="en-US" sz="32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年全球獎助金核准狀況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917981"/>
              </p:ext>
            </p:extLst>
          </p:nvPr>
        </p:nvGraphicFramePr>
        <p:xfrm>
          <a:off x="0" y="549776"/>
          <a:ext cx="9144002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76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55283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地區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主辦國 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Host Sponsor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國際贊助人 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International Sponsor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10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同意件數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人道計畫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VTT</a:t>
                      </a:r>
                      <a:endParaRPr lang="zh-TW" altLang="en-US" sz="1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人道計畫</a:t>
                      </a:r>
                      <a:r>
                        <a:rPr lang="en-US" altLang="zh-TW" sz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/VTT</a:t>
                      </a:r>
                      <a:endParaRPr lang="zh-TW" altLang="en-US" sz="1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獎學金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同意件數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人道計畫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VTT</a:t>
                      </a:r>
                      <a:endParaRPr lang="zh-TW" altLang="en-US" sz="12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人道計畫</a:t>
                      </a:r>
                      <a:r>
                        <a:rPr lang="en-US" altLang="zh-TW" sz="12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/VTT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獎學金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283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52</a:t>
                      </a:r>
                      <a:endParaRPr lang="zh-TW" altLang="en-US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5283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3450</a:t>
                      </a:r>
                      <a:endParaRPr lang="zh-TW" altLang="en-US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1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1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5283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3461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5283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3462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5283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3470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5283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3481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5283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3482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5283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3490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5283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3501</a:t>
                      </a:r>
                      <a:endParaRPr lang="zh-TW" altLang="en-US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1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1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5283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3502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5283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3510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5283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3521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5283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3522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55283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3523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44104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56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55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74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66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3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685800" y="-99392"/>
            <a:ext cx="8676456" cy="83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</a:pPr>
            <a:r>
              <a:rPr kumimoji="0" lang="en-US" altLang="zh-TW" sz="24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kumimoji="0" lang="zh-TW" altLang="en-US" sz="24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地帶</a:t>
            </a:r>
            <a:r>
              <a:rPr kumimoji="0" lang="en-US" altLang="zh-TW" sz="24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2017-18</a:t>
            </a:r>
            <a:r>
              <a:rPr kumimoji="0" lang="zh-TW" altLang="en-US" sz="24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年全球獎助金核准狀況</a:t>
            </a:r>
            <a:r>
              <a:rPr kumimoji="0" lang="en-US" altLang="zh-TW" sz="24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4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截至</a:t>
            </a:r>
            <a:r>
              <a:rPr kumimoji="0" lang="en-US" altLang="zh-TW" sz="2400" dirty="0" smtClean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03.31</a:t>
            </a:r>
            <a:r>
              <a:rPr kumimoji="0" lang="zh-TW" altLang="en-US" sz="2400" dirty="0" smtClean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止</a:t>
            </a:r>
            <a:r>
              <a:rPr kumimoji="0" lang="en-US" altLang="zh-TW" sz="2400" dirty="0">
                <a:solidFill>
                  <a:srgbClr val="660033"/>
                </a:solidFill>
                <a:latin typeface="Calibri" pitchFamily="34" charset="0"/>
                <a:ea typeface="標楷體" pitchFamily="65" charset="-120"/>
              </a:rPr>
              <a:t>)</a:t>
            </a:r>
            <a:endParaRPr kumimoji="0" lang="zh-TW" altLang="en-US" sz="2400" dirty="0">
              <a:solidFill>
                <a:srgbClr val="660033"/>
              </a:solidFill>
              <a:latin typeface="Calibri" pitchFamily="34" charset="0"/>
              <a:ea typeface="標楷體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792077"/>
              </p:ext>
            </p:extLst>
          </p:nvPr>
        </p:nvGraphicFramePr>
        <p:xfrm>
          <a:off x="0" y="548681"/>
          <a:ext cx="9144002" cy="6401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76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55455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地區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主辦國 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Host Sponsor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國際贊助人 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International Sponsor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31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同意件數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人道計畫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VTT</a:t>
                      </a:r>
                      <a:endParaRPr lang="zh-TW" altLang="en-US" sz="1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人道計畫</a:t>
                      </a:r>
                      <a:r>
                        <a:rPr lang="en-US" altLang="zh-TW" sz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/VTT</a:t>
                      </a:r>
                      <a:endParaRPr lang="zh-TW" altLang="en-US" sz="1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獎學金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同意件數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人道計畫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VTT</a:t>
                      </a:r>
                      <a:endParaRPr lang="zh-TW" altLang="en-US" sz="12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人道計畫</a:t>
                      </a:r>
                      <a:r>
                        <a:rPr lang="en-US" altLang="zh-TW" sz="12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/VTT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獎學金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167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52</a:t>
                      </a:r>
                      <a:endParaRPr lang="zh-TW" altLang="en-US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447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3450</a:t>
                      </a:r>
                      <a:endParaRPr lang="zh-TW" altLang="en-US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1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727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3461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545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3462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545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3470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545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3481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685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3482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545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3490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545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3501</a:t>
                      </a:r>
                      <a:endParaRPr lang="zh-TW" altLang="en-US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545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3502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545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3510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545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3521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598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3522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5545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3523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44318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 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33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6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/>
          </p:cNvSpPr>
          <p:nvPr/>
        </p:nvSpPr>
        <p:spPr bwMode="auto">
          <a:xfrm>
            <a:off x="323528" y="192769"/>
            <a:ext cx="7886700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kumimoji="0" lang="en-US" altLang="zh-TW" sz="40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2017-18</a:t>
            </a:r>
            <a:r>
              <a:rPr kumimoji="0" lang="zh-TW" altLang="en-US" sz="40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kumimoji="0" lang="en-US" altLang="zh-TW" sz="4000" dirty="0" smtClean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D3462</a:t>
            </a:r>
            <a:r>
              <a:rPr kumimoji="0" lang="zh-TW" altLang="en-US" sz="4000" dirty="0" smtClean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kumimoji="0" lang="zh-TW" altLang="en-US" sz="40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kumimoji="0" lang="en-US" altLang="zh-TW" sz="40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DDF</a:t>
            </a:r>
            <a:br>
              <a:rPr kumimoji="0" lang="en-US" altLang="zh-TW" sz="40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en-US" altLang="zh-TW" sz="40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40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資料統計截至</a:t>
            </a:r>
            <a:r>
              <a:rPr kumimoji="0" lang="en-US" altLang="zh-TW" sz="4000" dirty="0" smtClean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2018.03.31)</a:t>
            </a:r>
            <a:endParaRPr kumimoji="0" lang="zh-TW" altLang="en-US" sz="4000" dirty="0">
              <a:solidFill>
                <a:srgbClr val="6600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43592"/>
              </p:ext>
            </p:extLst>
          </p:nvPr>
        </p:nvGraphicFramePr>
        <p:xfrm>
          <a:off x="323528" y="2063702"/>
          <a:ext cx="8209115" cy="2506387"/>
        </p:xfrm>
        <a:graphic>
          <a:graphicData uri="http://schemas.openxmlformats.org/drawingml/2006/table">
            <a:tbl>
              <a:tblPr firstRow="1" bandRow="1"/>
              <a:tblGrid>
                <a:gridCol w="12961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22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81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81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3104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TW" sz="2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2014-15</a:t>
                      </a:r>
                    </a:p>
                    <a:p>
                      <a:pPr algn="ctr"/>
                      <a:r>
                        <a:rPr lang="zh-TW" altLang="en-US" sz="2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年度基金</a:t>
                      </a:r>
                      <a:r>
                        <a:rPr lang="en-US" altLang="zh-TW" sz="2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50%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永久</a:t>
                      </a:r>
                      <a:r>
                        <a:rPr lang="en-US" altLang="zh-TW" sz="2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捐獻</a:t>
                      </a:r>
                      <a:r>
                        <a:rPr lang="en-US" altLang="zh-TW" sz="2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基金收益</a:t>
                      </a:r>
                      <a:r>
                        <a:rPr lang="en-US" altLang="zh-TW" sz="2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50%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去年度</a:t>
                      </a:r>
                      <a:r>
                        <a:rPr lang="en-US" altLang="zh-TW" sz="2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(2016-17)</a:t>
                      </a:r>
                      <a:r>
                        <a:rPr lang="zh-TW" altLang="en-US" sz="2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餘額轉撥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TW" sz="2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2017-18</a:t>
                      </a:r>
                    </a:p>
                    <a:p>
                      <a:pPr algn="ctr"/>
                      <a:r>
                        <a:rPr lang="zh-TW" altLang="en-US" sz="2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已撥款項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TW" sz="2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2017-18</a:t>
                      </a:r>
                    </a:p>
                    <a:p>
                      <a:pPr algn="ctr"/>
                      <a:r>
                        <a:rPr lang="zh-TW" altLang="en-US" sz="2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剩餘可用</a:t>
                      </a:r>
                      <a:r>
                        <a:rPr lang="en-US" altLang="zh-TW" sz="2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DDF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958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altLang="zh-TW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2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2017-18</a:t>
                      </a:r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altLang="zh-TW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134.110</a:t>
                      </a:r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altLang="zh-TW" sz="24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1684</a:t>
                      </a:r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altLang="zh-TW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179.786</a:t>
                      </a:r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altLang="zh-TW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84.555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altLang="zh-TW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231025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3" name="直線接點 12"/>
          <p:cNvCxnSpPr/>
          <p:nvPr/>
        </p:nvCxnSpPr>
        <p:spPr>
          <a:xfrm>
            <a:off x="3713665" y="4557486"/>
            <a:ext cx="0" cy="28892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2195736" y="4557486"/>
            <a:ext cx="0" cy="28733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5080907" y="4555898"/>
            <a:ext cx="0" cy="28892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2195736" y="4844823"/>
            <a:ext cx="2885171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向下箭號 18"/>
          <p:cNvSpPr/>
          <p:nvPr/>
        </p:nvSpPr>
        <p:spPr>
          <a:xfrm>
            <a:off x="3530308" y="4846411"/>
            <a:ext cx="366712" cy="623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597652" y="5468711"/>
            <a:ext cx="223202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b="1" dirty="0" smtClean="0">
                <a:solidFill>
                  <a:prstClr val="black"/>
                </a:solidFill>
              </a:rPr>
              <a:t>315.580</a:t>
            </a:r>
            <a:endParaRPr lang="zh-TW" alt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dirty="0"/>
          </a:p>
        </p:txBody>
      </p:sp>
      <p:sp>
        <p:nvSpPr>
          <p:cNvPr id="122882" name="Rectangle 3"/>
          <p:cNvSpPr>
            <a:spLocks noGrp="1"/>
          </p:cNvSpPr>
          <p:nvPr>
            <p:ph type="body" idx="1"/>
          </p:nvPr>
        </p:nvSpPr>
        <p:spPr>
          <a:xfrm>
            <a:off x="28398" y="980728"/>
            <a:ext cx="9144000" cy="43924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altLang="zh-TW" sz="7200" i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altLang="zh-TW" sz="6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2018~19</a:t>
            </a:r>
            <a:r>
              <a:rPr lang="zh-TW" altLang="en-US" sz="6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endParaRPr lang="en-US" altLang="zh-TW" sz="6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altLang="zh-TW" sz="6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TRF</a:t>
            </a:r>
            <a:r>
              <a:rPr lang="zh-TW" altLang="en-US" sz="6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sz="6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RRFC</a:t>
            </a:r>
            <a:r>
              <a:rPr lang="zh-TW" altLang="en-US" sz="6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Shape 13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20713"/>
            <a:ext cx="5256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矩形 5"/>
          <p:cNvSpPr>
            <a:spLocks noChangeArrowheads="1"/>
          </p:cNvSpPr>
          <p:nvPr/>
        </p:nvSpPr>
        <p:spPr bwMode="auto">
          <a:xfrm>
            <a:off x="250825" y="2997200"/>
            <a:ext cx="84978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/>
            <a:r>
              <a:rPr kumimoji="0" lang="zh-TW" altLang="en-US" sz="4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扶輪基金會</a:t>
            </a:r>
            <a:r>
              <a:rPr kumimoji="0" lang="en-US" altLang="zh-TW" sz="4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2018-19</a:t>
            </a:r>
            <a:r>
              <a:rPr kumimoji="0" lang="zh-TW" altLang="en-US" sz="4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年度</a:t>
            </a:r>
          </a:p>
          <a:p>
            <a:pPr algn="ctr"/>
            <a:r>
              <a:rPr kumimoji="0" lang="zh-TW" altLang="en-US" sz="4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總捐獻目標：</a:t>
            </a:r>
            <a:r>
              <a:rPr kumimoji="0" lang="en-US" altLang="zh-TW" sz="4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kumimoji="0" lang="zh-TW" altLang="en-US" sz="4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億</a:t>
            </a:r>
            <a:r>
              <a:rPr kumimoji="0" lang="en-US" altLang="zh-TW" sz="4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kumimoji="0" lang="zh-TW" altLang="en-US" sz="4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千萬美元</a:t>
            </a:r>
            <a:endParaRPr kumimoji="0" lang="en-US" altLang="zh-TW" sz="4800" dirty="0">
              <a:solidFill>
                <a:srgbClr val="0099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61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52B69921-AB1F-47BA-B86F-940A9E020CD9}"/>
              </a:ext>
            </a:extLst>
          </p:cNvPr>
          <p:cNvSpPr txBox="1">
            <a:spLocks/>
          </p:cNvSpPr>
          <p:nvPr/>
        </p:nvSpPr>
        <p:spPr bwMode="auto">
          <a:xfrm>
            <a:off x="467544" y="0"/>
            <a:ext cx="7886700" cy="58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itchFamily="34" charset="0"/>
                <a:ea typeface="標楷體" pitchFamily="65" charset="-120"/>
                <a:cs typeface="+mn-cs"/>
              </a:rPr>
              <a:t>2018-19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itchFamily="34" charset="0"/>
                <a:ea typeface="標楷體" pitchFamily="65" charset="-120"/>
                <a:cs typeface="+mn-cs"/>
              </a:rPr>
              <a:t>總捐獻目標：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itchFamily="34" charset="0"/>
                <a:ea typeface="標楷體" pitchFamily="65" charset="-120"/>
                <a:cs typeface="+mn-cs"/>
              </a:rPr>
              <a:t>3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itchFamily="34" charset="0"/>
                <a:ea typeface="標楷體" pitchFamily="65" charset="-120"/>
                <a:cs typeface="+mn-cs"/>
              </a:rPr>
              <a:t>億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itchFamily="34" charset="0"/>
                <a:ea typeface="標楷體" pitchFamily="65" charset="-120"/>
                <a:cs typeface="+mn-cs"/>
              </a:rPr>
              <a:t>8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itchFamily="34" charset="0"/>
                <a:ea typeface="標楷體" pitchFamily="65" charset="-120"/>
                <a:cs typeface="+mn-cs"/>
              </a:rPr>
              <a:t>千萬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B0F456D7-94F0-4827-B718-F869AD015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395143"/>
              </p:ext>
            </p:extLst>
          </p:nvPr>
        </p:nvGraphicFramePr>
        <p:xfrm>
          <a:off x="1475656" y="587767"/>
          <a:ext cx="5832648" cy="4813059"/>
        </p:xfrm>
        <a:graphic>
          <a:graphicData uri="http://schemas.openxmlformats.org/drawingml/2006/table">
            <a:tbl>
              <a:tblPr/>
              <a:tblGrid>
                <a:gridCol w="4320480">
                  <a:extLst>
                    <a:ext uri="{9D8B030D-6E8A-4147-A177-3AD203B41FA5}">
                      <a16:colId xmlns:a16="http://schemas.microsoft.com/office/drawing/2014/main" xmlns="" val="3399014990"/>
                    </a:ext>
                  </a:extLst>
                </a:gridCol>
                <a:gridCol w="1512168"/>
              </a:tblGrid>
              <a:tr h="7017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基金項目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2018-19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目標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6623253"/>
                  </a:ext>
                </a:extLst>
              </a:tr>
              <a:tr h="52027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年度基金 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ANNUAL FUND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Narrow" pitchFamily="34" charset="0"/>
                        </a:rPr>
                        <a:t>: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Narrow" pitchFamily="34" charset="0"/>
                        </a:rPr>
                        <a:t>137M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 Narrow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011540"/>
                  </a:ext>
                </a:extLst>
              </a:tr>
              <a:tr h="76274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Narrow" pitchFamily="34" charset="0"/>
                        </a:rPr>
                        <a:t>永久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Narrow" pitchFamily="34" charset="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Narrow" pitchFamily="34" charset="0"/>
                        </a:rPr>
                        <a:t>捐獻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Narrow" pitchFamily="34" charset="0"/>
                        </a:rPr>
                        <a:t>)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Narrow" pitchFamily="34" charset="0"/>
                        </a:rPr>
                        <a:t>基金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Narrow" pitchFamily="34" charset="0"/>
                        </a:rPr>
                        <a:t>-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Narrow" pitchFamily="34" charset="0"/>
                        </a:rPr>
                        <a:t>直接捐獻 </a:t>
                      </a: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 Narrow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Narrow" pitchFamily="34" charset="0"/>
                        </a:rPr>
                        <a:t>ENDOWMENT-Outright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Narrow" pitchFamily="34" charset="0"/>
                        </a:rPr>
                        <a:t>: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Narrow" pitchFamily="34" charset="0"/>
                        </a:rPr>
                        <a:t>26.5M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 Narrow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9167939"/>
                  </a:ext>
                </a:extLst>
              </a:tr>
              <a:tr h="7113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Narrow" pitchFamily="34" charset="0"/>
                        </a:rPr>
                        <a:t>根除小兒麻痺等疾病計畫基金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Narrow" pitchFamily="34" charset="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Narrow" pitchFamily="34" charset="0"/>
                        </a:rPr>
                        <a:t>現金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Narrow" pitchFamily="34" charset="0"/>
                        </a:rPr>
                        <a:t>) POLIOPLUS(CASH):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Narrow" pitchFamily="34" charset="0"/>
                        </a:rPr>
                        <a:t>50M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 Narrow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9992114"/>
                  </a:ext>
                </a:extLst>
              </a:tr>
              <a:tr h="101966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Narrow" pitchFamily="34" charset="0"/>
                        </a:rPr>
                        <a:t>根除小兒麻痺等疾病計畫基金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Narrow" pitchFamily="34" charset="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Narrow" pitchFamily="34" charset="0"/>
                        </a:rPr>
                        <a:t>蓋茲基金會配合款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Narrow" pitchFamily="34" charset="0"/>
                        </a:rPr>
                        <a:t>) POLIOPLUS(GATES):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Narrow" pitchFamily="34" charset="0"/>
                        </a:rPr>
                        <a:t>100M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 Narrow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6800099"/>
                  </a:ext>
                </a:extLst>
              </a:tr>
              <a:tr h="35091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Narrow" pitchFamily="34" charset="0"/>
                        </a:rPr>
                        <a:t>其他基金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Narrow" pitchFamily="34" charset="0"/>
                        </a:rPr>
                        <a:t>OTHER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Narrow" pitchFamily="34" charset="0"/>
                        </a:rPr>
                        <a:t>: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Narrow" pitchFamily="34" charset="0"/>
                        </a:rPr>
                        <a:t>31.4M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 Narrow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2181317"/>
                  </a:ext>
                </a:extLst>
              </a:tr>
              <a:tr h="67343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直接捐獻金額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上列合計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 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Outright Gift Total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: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$345M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6359142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xmlns="" id="{FA2224A4-832D-4F8F-9DE8-9B6C27C00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464235"/>
              </p:ext>
            </p:extLst>
          </p:nvPr>
        </p:nvGraphicFramePr>
        <p:xfrm>
          <a:off x="1475656" y="5531460"/>
          <a:ext cx="4320307" cy="701044"/>
        </p:xfrm>
        <a:graphic>
          <a:graphicData uri="http://schemas.openxmlformats.org/drawingml/2006/table">
            <a:tbl>
              <a:tblPr/>
              <a:tblGrid>
                <a:gridCol w="4320307">
                  <a:extLst>
                    <a:ext uri="{9D8B030D-6E8A-4147-A177-3AD203B41FA5}">
                      <a16:colId xmlns:a16="http://schemas.microsoft.com/office/drawing/2014/main" xmlns="" val="156718586"/>
                    </a:ext>
                  </a:extLst>
                </a:gridCol>
              </a:tblGrid>
              <a:tr h="55294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永久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捐獻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基金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預期</a:t>
                      </a: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Narrow" pitchFamily="34" charset="0"/>
                        </a:rPr>
                        <a:t>ENDOWMENT-Expectancies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:</a:t>
                      </a:r>
                    </a:p>
                  </a:txBody>
                  <a:tcPr marT="45722" marB="457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7450793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xmlns="" id="{073224BC-201E-4546-8F23-B3FBC927C0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493160"/>
              </p:ext>
            </p:extLst>
          </p:nvPr>
        </p:nvGraphicFramePr>
        <p:xfrm>
          <a:off x="5796136" y="5531460"/>
          <a:ext cx="1512168" cy="708081"/>
        </p:xfrm>
        <a:graphic>
          <a:graphicData uri="http://schemas.openxmlformats.org/drawingml/2006/table">
            <a:tbl>
              <a:tblPr/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4181654430"/>
                    </a:ext>
                  </a:extLst>
                </a:gridCol>
              </a:tblGrid>
              <a:tr h="708081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3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5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671093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42808873-373D-47F1-947F-8CE69B80003A}"/>
              </a:ext>
            </a:extLst>
          </p:cNvPr>
          <p:cNvSpPr/>
          <p:nvPr/>
        </p:nvSpPr>
        <p:spPr>
          <a:xfrm>
            <a:off x="757074" y="5157192"/>
            <a:ext cx="936104" cy="587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+</a:t>
            </a:r>
            <a:endParaRPr kumimoji="1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xmlns="" id="{FA2224A4-832D-4F8F-9DE8-9B6C27C00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706367"/>
              </p:ext>
            </p:extLst>
          </p:nvPr>
        </p:nvGraphicFramePr>
        <p:xfrm>
          <a:off x="1475656" y="6305052"/>
          <a:ext cx="4320307" cy="552948"/>
        </p:xfrm>
        <a:graphic>
          <a:graphicData uri="http://schemas.openxmlformats.org/drawingml/2006/table">
            <a:tbl>
              <a:tblPr/>
              <a:tblGrid>
                <a:gridCol w="4320307">
                  <a:extLst>
                    <a:ext uri="{9D8B030D-6E8A-4147-A177-3AD203B41FA5}">
                      <a16:colId xmlns:a16="http://schemas.microsoft.com/office/drawing/2014/main" xmlns="" val="156718586"/>
                    </a:ext>
                  </a:extLst>
                </a:gridCol>
              </a:tblGrid>
              <a:tr h="55294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總額 </a:t>
                      </a: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Grand Total: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7450793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xmlns="" id="{073224BC-201E-4546-8F23-B3FBC927C0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158357"/>
              </p:ext>
            </p:extLst>
          </p:nvPr>
        </p:nvGraphicFramePr>
        <p:xfrm>
          <a:off x="5796136" y="6309320"/>
          <a:ext cx="1656184" cy="548680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4181654430"/>
                    </a:ext>
                  </a:extLst>
                </a:gridCol>
              </a:tblGrid>
              <a:tr h="548680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$380M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6671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 txBox="1">
            <a:spLocks/>
          </p:cNvSpPr>
          <p:nvPr/>
        </p:nvSpPr>
        <p:spPr bwMode="auto">
          <a:xfrm>
            <a:off x="204473" y="188640"/>
            <a:ext cx="717583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kumimoji="0" lang="en-US" altLang="zh-TW" sz="40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2018-19</a:t>
            </a:r>
            <a:r>
              <a:rPr kumimoji="0" lang="zh-TW" altLang="en-US" sz="40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kumimoji="0" lang="en-US" altLang="zh-TW" sz="40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TRF</a:t>
            </a:r>
            <a:r>
              <a:rPr kumimoji="0" lang="zh-TW" altLang="en-US" sz="40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kumimoji="0" lang="en-US" altLang="zh-TW" sz="40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RRFC</a:t>
            </a:r>
            <a:r>
              <a:rPr kumimoji="0" lang="zh-TW" altLang="en-US" sz="40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目標</a:t>
            </a:r>
            <a:endParaRPr kumimoji="0" lang="en-US" altLang="zh-TW" sz="3200" dirty="0">
              <a:solidFill>
                <a:srgbClr val="6600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9026" name="內容版面配置區 2"/>
          <p:cNvSpPr txBox="1">
            <a:spLocks/>
          </p:cNvSpPr>
          <p:nvPr/>
        </p:nvSpPr>
        <p:spPr bwMode="auto">
          <a:xfrm>
            <a:off x="9195" y="1052736"/>
            <a:ext cx="9144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500"/>
              </a:spcBef>
            </a:pPr>
            <a:endParaRPr kumimoji="0" lang="en-US" altLang="zh-TW" sz="3600" dirty="0">
              <a:solidFill>
                <a:srgbClr val="000000"/>
              </a:solidFill>
              <a:latin typeface="Calibri" pitchFamily="34" charset="0"/>
            </a:endParaRPr>
          </a:p>
          <a:p>
            <a:pPr marL="2286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kumimoji="0" lang="zh-TW" altLang="en-US" sz="3600" dirty="0">
                <a:solidFill>
                  <a:srgbClr val="0000FF"/>
                </a:solidFill>
              </a:rPr>
              <a:t>★</a:t>
            </a:r>
            <a:r>
              <a:rPr kumimoji="0"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增加對</a:t>
            </a:r>
            <a:r>
              <a:rPr kumimoji="0"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根除小兒麻痺</a:t>
            </a:r>
            <a:r>
              <a:rPr kumimoji="0"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的現金及</a:t>
            </a:r>
            <a:r>
              <a:rPr kumimoji="0" lang="en-US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DDF</a:t>
            </a:r>
            <a:r>
              <a:rPr kumimoji="0"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捐獻</a:t>
            </a:r>
          </a:p>
          <a:p>
            <a:pPr marL="2286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kumimoji="0" lang="en-US" altLang="zh-TW" sz="3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kumimoji="0" lang="en-US" altLang="zh-TW" sz="3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kumimoji="0"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★透過使用</a:t>
            </a:r>
            <a:r>
              <a:rPr kumimoji="0"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地區及全球獎助金</a:t>
            </a:r>
            <a:r>
              <a:rPr kumimoji="0"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來增加</a:t>
            </a:r>
            <a:endParaRPr kumimoji="0" lang="en-US" altLang="zh-TW" sz="3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kumimoji="0"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六大焦點領域服務的成效及持續性</a:t>
            </a:r>
            <a:endParaRPr kumimoji="0" lang="en-US" altLang="zh-TW" sz="3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kumimoji="0" lang="en-US" altLang="zh-TW" sz="3600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6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 txBox="1">
            <a:spLocks/>
          </p:cNvSpPr>
          <p:nvPr/>
        </p:nvSpPr>
        <p:spPr bwMode="auto">
          <a:xfrm>
            <a:off x="204473" y="188640"/>
            <a:ext cx="717583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kumimoji="0" lang="en-US" altLang="zh-TW" sz="40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2018-19</a:t>
            </a:r>
            <a:r>
              <a:rPr kumimoji="0" lang="zh-TW" altLang="en-US" sz="40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kumimoji="0" lang="en-US" altLang="zh-TW" sz="40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TRF</a:t>
            </a:r>
            <a:r>
              <a:rPr kumimoji="0" lang="zh-TW" altLang="en-US" sz="40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kumimoji="0" lang="en-US" altLang="zh-TW" sz="40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RRFC</a:t>
            </a:r>
            <a:r>
              <a:rPr kumimoji="0" lang="zh-TW" altLang="en-US" sz="40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目標</a:t>
            </a:r>
            <a:endParaRPr kumimoji="0" lang="en-US" altLang="zh-TW" sz="3200" dirty="0">
              <a:solidFill>
                <a:srgbClr val="6600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9026" name="內容版面配置區 2"/>
          <p:cNvSpPr txBox="1">
            <a:spLocks/>
          </p:cNvSpPr>
          <p:nvPr/>
        </p:nvSpPr>
        <p:spPr bwMode="auto">
          <a:xfrm>
            <a:off x="9195" y="1052736"/>
            <a:ext cx="9144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500"/>
              </a:spcBef>
            </a:pPr>
            <a:endParaRPr kumimoji="0"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kumimoji="0"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★鼓勵使用完</a:t>
            </a:r>
            <a:r>
              <a:rPr kumimoji="0"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當年度的</a:t>
            </a:r>
            <a:r>
              <a:rPr kumimoji="0"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DDF</a:t>
            </a:r>
            <a:r>
              <a:rPr kumimoji="0"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額度</a:t>
            </a:r>
            <a:endParaRPr kumimoji="0"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kumimoji="0" lang="en-US" altLang="zh-TW" sz="3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kumimoji="0" lang="en-US" altLang="zh-TW" sz="3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kumimoji="0"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★鼓勵在扶輪</a:t>
            </a:r>
            <a:r>
              <a:rPr kumimoji="0"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永久</a:t>
            </a:r>
            <a:r>
              <a:rPr kumimoji="0"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捐獻</a:t>
            </a:r>
            <a:r>
              <a:rPr kumimoji="0"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基金</a:t>
            </a:r>
            <a:r>
              <a:rPr kumimoji="0"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(Endowment</a:t>
            </a:r>
            <a:r>
              <a:rPr kumimoji="0"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kumimoji="0"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kumimoji="0"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Fund)</a:t>
            </a:r>
            <a:r>
              <a:rPr kumimoji="0"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中建立個人的遺贈捐獻及承諾，達成 </a:t>
            </a:r>
            <a:endParaRPr kumimoji="0" lang="en-US" altLang="zh-TW" sz="3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kumimoji="0"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永久基金在</a:t>
            </a:r>
            <a:r>
              <a:rPr kumimoji="0"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2025</a:t>
            </a:r>
            <a:r>
              <a:rPr kumimoji="0"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kumimoji="0"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kumimoji="0"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r>
              <a:rPr kumimoji="0"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2500</a:t>
            </a:r>
            <a:r>
              <a:rPr kumimoji="0"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kumimoji="0"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的捐獻目標</a:t>
            </a:r>
            <a:endParaRPr kumimoji="0" lang="en-US" altLang="zh-TW" sz="3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kumimoji="0"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kumimoji="0" lang="en-US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截至</a:t>
            </a:r>
            <a:r>
              <a:rPr kumimoji="0" lang="en-US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2017</a:t>
            </a:r>
            <a:r>
              <a:rPr kumimoji="0"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kumimoji="0" lang="en-US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kumimoji="0"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kumimoji="0" lang="en-US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kumimoji="0"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日，永久基金實際累積</a:t>
            </a:r>
            <a:endParaRPr kumimoji="0" lang="en-US" altLang="zh-TW" sz="3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kumimoji="0"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捐獻</a:t>
            </a:r>
            <a:r>
              <a:rPr kumimoji="0" lang="en-US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kumimoji="0"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承諾金額將近</a:t>
            </a:r>
            <a:r>
              <a:rPr kumimoji="0" lang="en-US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kumimoji="0"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億美元</a:t>
            </a:r>
            <a:r>
              <a:rPr kumimoji="0" lang="en-US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96957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"/>
          <p:cNvSpPr>
            <a:spLocks noChangeArrowheads="1"/>
          </p:cNvSpPr>
          <p:nvPr/>
        </p:nvSpPr>
        <p:spPr bwMode="auto">
          <a:xfrm>
            <a:off x="684213" y="549275"/>
            <a:ext cx="684053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/>
            <a:r>
              <a:rPr kumimoji="0" lang="zh-TW" altLang="en-US" sz="4800" dirty="0">
                <a:solidFill>
                  <a:srgbClr val="660033"/>
                </a:solidFill>
                <a:latin typeface="Calibri" pitchFamily="34" charset="0"/>
                <a:ea typeface="標楷體" pitchFamily="65" charset="-120"/>
              </a:rPr>
              <a:t>請支持國際扶輪基金會</a:t>
            </a:r>
            <a:r>
              <a:rPr kumimoji="0" lang="en-US" altLang="zh-TW" sz="4800" dirty="0">
                <a:solidFill>
                  <a:srgbClr val="660033"/>
                </a:solidFill>
                <a:latin typeface="Calibri" pitchFamily="34" charset="0"/>
                <a:ea typeface="標楷體" pitchFamily="65" charset="-120"/>
              </a:rPr>
              <a:t>(TRF)</a:t>
            </a:r>
            <a:endParaRPr kumimoji="0" lang="en-US" altLang="zh-TW" sz="4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16425" y="1628775"/>
            <a:ext cx="4486275" cy="29559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2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行善天下</a:t>
            </a:r>
          </a:p>
        </p:txBody>
      </p:sp>
      <p:pic>
        <p:nvPicPr>
          <p:cNvPr id="12292" name="Picture 2" descr="C:\Users\admin\AppData\Local\Microsoft\Windows\Temporary Internet Files\Content.IE5\7LWTZ4LQ\theme17-18_en\T17-18_EN\T1718EN_PMS-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1981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258888" y="4114800"/>
            <a:ext cx="6697662" cy="1447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/>
            <a:r>
              <a:rPr kumimoji="0" lang="zh-TW" altLang="en-US" sz="4800" dirty="0">
                <a:solidFill>
                  <a:srgbClr val="660033"/>
                </a:solidFill>
                <a:latin typeface="Calibri" pitchFamily="34" charset="0"/>
                <a:ea typeface="標楷體" pitchFamily="65" charset="-120"/>
              </a:rPr>
              <a:t>讓扶輪改善世界</a:t>
            </a:r>
          </a:p>
          <a:p>
            <a:pPr algn="ctr"/>
            <a:r>
              <a:rPr kumimoji="0" lang="zh-TW" altLang="en-US" sz="4800" dirty="0">
                <a:solidFill>
                  <a:srgbClr val="660033"/>
                </a:solidFill>
                <a:latin typeface="Calibri" pitchFamily="34" charset="0"/>
                <a:ea typeface="標楷體" pitchFamily="65" charset="-120"/>
              </a:rPr>
              <a:t>成為勵志領導者</a:t>
            </a:r>
            <a:endParaRPr kumimoji="0" lang="zh-TW" altLang="en-US" sz="4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Picture 2" descr="C:\Users\admin\AppData\Local\Temp\Rar$DIa0.819\T1819EN_PMS-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2362199"/>
            <a:ext cx="1368424" cy="136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218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 txBox="1">
            <a:spLocks/>
          </p:cNvSpPr>
          <p:nvPr/>
        </p:nvSpPr>
        <p:spPr bwMode="auto">
          <a:xfrm>
            <a:off x="683568" y="760211"/>
            <a:ext cx="7886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</a:pPr>
            <a:r>
              <a:rPr kumimoji="0" lang="zh-TW" altLang="en-US" sz="4400" dirty="0">
                <a:solidFill>
                  <a:srgbClr val="660033"/>
                </a:solidFill>
                <a:latin typeface="Calibri" pitchFamily="34" charset="0"/>
                <a:ea typeface="標楷體" pitchFamily="65" charset="-120"/>
              </a:rPr>
              <a:t>報告大綱</a:t>
            </a:r>
          </a:p>
        </p:txBody>
      </p:sp>
      <p:sp>
        <p:nvSpPr>
          <p:cNvPr id="18434" name="Rectangle 3"/>
          <p:cNvSpPr txBox="1">
            <a:spLocks/>
          </p:cNvSpPr>
          <p:nvPr/>
        </p:nvSpPr>
        <p:spPr bwMode="auto">
          <a:xfrm>
            <a:off x="534558" y="1630640"/>
            <a:ext cx="77724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ts val="1000"/>
              </a:spcBef>
              <a:defRPr/>
            </a:pPr>
            <a:endParaRPr kumimoji="0" lang="en-US" altLang="zh-TW" sz="28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228600" indent="-228600" eaLnBrk="0" hangingPunct="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kumimoji="0" lang="zh-TW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扶輪基金會</a:t>
            </a:r>
            <a:r>
              <a:rPr kumimoji="0" lang="en-US" altLang="zh-TW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TRF</a:t>
            </a:r>
            <a:r>
              <a:rPr kumimoji="0" lang="zh-TW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最新資訊</a:t>
            </a:r>
          </a:p>
          <a:p>
            <a:pPr marL="228600" indent="-228600" eaLnBrk="0" hangingPunct="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  <a:defRPr/>
            </a:pPr>
            <a:endParaRPr kumimoji="0" lang="en-US" altLang="zh-TW" sz="28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228600" indent="-228600" eaLnBrk="0" hangingPunct="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kumimoji="0" lang="en-US" altLang="zh-TW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TRF</a:t>
            </a:r>
            <a:r>
              <a:rPr kumimoji="0" lang="zh-TW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業務現況</a:t>
            </a:r>
          </a:p>
          <a:p>
            <a:pPr marL="228600" indent="-228600" eaLnBrk="0" hangingPunct="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  <a:defRPr/>
            </a:pPr>
            <a:endParaRPr kumimoji="0" lang="en-US" altLang="zh-TW" sz="28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kumimoji="0" lang="en-US" altLang="zh-TW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2018~19</a:t>
            </a:r>
            <a:r>
              <a:rPr kumimoji="0" lang="zh-TW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年度</a:t>
            </a:r>
            <a:r>
              <a:rPr kumimoji="0" lang="en-US" altLang="zh-TW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TRF</a:t>
            </a:r>
            <a:r>
              <a:rPr kumimoji="0" lang="zh-TW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kumimoji="0" lang="en-US" altLang="zh-TW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RRFC</a:t>
            </a:r>
            <a:r>
              <a:rPr kumimoji="0" lang="zh-TW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目標</a:t>
            </a:r>
          </a:p>
          <a:p>
            <a:pPr eaLnBrk="0" hangingPunct="0">
              <a:lnSpc>
                <a:spcPct val="80000"/>
              </a:lnSpc>
              <a:spcBef>
                <a:spcPts val="1000"/>
              </a:spcBef>
              <a:defRPr/>
            </a:pPr>
            <a:endParaRPr kumimoji="0" lang="en-US" altLang="zh-TW" sz="28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228600" indent="-228600" eaLnBrk="0" hangingPunct="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  <a:defRPr/>
            </a:pPr>
            <a:endParaRPr kumimoji="0" lang="en-US" altLang="zh-TW" sz="28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228600" indent="-228600" eaLnBrk="0" hangingPunct="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  <a:defRPr/>
            </a:pPr>
            <a:endParaRPr kumimoji="0" lang="en-US" altLang="zh-TW" sz="28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228600" indent="-228600" eaLnBrk="0" hangingPunct="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  <a:defRPr/>
            </a:pPr>
            <a:endParaRPr kumimoji="0" lang="en-US" altLang="zh-TW" sz="28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ct val="80000"/>
              </a:lnSpc>
              <a:spcBef>
                <a:spcPts val="1000"/>
              </a:spcBef>
              <a:defRPr/>
            </a:pPr>
            <a:endParaRPr kumimoji="0" lang="zh-TW" altLang="en-US" sz="28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228600" indent="-228600" eaLnBrk="0" hangingPunct="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  <a:defRPr/>
            </a:pPr>
            <a:endParaRPr kumimoji="0" lang="zh-TW" altLang="en-US" sz="28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88066" name="Rectangle 3"/>
          <p:cNvSpPr>
            <a:spLocks noGrp="1"/>
          </p:cNvSpPr>
          <p:nvPr>
            <p:ph type="body" idx="1"/>
          </p:nvPr>
        </p:nvSpPr>
        <p:spPr>
          <a:xfrm>
            <a:off x="1187450" y="1773238"/>
            <a:ext cx="7056438" cy="43815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altLang="zh-TW" sz="7200" i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7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TRF</a:t>
            </a:r>
            <a:r>
              <a:rPr lang="zh-TW" altLang="en-US" sz="7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最新資訊</a:t>
            </a:r>
            <a:r>
              <a:rPr lang="en-US" altLang="zh-TW" sz="7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7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44537"/>
          </a:xfrm>
        </p:spPr>
        <p:txBody>
          <a:bodyPr/>
          <a:lstStyle/>
          <a:p>
            <a:pPr defTabSz="912813" eaLnBrk="1" hangingPunct="1"/>
            <a:r>
              <a:rPr lang="en-US" altLang="zh-TW" dirty="0" smtClean="0">
                <a:solidFill>
                  <a:srgbClr val="660033"/>
                </a:solidFill>
                <a:ea typeface="標楷體" pitchFamily="65" charset="-120"/>
              </a:rPr>
              <a:t>(1)</a:t>
            </a:r>
            <a:r>
              <a:rPr lang="zh-TW" altLang="en-US" dirty="0" smtClean="0">
                <a:solidFill>
                  <a:srgbClr val="660033"/>
                </a:solidFill>
                <a:ea typeface="標楷體" pitchFamily="65" charset="-120"/>
              </a:rPr>
              <a:t>扶輪基金會的評價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219200"/>
            <a:ext cx="8766620" cy="4010000"/>
          </a:xfrm>
        </p:spPr>
        <p:txBody>
          <a:bodyPr/>
          <a:lstStyle/>
          <a:p>
            <a:pPr marL="457200" indent="-457200" defTabSz="912813" eaLnBrk="1" hangingPunct="1">
              <a:spcBef>
                <a:spcPts val="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扶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輪基金會連續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十年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(2008-2017)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榮獲「慈善導航」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(Charity Navigator)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最高的四星評價 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只有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1%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美國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慈善組織獲得此殊榮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17412" name="Line 50"/>
          <p:cNvSpPr>
            <a:spLocks noChangeShapeType="1"/>
          </p:cNvSpPr>
          <p:nvPr/>
        </p:nvSpPr>
        <p:spPr bwMode="auto">
          <a:xfrm>
            <a:off x="304799" y="1124744"/>
            <a:ext cx="8569325" cy="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TW" altLang="en-US">
              <a:solidFill>
                <a:srgbClr val="000000"/>
              </a:solidFill>
              <a:latin typeface="Arial"/>
              <a:ea typeface="新細明體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47" y="2924944"/>
            <a:ext cx="6836869" cy="2010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397" y="4653136"/>
            <a:ext cx="5724128" cy="140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6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272413" y="548680"/>
            <a:ext cx="75247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kumimoji="0" lang="en-US" altLang="zh-TW" sz="4000" dirty="0" smtClean="0">
                <a:solidFill>
                  <a:srgbClr val="660033"/>
                </a:solidFill>
                <a:latin typeface="Calibri" pitchFamily="34" charset="0"/>
                <a:ea typeface="標楷體" pitchFamily="65" charset="-120"/>
              </a:rPr>
              <a:t>(2) </a:t>
            </a:r>
            <a:r>
              <a:rPr kumimoji="0" lang="zh-TW" altLang="en-US" sz="4000" dirty="0">
                <a:solidFill>
                  <a:srgbClr val="660033"/>
                </a:solidFill>
                <a:latin typeface="Calibri" pitchFamily="34" charset="0"/>
                <a:ea typeface="標楷體" pitchFamily="65" charset="-120"/>
              </a:rPr>
              <a:t>全球獎助金申請新規定：</a:t>
            </a:r>
            <a:endParaRPr kumimoji="0" lang="en-US" altLang="zh-TW" sz="4000" dirty="0">
              <a:solidFill>
                <a:srgbClr val="660033"/>
              </a:solidFill>
              <a:latin typeface="Calibri" pitchFamily="34" charset="0"/>
              <a:ea typeface="標楷體" pitchFamily="65" charset="-120"/>
            </a:endParaRPr>
          </a:p>
          <a:p>
            <a:pPr algn="ctr" eaLnBrk="0" hangingPunct="0">
              <a:lnSpc>
                <a:spcPct val="90000"/>
              </a:lnSpc>
            </a:pPr>
            <a:r>
              <a:rPr kumimoji="0" lang="zh-TW" altLang="en-US" sz="4000" dirty="0">
                <a:solidFill>
                  <a:srgbClr val="660033"/>
                </a:solidFill>
                <a:latin typeface="Calibri" pitchFamily="34" charset="0"/>
                <a:ea typeface="標楷體" pitchFamily="65" charset="-120"/>
              </a:rPr>
              <a:t>填寫「社區評估結果」表格</a:t>
            </a:r>
            <a:r>
              <a:rPr kumimoji="0" lang="en-US" altLang="zh-TW" sz="4000" dirty="0">
                <a:solidFill>
                  <a:srgbClr val="660033"/>
                </a:solidFill>
                <a:latin typeface="Calibri" pitchFamily="34" charset="0"/>
                <a:ea typeface="標楷體" pitchFamily="65" charset="-120"/>
              </a:rPr>
              <a:t/>
            </a:r>
            <a:br>
              <a:rPr kumimoji="0" lang="en-US" altLang="zh-TW" sz="4000" dirty="0">
                <a:solidFill>
                  <a:srgbClr val="660033"/>
                </a:solidFill>
                <a:latin typeface="Calibri" pitchFamily="34" charset="0"/>
                <a:ea typeface="標楷體" pitchFamily="65" charset="-120"/>
              </a:rPr>
            </a:br>
            <a:endParaRPr kumimoji="0" lang="zh-TW" altLang="en-US" sz="4000" dirty="0">
              <a:solidFill>
                <a:srgbClr val="660033"/>
              </a:solidFill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520" y="1628800"/>
            <a:ext cx="8352928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520" y="1261784"/>
            <a:ext cx="891233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自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2018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年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7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1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日起，任何申請全球獎助金用來支持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人道計畫或職業訓練團隊的扶輪社或地區須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填寫 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「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全球獎助金社區評估結果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」表格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(Global Grants Community Assessment Results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form)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，並和全球獎助金申請案一起上傳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「獎助金中心」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可參考扶輪基金會最新出版「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社區評估工具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」指南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(Community Assessment Tools)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128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576334" y="349626"/>
            <a:ext cx="75247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kumimoji="0" lang="en-US" altLang="zh-TW" sz="4000" dirty="0" smtClean="0">
                <a:solidFill>
                  <a:srgbClr val="660033"/>
                </a:solidFill>
                <a:latin typeface="Calibri" pitchFamily="34" charset="0"/>
                <a:ea typeface="標楷體" pitchFamily="65" charset="-120"/>
              </a:rPr>
              <a:t>(3)</a:t>
            </a:r>
            <a:r>
              <a:rPr kumimoji="0" lang="zh-TW" altLang="en-US" sz="4000" dirty="0">
                <a:solidFill>
                  <a:srgbClr val="660033"/>
                </a:solidFill>
                <a:latin typeface="Calibri" pitchFamily="34" charset="0"/>
                <a:ea typeface="標楷體" pitchFamily="65" charset="-120"/>
              </a:rPr>
              <a:t>全球獎助金報告新格式與規定</a:t>
            </a:r>
            <a:r>
              <a:rPr kumimoji="0" lang="en-US" altLang="zh-TW" sz="4000" dirty="0">
                <a:solidFill>
                  <a:srgbClr val="660033"/>
                </a:solidFill>
                <a:latin typeface="Calibri" pitchFamily="34" charset="0"/>
                <a:ea typeface="標楷體" pitchFamily="65" charset="-120"/>
              </a:rPr>
              <a:t/>
            </a:r>
            <a:br>
              <a:rPr kumimoji="0" lang="en-US" altLang="zh-TW" sz="4000" dirty="0">
                <a:solidFill>
                  <a:srgbClr val="660033"/>
                </a:solidFill>
                <a:latin typeface="Calibri" pitchFamily="34" charset="0"/>
                <a:ea typeface="標楷體" pitchFamily="65" charset="-120"/>
              </a:rPr>
            </a:br>
            <a:endParaRPr kumimoji="0" lang="zh-TW" altLang="en-US" sz="4000" dirty="0">
              <a:solidFill>
                <a:srgbClr val="660033"/>
              </a:solidFill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1664" y="980728"/>
            <a:ext cx="89123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2018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日起中將會更新全球獎助金報告的  格式及與編排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新版的報告格式要求計畫案雙方的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主要聯絡人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也須 上網授權簽名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在原先報告中，若雙方贊助人是扶輪社的話，則只需現任社長授權簽名，若主要贊助人是地區的話，則只需現任地區扶輪基金委員會主委授權簽名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28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588021" y="328021"/>
            <a:ext cx="95549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</a:pPr>
            <a:r>
              <a:rPr kumimoji="0"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標楷體" panose="03000509000000000000" pitchFamily="65" charset="-120"/>
              </a:rPr>
              <a:t>(4)</a:t>
            </a:r>
            <a:r>
              <a:rPr kumimoji="0" lang="zh-TW" altLang="en-US" sz="3400" dirty="0">
                <a:solidFill>
                  <a:schemeClr val="accent2">
                    <a:lumMod val="50000"/>
                  </a:schemeClr>
                </a:solidFill>
                <a:latin typeface="+mj-lt"/>
                <a:ea typeface="標楷體" panose="03000509000000000000" pitchFamily="65" charset="-120"/>
              </a:rPr>
              <a:t>扶輪與蓋茲基金會於亞特蘭大年會</a:t>
            </a:r>
            <a:endParaRPr kumimoji="0" lang="en-US" altLang="zh-TW" sz="3400" dirty="0">
              <a:solidFill>
                <a:schemeClr val="accent2">
                  <a:lumMod val="50000"/>
                </a:schemeClr>
              </a:solidFill>
              <a:latin typeface="+mj-lt"/>
              <a:ea typeface="標楷體" panose="03000509000000000000" pitchFamily="65" charset="-120"/>
            </a:endParaRPr>
          </a:p>
          <a:p>
            <a:pPr eaLnBrk="0" hangingPunct="0">
              <a:lnSpc>
                <a:spcPct val="90000"/>
              </a:lnSpc>
            </a:pPr>
            <a:r>
              <a:rPr kumimoji="0" lang="zh-TW" altLang="en-US" sz="3400" dirty="0">
                <a:solidFill>
                  <a:schemeClr val="accent2">
                    <a:lumMod val="50000"/>
                  </a:schemeClr>
                </a:solidFill>
                <a:latin typeface="+mj-lt"/>
                <a:ea typeface="標楷體" panose="03000509000000000000" pitchFamily="65" charset="-120"/>
              </a:rPr>
              <a:t>    共同</a:t>
            </a:r>
            <a:r>
              <a:rPr kumimoji="0" lang="zh-TW" altLang="en-US" sz="3400" dirty="0">
                <a:solidFill>
                  <a:schemeClr val="accent2">
                    <a:lumMod val="50000"/>
                  </a:schemeClr>
                </a:solidFill>
                <a:ea typeface="標楷體" panose="03000509000000000000" pitchFamily="65" charset="-120"/>
              </a:rPr>
              <a:t>承諾</a:t>
            </a:r>
            <a:r>
              <a:rPr kumimoji="0" lang="zh-TW" altLang="en-US" sz="3400" dirty="0">
                <a:solidFill>
                  <a:schemeClr val="accent2">
                    <a:lumMod val="50000"/>
                  </a:schemeClr>
                </a:solidFill>
                <a:latin typeface="+mj-lt"/>
                <a:ea typeface="標楷體" panose="03000509000000000000" pitchFamily="65" charset="-120"/>
              </a:rPr>
              <a:t>捐獻 </a:t>
            </a:r>
            <a:r>
              <a:rPr kumimoji="0" lang="en-US" altLang="zh-TW" sz="3400" dirty="0">
                <a:solidFill>
                  <a:schemeClr val="accent2">
                    <a:lumMod val="50000"/>
                  </a:schemeClr>
                </a:solidFill>
                <a:latin typeface="+mj-lt"/>
                <a:ea typeface="標楷體" panose="03000509000000000000" pitchFamily="65" charset="-120"/>
              </a:rPr>
              <a:t>4</a:t>
            </a:r>
            <a:r>
              <a:rPr kumimoji="0" lang="zh-TW" altLang="en-US" sz="3400" dirty="0">
                <a:solidFill>
                  <a:schemeClr val="accent2">
                    <a:lumMod val="50000"/>
                  </a:schemeClr>
                </a:solidFill>
                <a:latin typeface="+mj-lt"/>
                <a:ea typeface="標楷體" panose="03000509000000000000" pitchFamily="65" charset="-120"/>
              </a:rPr>
              <a:t>億</a:t>
            </a:r>
            <a:r>
              <a:rPr kumimoji="0" lang="en-US" altLang="zh-TW" sz="3400" dirty="0">
                <a:solidFill>
                  <a:schemeClr val="accent2">
                    <a:lumMod val="50000"/>
                  </a:schemeClr>
                </a:solidFill>
                <a:latin typeface="+mj-lt"/>
                <a:ea typeface="標楷體" panose="03000509000000000000" pitchFamily="65" charset="-120"/>
              </a:rPr>
              <a:t>5</a:t>
            </a:r>
            <a:r>
              <a:rPr kumimoji="0" lang="zh-TW" altLang="en-US" sz="3400" dirty="0">
                <a:solidFill>
                  <a:schemeClr val="accent2">
                    <a:lumMod val="50000"/>
                  </a:schemeClr>
                </a:solidFill>
                <a:latin typeface="+mj-lt"/>
                <a:ea typeface="標楷體" panose="03000509000000000000" pitchFamily="65" charset="-120"/>
              </a:rPr>
              <a:t>千萬美元根除小兒麻痺</a:t>
            </a:r>
            <a:endParaRPr kumimoji="0" lang="en-US" altLang="zh-TW" sz="3400" dirty="0">
              <a:solidFill>
                <a:schemeClr val="accent2">
                  <a:lumMod val="50000"/>
                </a:schemeClr>
              </a:solidFill>
              <a:latin typeface="+mj-lt"/>
              <a:ea typeface="標楷體" panose="03000509000000000000" pitchFamily="65" charset="-120"/>
            </a:endParaRPr>
          </a:p>
        </p:txBody>
      </p:sp>
      <p:sp>
        <p:nvSpPr>
          <p:cNvPr id="3" name="AutoShape 2" descr="data:image/png;base64,/9j/4AAQSkZJRgABAQAAAQABAAD//gA7Q1JFQVRPUjogZ2QtanBlZyB2MS4wICh1c2luZyBJSkcgSlBFRyB2NjIpLCBxdWFsaXR5ID0gNzUK/9sAQwAIBgYHBgUIBwcHCQkICgwUDQwLCwwZEhMPFB0aHx4dGhwcICQuJyAiLCMcHCg3KSwwMTQ0NB8nOT04MjwuMzQy/9sAQwEJCQkMCwwYDQ0YMiEcITIyMjIyMjIyMjIyMjIyMjIyMjIyMjIyMjIyMjIyMjIyMjIyMjIyMjIyMjIyMjIyMjIy/8AAEQgADQAUAwEi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4bw74M1a41BVvtI1GK1IO4+SyHOCRgkeuKr3Gk6ppdw8VxYzJJ5bSFGTgoByfp717nZar5oiJgAzjPzk15h8Tb1n1oNtwFhHy57bjkV3VMLyJ+SOeni72j0ZyerHT7vU5ZrCMWtucBYiSccDP60Vky3RR/kQKGAOBRXHodPO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4" descr="data:image/png;base64,/9j/4AAQSkZJRgABAQAAAQABAAD//gA7Q1JFQVRPUjogZ2QtanBlZyB2MS4wICh1c2luZyBJSkcgSlBFRyB2NjIpLCBxdWFsaXR5ID0gNzUK/9sAQwAIBgYHBgUIBwcHCQkICgwUDQwLCwwZEhMPFB0aHx4dGhwcICQuJyAiLCMcHCg3KSwwMTQ0NB8nOT04MjwuMzQy/9sAQwEJCQkMCwwYDQ0YMiEcITIyMjIyMjIyMjIyMjIyMjIyMjIyMjIyMjIyMjIyMjIyMjIyMjIyMjIyMjIyMjIyMjIy/8AAEQgADQAUAwEi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4bw74M1a41BVvtI1GK1IO4+SyHOCRgkeuKr3Gk6ppdw8VxYzJJ5bSFGTgoByfp717nZar5oiJgAzjPzk15h8Tb1n1oNtwFhHy57bjkV3VMLyJ+SOeni72j0ZyerHT7vU5ZrCMWtucBYiSccDP60Vky3RR/kQKGAOBRXHodPOz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" y="2420888"/>
            <a:ext cx="4783873" cy="352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788024" y="1844824"/>
            <a:ext cx="4355976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2017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年至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2020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年止，  扶輪承諾每年捐獻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千萬 美元用於根除小兒麻痺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蓋茲基金會承諾每年以 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2:1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比例配合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捐獻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美元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795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 txBox="1">
            <a:spLocks/>
          </p:cNvSpPr>
          <p:nvPr/>
        </p:nvSpPr>
        <p:spPr bwMode="auto">
          <a:xfrm>
            <a:off x="408789" y="692696"/>
            <a:ext cx="75247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kumimoji="0" lang="en-US" altLang="zh-TW" sz="4000" dirty="0" smtClean="0">
                <a:solidFill>
                  <a:srgbClr val="660033"/>
                </a:solidFill>
                <a:latin typeface="Calibri" pitchFamily="34" charset="0"/>
                <a:ea typeface="標楷體" pitchFamily="65" charset="-120"/>
              </a:rPr>
              <a:t>(5)</a:t>
            </a:r>
            <a:r>
              <a:rPr kumimoji="0" lang="zh-TW" altLang="en-US" sz="4000" dirty="0">
                <a:solidFill>
                  <a:srgbClr val="660033"/>
                </a:solidFill>
                <a:latin typeface="Calibri" pitchFamily="34" charset="0"/>
                <a:ea typeface="標楷體" pitchFamily="65" charset="-120"/>
              </a:rPr>
              <a:t>近五年小兒麻痺案例統計</a:t>
            </a:r>
            <a:endParaRPr kumimoji="0" lang="en-US" altLang="zh-TW" sz="2800" dirty="0">
              <a:solidFill>
                <a:srgbClr val="660033"/>
              </a:solidFill>
              <a:latin typeface="Calibri" pitchFamily="34" charset="0"/>
              <a:ea typeface="標楷體" pitchFamily="65" charset="-120"/>
            </a:endParaRPr>
          </a:p>
          <a:p>
            <a:pPr algn="ctr" eaLnBrk="0" hangingPunct="0">
              <a:lnSpc>
                <a:spcPct val="90000"/>
              </a:lnSpc>
            </a:pPr>
            <a:r>
              <a:rPr kumimoji="0" lang="en-US" altLang="zh-TW" sz="4000" dirty="0">
                <a:solidFill>
                  <a:srgbClr val="660033"/>
                </a:solidFill>
                <a:latin typeface="Calibri" pitchFamily="34" charset="0"/>
                <a:ea typeface="標楷體" pitchFamily="65" charset="-120"/>
              </a:rPr>
              <a:t/>
            </a:r>
            <a:br>
              <a:rPr kumimoji="0" lang="en-US" altLang="zh-TW" sz="4000" dirty="0">
                <a:solidFill>
                  <a:srgbClr val="660033"/>
                </a:solidFill>
                <a:latin typeface="Calibri" pitchFamily="34" charset="0"/>
                <a:ea typeface="標楷體" pitchFamily="65" charset="-120"/>
              </a:rPr>
            </a:br>
            <a:endParaRPr kumimoji="0" lang="zh-TW" altLang="en-US" sz="4000" dirty="0">
              <a:solidFill>
                <a:srgbClr val="660033"/>
              </a:solidFill>
              <a:latin typeface="Calibri" pitchFamily="34" charset="0"/>
              <a:ea typeface="標楷體" pitchFamily="65" charset="-120"/>
            </a:endParaRPr>
          </a:p>
        </p:txBody>
      </p:sp>
      <p:graphicFrame>
        <p:nvGraphicFramePr>
          <p:cNvPr id="4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416106"/>
              </p:ext>
            </p:extLst>
          </p:nvPr>
        </p:nvGraphicFramePr>
        <p:xfrm>
          <a:off x="791811" y="1268760"/>
          <a:ext cx="7480553" cy="4267200"/>
        </p:xfrm>
        <a:graphic>
          <a:graphicData uri="http://schemas.openxmlformats.org/drawingml/2006/table">
            <a:tbl>
              <a:tblPr/>
              <a:tblGrid>
                <a:gridCol w="1547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83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59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44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9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01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586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" charset="0"/>
                        </a:rPr>
                        <a:t>國家</a:t>
                      </a: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2018.03.25</a:t>
                      </a:r>
                      <a:endParaRPr kumimoji="1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2017</a:t>
                      </a: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2016</a:t>
                      </a: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2015</a:t>
                      </a: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2014</a:t>
                      </a: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最近發病日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  <a:sym typeface="Arial" charset="0"/>
                        </a:rPr>
                        <a:t>巴基斯坦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1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8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20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54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306</a:t>
                      </a: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Mach-18</a:t>
                      </a:r>
                      <a:endParaRPr kumimoji="1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  <a:sym typeface="Arial" charset="0"/>
                        </a:rPr>
                        <a:t>阿富汗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7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1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4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1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3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20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28</a:t>
                      </a: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Mach-18</a:t>
                      </a:r>
                      <a:endParaRPr kumimoji="1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  <a:sym typeface="Arial" charset="0"/>
                        </a:rPr>
                        <a:t>奈及利亞 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4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6</a:t>
                      </a: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21-Agu-16</a:t>
                      </a:r>
                      <a:endParaRPr kumimoji="1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  <a:sym typeface="Arial" charset="0"/>
                        </a:rPr>
                        <a:t>伊拉克</a:t>
                      </a: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2</a:t>
                      </a: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07-Apr-14</a:t>
                      </a:r>
                      <a:endParaRPr kumimoji="1" lang="en-US" altLang="zh-TW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  <a:sym typeface="Arial" charset="0"/>
                        </a:rPr>
                        <a:t>幾內亞</a:t>
                      </a: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</a:t>
                      </a: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03-Aug-11</a:t>
                      </a:r>
                      <a:endParaRPr kumimoji="1" lang="en-US" altLang="zh-TW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  <a:sym typeface="Arial" charset="0"/>
                        </a:rPr>
                        <a:t>喀麥隆</a:t>
                      </a: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 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5</a:t>
                      </a: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09-Jul-14</a:t>
                      </a:r>
                      <a:endParaRPr kumimoji="1" lang="en-US" altLang="zh-TW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  <a:sym typeface="Arial" charset="0"/>
                        </a:rPr>
                        <a:t>索馬利亞</a:t>
                      </a: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5</a:t>
                      </a: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11-Aug-14</a:t>
                      </a:r>
                      <a:endParaRPr kumimoji="1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  <a:sym typeface="Arial" charset="0"/>
                        </a:rPr>
                        <a:t>敘利亞</a:t>
                      </a: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1</a:t>
                      </a: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21-Jan-14</a:t>
                      </a:r>
                      <a:endParaRPr kumimoji="1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  <a:sym typeface="Arial" charset="0"/>
                        </a:rPr>
                        <a:t>衣索比亞</a:t>
                      </a: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1</a:t>
                      </a: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5-Jan-14</a:t>
                      </a:r>
                      <a:endParaRPr kumimoji="1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  <a:sym typeface="Arial" charset="0"/>
                        </a:rPr>
                        <a:t>肯亞</a:t>
                      </a: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0</a:t>
                      </a: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14-Jul-13</a:t>
                      </a:r>
                      <a:endParaRPr kumimoji="1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" charset="0"/>
                        </a:rPr>
                        <a:t>總計</a:t>
                      </a:r>
                      <a:endParaRPr kumimoji="1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8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22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" charset="0"/>
                        </a:rPr>
                        <a:t>37</a:t>
                      </a:r>
                      <a:endParaRPr kumimoji="1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" charset="0"/>
                        </a:rPr>
                        <a:t>74</a:t>
                      </a:r>
                      <a:endParaRPr kumimoji="1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sym typeface="Arial" charset="0"/>
                      </a:endParaRP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354</a:t>
                      </a: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  <a:sym typeface="Arial" charset="0"/>
                        </a:rPr>
                        <a:t> </a:t>
                      </a:r>
                    </a:p>
                  </a:txBody>
                  <a:tcPr marL="6957" marR="6957" marT="6422" marB="38534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12045" y="5661248"/>
            <a:ext cx="3240087" cy="3667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F5C201"/>
              </a:buClr>
              <a:buSzPct val="25000"/>
              <a:defRPr/>
            </a:pPr>
            <a:r>
              <a:rPr kumimoji="0" lang="zh-TW" altLang="en-US" sz="1800" b="1" kern="0" dirty="0">
                <a:solidFill>
                  <a:srgbClr val="F5C2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資料來源：</a:t>
            </a:r>
            <a:r>
              <a:rPr kumimoji="0" lang="en-US" altLang="zh-TW" sz="1800" b="1" kern="0" dirty="0">
                <a:solidFill>
                  <a:srgbClr val="F5C2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WHO</a:t>
            </a:r>
            <a:r>
              <a:rPr kumimoji="0" lang="zh-TW" altLang="en-US" sz="1800" b="1" kern="0" dirty="0">
                <a:solidFill>
                  <a:srgbClr val="F5C2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網站</a:t>
            </a:r>
            <a:endParaRPr kumimoji="0" lang="zh-TW" altLang="zh-TW" sz="1800" b="1" kern="0" dirty="0">
              <a:solidFill>
                <a:srgbClr val="F5C201"/>
              </a:solidFill>
              <a:latin typeface="標楷體" panose="03000509000000000000" pitchFamily="65" charset="-120"/>
              <a:ea typeface="標楷體" panose="03000509000000000000" pitchFamily="65" charset="-120"/>
              <a:cs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734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13128</TotalTime>
  <Words>1545</Words>
  <Application>Microsoft Office PowerPoint</Application>
  <PresentationFormat>如螢幕大小 (4:3)</PresentationFormat>
  <Paragraphs>739</Paragraphs>
  <Slides>28</Slides>
  <Notes>27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28</vt:i4>
      </vt:variant>
    </vt:vector>
  </HeadingPairs>
  <TitlesOfParts>
    <vt:vector size="44" baseType="lpstr">
      <vt:lpstr>Meiryo</vt:lpstr>
      <vt:lpstr>MS PGothic</vt:lpstr>
      <vt:lpstr>MS PGothic</vt:lpstr>
      <vt:lpstr>微軟正黑體</vt:lpstr>
      <vt:lpstr>新細明體</vt:lpstr>
      <vt:lpstr>標楷體</vt:lpstr>
      <vt:lpstr>Arial</vt:lpstr>
      <vt:lpstr>Arial Narrow</vt:lpstr>
      <vt:lpstr>Calibri</vt:lpstr>
      <vt:lpstr>Calibri Light</vt:lpstr>
      <vt:lpstr>Georgia</vt:lpstr>
      <vt:lpstr>Times New Roman</vt:lpstr>
      <vt:lpstr>Wingdings</vt:lpstr>
      <vt:lpstr>Office 佈景主題</vt:lpstr>
      <vt:lpstr>2_Custom Design</vt:lpstr>
      <vt:lpstr>預設簡報設計</vt:lpstr>
      <vt:lpstr>PowerPoint 簡報</vt:lpstr>
      <vt:lpstr>林伯龍 Doctor簡介</vt:lpstr>
      <vt:lpstr>PowerPoint 簡報</vt:lpstr>
      <vt:lpstr>PowerPoint 簡報</vt:lpstr>
      <vt:lpstr>(1)扶輪基金會的評價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9地帶2017-18年度捐獻統計 (資料統計截至2018.03.31)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BV5AF</cp:lastModifiedBy>
  <cp:revision>929</cp:revision>
  <cp:lastPrinted>2018-03-05T00:51:09Z</cp:lastPrinted>
  <dcterms:created xsi:type="dcterms:W3CDTF">2017-03-02T05:10:55Z</dcterms:created>
  <dcterms:modified xsi:type="dcterms:W3CDTF">2018-04-13T18:41:59Z</dcterms:modified>
</cp:coreProperties>
</file>